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84" r:id="rId9"/>
    <p:sldId id="285" r:id="rId10"/>
    <p:sldId id="264" r:id="rId11"/>
    <p:sldId id="265" r:id="rId12"/>
    <p:sldId id="266" r:id="rId13"/>
    <p:sldId id="270" r:id="rId14"/>
    <p:sldId id="271" r:id="rId15"/>
    <p:sldId id="272" r:id="rId16"/>
    <p:sldId id="278" r:id="rId17"/>
    <p:sldId id="273" r:id="rId18"/>
    <p:sldId id="281" r:id="rId19"/>
    <p:sldId id="283" r:id="rId20"/>
    <p:sldId id="286" r:id="rId21"/>
    <p:sldId id="274" r:id="rId22"/>
    <p:sldId id="275" r:id="rId23"/>
    <p:sldId id="282" r:id="rId24"/>
    <p:sldId id="277" r:id="rId25"/>
    <p:sldId id="280" r:id="rId26"/>
  </p:sldIdLst>
  <p:sldSz cx="9144000" cy="6858000" type="screen4x3"/>
  <p:notesSz cx="6858000" cy="9144000"/>
  <p:defaultTextStyle>
    <a:defPPr>
      <a:defRPr lang="es-E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CC"/>
    <a:srgbClr val="FFFFFF"/>
    <a:srgbClr val="FFFF99"/>
    <a:srgbClr val="06060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030" autoAdjust="0"/>
    <p:restoredTop sz="90909" autoAdjust="0"/>
  </p:normalViewPr>
  <p:slideViewPr>
    <p:cSldViewPr>
      <p:cViewPr varScale="1">
        <p:scale>
          <a:sx n="83" d="100"/>
          <a:sy n="83" d="100"/>
        </p:scale>
        <p:origin x="1618" y="7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 smtClean="0"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 smtClean="0"/>
            </a:lvl1pPr>
          </a:lstStyle>
          <a:p>
            <a:pPr>
              <a:defRPr/>
            </a:pPr>
            <a:fld id="{9718432A-17D3-4CDE-87E5-192C9621B3D6}" type="datetimeFigureOut">
              <a:rPr lang="es-MX"/>
              <a:pPr>
                <a:defRPr/>
              </a:pPr>
              <a:t>02/04/2024</a:t>
            </a:fld>
            <a:endParaRPr lang="es-MX"/>
          </a:p>
        </p:txBody>
      </p:sp>
      <p:sp>
        <p:nvSpPr>
          <p:cNvPr id="235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89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MX" noProof="0"/>
              <a:t>Haga clic para modificar el estilo de texto del patrón</a:t>
            </a:r>
          </a:p>
          <a:p>
            <a:pPr lvl="1"/>
            <a:r>
              <a:rPr lang="es-MX" noProof="0"/>
              <a:t>Segundo nivel</a:t>
            </a:r>
          </a:p>
          <a:p>
            <a:pPr lvl="2"/>
            <a:r>
              <a:rPr lang="es-MX" noProof="0"/>
              <a:t>Tercer nivel</a:t>
            </a:r>
          </a:p>
          <a:p>
            <a:pPr lvl="3"/>
            <a:r>
              <a:rPr lang="es-MX" noProof="0"/>
              <a:t>Cuarto nivel</a:t>
            </a:r>
          </a:p>
          <a:p>
            <a:pPr lvl="4"/>
            <a:r>
              <a:rPr lang="es-MX" noProof="0"/>
              <a:t>Quinto nivel</a:t>
            </a:r>
          </a:p>
        </p:txBody>
      </p:sp>
      <p:sp>
        <p:nvSpPr>
          <p:cNvPr id="3789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 smtClean="0"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3789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 smtClean="0"/>
            </a:lvl1pPr>
          </a:lstStyle>
          <a:p>
            <a:pPr>
              <a:defRPr/>
            </a:pPr>
            <a:fld id="{66E9CA2E-6439-412C-9665-4B1730F1B066}" type="slidenum">
              <a:rPr lang="es-MX"/>
              <a:pPr>
                <a:defRPr/>
              </a:pPr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89189591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MX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MX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MX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MX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MX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MX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MX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MX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MX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MX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MX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MX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MX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MX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MX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MX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MX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MX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MX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MX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MX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MX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s-ES"/>
              <a:t>Haga clic para modificar el estilo de subtítulo del patrón</a:t>
            </a:r>
            <a:endParaRPr lang="es-MX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9ABEE1-6C66-407D-9152-6EE118F71FEA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78EC5D-2778-460A-B5AB-375DD3669644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707969-378E-4EB7-98C7-57E5340CD927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3D5FEB-AEB0-458B-B8C8-9F9AFED87FBA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4C2D53-7341-48BC-B466-012E8ABF6C03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0C867F-CFE6-4EF3-95C0-58F403018824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7A63C8-7BD0-40E1-BE1C-A6E1E98B48C4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27CF06-98A1-45B0-9ADF-D13DAC33F4EB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7A307A-C5D1-4A9A-9B17-29B398572237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69F760-AF89-4FB3-8AAA-AEDD67FB9651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MX" noProof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A51C98-ADA9-48B2-B1FA-13C269315F1B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/>
              <a:t>Haga clic para modificar el estilo de título del patrón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2DEC5883-8D12-4008-BB77-D9796CC041AC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7.bin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wmf"/><Relationship Id="rId5" Type="http://schemas.openxmlformats.org/officeDocument/2006/relationships/oleObject" Target="../embeddings/oleObject18.bin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oleObject" Target="../embeddings/oleObject19.bin"/><Relationship Id="rId7" Type="http://schemas.openxmlformats.org/officeDocument/2006/relationships/oleObject" Target="../embeddings/oleObject21.bin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oleObject" Target="../embeddings/oleObject20.bin"/><Relationship Id="rId5" Type="http://schemas.openxmlformats.org/officeDocument/2006/relationships/image" Target="../media/image13.wmf"/><Relationship Id="rId4" Type="http://schemas.openxmlformats.org/officeDocument/2006/relationships/image" Target="../media/image1.png"/><Relationship Id="rId9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2.bin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3.bin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4.bin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png"/><Relationship Id="rId4" Type="http://schemas.openxmlformats.org/officeDocument/2006/relationships/image" Target="../media/image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5.bin"/><Relationship Id="rId7" Type="http://schemas.openxmlformats.org/officeDocument/2006/relationships/image" Target="http://www.hull.ac.uk/php/chsajb/symmetry&amp;spectroscopy/ho1_files/image021.gif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22.wmf"/><Relationship Id="rId4" Type="http://schemas.openxmlformats.org/officeDocument/2006/relationships/image" Target="../media/image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6.bin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7.bin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8.bin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9.bin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pn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0.bin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wmf"/><Relationship Id="rId4" Type="http://schemas.openxmlformats.org/officeDocument/2006/relationships/image" Target="../media/image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1.bin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2.bin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emf"/><Relationship Id="rId5" Type="http://schemas.openxmlformats.org/officeDocument/2006/relationships/oleObject" Target="../embeddings/oleObject33.bin"/><Relationship Id="rId4" Type="http://schemas.openxmlformats.org/officeDocument/2006/relationships/image" Target="../media/image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4.bin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5.bin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png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wmf"/><Relationship Id="rId5" Type="http://schemas.openxmlformats.org/officeDocument/2006/relationships/oleObject" Target="../embeddings/oleObject5.bin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wmf"/><Relationship Id="rId5" Type="http://schemas.openxmlformats.org/officeDocument/2006/relationships/oleObject" Target="../embeddings/oleObject7.bin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wmf"/><Relationship Id="rId5" Type="http://schemas.openxmlformats.org/officeDocument/2006/relationships/oleObject" Target="../embeddings/oleObject9.bin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wmf"/><Relationship Id="rId3" Type="http://schemas.openxmlformats.org/officeDocument/2006/relationships/oleObject" Target="../embeddings/oleObject10.bin"/><Relationship Id="rId7" Type="http://schemas.openxmlformats.org/officeDocument/2006/relationships/oleObject" Target="../embeddings/oleObject12.bin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wmf"/><Relationship Id="rId5" Type="http://schemas.openxmlformats.org/officeDocument/2006/relationships/oleObject" Target="../embeddings/oleObject11.bin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wmf"/><Relationship Id="rId3" Type="http://schemas.openxmlformats.org/officeDocument/2006/relationships/oleObject" Target="../embeddings/oleObject13.bin"/><Relationship Id="rId7" Type="http://schemas.openxmlformats.org/officeDocument/2006/relationships/oleObject" Target="../embeddings/oleObject15.bin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wmf"/><Relationship Id="rId5" Type="http://schemas.openxmlformats.org/officeDocument/2006/relationships/oleObject" Target="../embeddings/oleObject14.bin"/><Relationship Id="rId10" Type="http://schemas.openxmlformats.org/officeDocument/2006/relationships/image" Target="../media/image10.wmf"/><Relationship Id="rId4" Type="http://schemas.openxmlformats.org/officeDocument/2006/relationships/image" Target="../media/image1.png"/><Relationship Id="rId9" Type="http://schemas.openxmlformats.org/officeDocument/2006/relationships/oleObject" Target="../embeddings/oleObject16.bin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0" y="0"/>
          <a:ext cx="9144000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Fotografía de Photo Editor" r:id="rId3" imgW="2666667" imgH="2000000" progId="">
                  <p:embed/>
                </p:oleObj>
              </mc:Choice>
              <mc:Fallback>
                <p:oleObj name="Fotografía de Photo Editor" r:id="rId3" imgW="2666667" imgH="2000000" progId="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lum bright="70000" contrast="-7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9144000" cy="685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8" name="Text Box 3"/>
          <p:cNvSpPr txBox="1">
            <a:spLocks noChangeArrowheads="1"/>
          </p:cNvSpPr>
          <p:nvPr/>
        </p:nvSpPr>
        <p:spPr bwMode="auto">
          <a:xfrm>
            <a:off x="647700" y="304800"/>
            <a:ext cx="7848600" cy="337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Operaciones de simetría y elementos de simetría</a:t>
            </a:r>
            <a:endParaRPr lang="es-ES" b="1">
              <a:solidFill>
                <a:srgbClr val="666666"/>
              </a:solidFill>
              <a:latin typeface="Arial" charset="0"/>
              <a:ea typeface="Arial Unicode MS" pitchFamily="34" charset="-128"/>
              <a:cs typeface="Arial Unicode MS" pitchFamily="34" charset="-128"/>
            </a:endParaRPr>
          </a:p>
          <a:p>
            <a:pPr>
              <a:spcBef>
                <a:spcPct val="50000"/>
              </a:spcBef>
            </a:pPr>
            <a:r>
              <a:rPr lang="en-US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Una operación de simetría se define como:</a:t>
            </a:r>
            <a:endParaRPr lang="es-ES">
              <a:solidFill>
                <a:srgbClr val="333333"/>
              </a:solidFill>
              <a:latin typeface="Arial" charset="0"/>
              <a:ea typeface="Arial Unicode MS" pitchFamily="34" charset="-128"/>
              <a:cs typeface="Arial Unicode MS" pitchFamily="34" charset="-128"/>
            </a:endParaRPr>
          </a:p>
          <a:p>
            <a:pPr algn="just">
              <a:spcBef>
                <a:spcPct val="50000"/>
              </a:spcBef>
            </a:pPr>
            <a:r>
              <a:rPr lang="en-US" b="1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Una operación que se realiza en una molécula que la deja aparentemente inalterada.</a:t>
            </a:r>
          </a:p>
          <a:p>
            <a:pPr>
              <a:spcBef>
                <a:spcPct val="50000"/>
              </a:spcBef>
            </a:pPr>
            <a:r>
              <a:rPr lang="en-US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Por ejemplo, si la molécula de agua se rota 180</a:t>
            </a:r>
            <a:r>
              <a:rPr lang="en-US">
                <a:solidFill>
                  <a:srgbClr val="333333"/>
                </a:solidFill>
                <a:latin typeface="Arial" charset="0"/>
                <a:cs typeface="Arial" charset="0"/>
              </a:rPr>
              <a:t>º sobre la línea que la divide en dos</a:t>
            </a:r>
            <a:endParaRPr lang="en-US">
              <a:solidFill>
                <a:srgbClr val="333333"/>
              </a:solidFill>
              <a:latin typeface="Arial" charset="0"/>
              <a:ea typeface="Arial Unicode MS" pitchFamily="34" charset="-128"/>
              <a:cs typeface="Arial Unicode MS" pitchFamily="34" charset="-128"/>
            </a:endParaRPr>
          </a:p>
          <a:p>
            <a:pPr>
              <a:spcBef>
                <a:spcPct val="50000"/>
              </a:spcBef>
            </a:pPr>
            <a:endParaRPr lang="es-ES">
              <a:latin typeface="Arial" charset="0"/>
            </a:endParaRPr>
          </a:p>
        </p:txBody>
      </p:sp>
      <p:sp>
        <p:nvSpPr>
          <p:cNvPr id="1029" name="Text Box 5"/>
          <p:cNvSpPr txBox="1">
            <a:spLocks noChangeArrowheads="1"/>
          </p:cNvSpPr>
          <p:nvPr/>
        </p:nvSpPr>
        <p:spPr bwMode="auto">
          <a:xfrm>
            <a:off x="381000" y="5410200"/>
            <a:ext cx="8610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s-MX"/>
          </a:p>
        </p:txBody>
      </p:sp>
      <p:sp>
        <p:nvSpPr>
          <p:cNvPr id="1030" name="Text Box 6"/>
          <p:cNvSpPr txBox="1">
            <a:spLocks noChangeArrowheads="1"/>
          </p:cNvSpPr>
          <p:nvPr/>
        </p:nvSpPr>
        <p:spPr bwMode="auto">
          <a:xfrm>
            <a:off x="228600" y="5257800"/>
            <a:ext cx="89154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La molécula resultante es indistinguible de la original. Otras operaciones de simetría incluyen la reflexión y la inversión.</a:t>
            </a:r>
            <a:endParaRPr lang="es-ES">
              <a:solidFill>
                <a:srgbClr val="333333"/>
              </a:solidFill>
              <a:latin typeface="Arial" charset="0"/>
              <a:ea typeface="Arial Unicode MS" pitchFamily="34" charset="-128"/>
              <a:cs typeface="Arial Unicode MS" pitchFamily="34" charset="-128"/>
            </a:endParaRPr>
          </a:p>
        </p:txBody>
      </p:sp>
      <p:graphicFrame>
        <p:nvGraphicFramePr>
          <p:cNvPr id="1027" name="Object 8"/>
          <p:cNvGraphicFramePr>
            <a:graphicFrameLocks noChangeAspect="1"/>
          </p:cNvGraphicFramePr>
          <p:nvPr/>
        </p:nvGraphicFramePr>
        <p:xfrm>
          <a:off x="2771775" y="3446463"/>
          <a:ext cx="4138613" cy="1422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S ChemDraw Drawing" r:id="rId5" imgW="3380760" imgH="1161720" progId="">
                  <p:embed/>
                </p:oleObj>
              </mc:Choice>
              <mc:Fallback>
                <p:oleObj name="CS ChemDraw Drawing" r:id="rId5" imgW="3380760" imgH="1161720" progId="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71775" y="3446463"/>
                        <a:ext cx="4138613" cy="1422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194" name="Object 2"/>
          <p:cNvGraphicFramePr>
            <a:graphicFrameLocks noChangeAspect="1"/>
          </p:cNvGraphicFramePr>
          <p:nvPr/>
        </p:nvGraphicFramePr>
        <p:xfrm>
          <a:off x="0" y="0"/>
          <a:ext cx="9144000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Fotografía de Photo Editor" r:id="rId3" imgW="2666667" imgH="2000000" progId="">
                  <p:embed/>
                </p:oleObj>
              </mc:Choice>
              <mc:Fallback>
                <p:oleObj name="Fotografía de Photo Editor" r:id="rId3" imgW="2666667" imgH="2000000" progId="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lum bright="70000" contrast="-7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9144000" cy="685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196" name="Text Box 3"/>
          <p:cNvSpPr txBox="1">
            <a:spLocks noChangeArrowheads="1"/>
          </p:cNvSpPr>
          <p:nvPr/>
        </p:nvSpPr>
        <p:spPr bwMode="auto">
          <a:xfrm>
            <a:off x="381000" y="5410200"/>
            <a:ext cx="8610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s-MX"/>
          </a:p>
        </p:txBody>
      </p:sp>
      <p:sp>
        <p:nvSpPr>
          <p:cNvPr id="8197" name="Text Box 5"/>
          <p:cNvSpPr txBox="1">
            <a:spLocks noChangeArrowheads="1"/>
          </p:cNvSpPr>
          <p:nvPr/>
        </p:nvSpPr>
        <p:spPr bwMode="auto">
          <a:xfrm>
            <a:off x="381000" y="304800"/>
            <a:ext cx="80772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 dirty="0" err="1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Ejemplo</a:t>
            </a:r>
            <a:r>
              <a:rPr lang="en-US" b="1" dirty="0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 6:     </a:t>
            </a:r>
            <a:r>
              <a:rPr lang="en-US" dirty="0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El </a:t>
            </a:r>
            <a:r>
              <a:rPr lang="en-US" dirty="0" err="1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plano</a:t>
            </a:r>
            <a:r>
              <a:rPr lang="en-US" dirty="0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 molecular de la </a:t>
            </a:r>
            <a:r>
              <a:rPr lang="en-US" dirty="0" err="1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molécula</a:t>
            </a:r>
            <a:r>
              <a:rPr lang="en-US" dirty="0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 BF</a:t>
            </a:r>
            <a:r>
              <a:rPr lang="en-US" baseline="-30000" dirty="0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3</a:t>
            </a:r>
            <a:r>
              <a:rPr lang="en-US" dirty="0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es</a:t>
            </a:r>
            <a:r>
              <a:rPr lang="en-US" dirty="0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 un </a:t>
            </a:r>
            <a:r>
              <a:rPr lang="en-US" dirty="0" err="1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plano</a:t>
            </a:r>
            <a:r>
              <a:rPr lang="en-US" dirty="0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 de </a:t>
            </a:r>
            <a:r>
              <a:rPr lang="en-US" dirty="0" err="1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espejo</a:t>
            </a:r>
            <a:r>
              <a:rPr lang="en-US" dirty="0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 ‘horizontal’, </a:t>
            </a:r>
            <a:r>
              <a:rPr lang="es-ES" dirty="0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σ</a:t>
            </a:r>
            <a:r>
              <a:rPr lang="en-US" baseline="-30000" dirty="0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h </a:t>
            </a:r>
            <a:r>
              <a:rPr lang="es-MX" baseline="-30000" dirty="0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s-MX" dirty="0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(Contiene al eje de rotación principal)</a:t>
            </a:r>
            <a:r>
              <a:rPr lang="en-US" dirty="0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:</a:t>
            </a:r>
            <a:endParaRPr lang="es-ES" dirty="0">
              <a:latin typeface="Arial" charset="0"/>
            </a:endParaRPr>
          </a:p>
        </p:txBody>
      </p:sp>
      <p:sp>
        <p:nvSpPr>
          <p:cNvPr id="8198" name="Text Box 7"/>
          <p:cNvSpPr txBox="1">
            <a:spLocks noChangeArrowheads="1"/>
          </p:cNvSpPr>
          <p:nvPr/>
        </p:nvSpPr>
        <p:spPr bwMode="auto">
          <a:xfrm>
            <a:off x="304800" y="4114800"/>
            <a:ext cx="8534400" cy="2123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 err="1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Nuevamente</a:t>
            </a:r>
            <a:r>
              <a:rPr lang="en-US" dirty="0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, </a:t>
            </a:r>
            <a:r>
              <a:rPr lang="en-US" dirty="0" err="1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el</a:t>
            </a:r>
            <a:r>
              <a:rPr lang="en-US" dirty="0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tipo</a:t>
            </a:r>
            <a:r>
              <a:rPr lang="en-US" dirty="0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 de </a:t>
            </a:r>
            <a:r>
              <a:rPr lang="en-US" dirty="0" err="1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etiqueta</a:t>
            </a:r>
            <a:r>
              <a:rPr lang="en-US" dirty="0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 se </a:t>
            </a:r>
            <a:r>
              <a:rPr lang="en-US" dirty="0" err="1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puede</a:t>
            </a:r>
            <a:r>
              <a:rPr lang="en-US" dirty="0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entender</a:t>
            </a:r>
            <a:r>
              <a:rPr lang="en-US" dirty="0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mirando</a:t>
            </a:r>
            <a:r>
              <a:rPr lang="en-US" dirty="0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 bajo un </a:t>
            </a:r>
            <a:r>
              <a:rPr lang="en-US" dirty="0" err="1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eje</a:t>
            </a:r>
            <a:r>
              <a:rPr lang="en-US" dirty="0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 de </a:t>
            </a:r>
            <a:r>
              <a:rPr lang="en-US" dirty="0" err="1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rotación</a:t>
            </a:r>
            <a:r>
              <a:rPr lang="en-US" dirty="0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. La </a:t>
            </a:r>
            <a:r>
              <a:rPr lang="en-US" dirty="0" err="1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molécula</a:t>
            </a:r>
            <a:r>
              <a:rPr lang="en-US" dirty="0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 BF</a:t>
            </a:r>
            <a:r>
              <a:rPr lang="en-US" baseline="-30000" dirty="0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3</a:t>
            </a:r>
            <a:r>
              <a:rPr lang="en-US" dirty="0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posee</a:t>
            </a:r>
            <a:r>
              <a:rPr lang="en-US" dirty="0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 un </a:t>
            </a:r>
            <a:r>
              <a:rPr lang="en-US" dirty="0" err="1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eje</a:t>
            </a:r>
            <a:r>
              <a:rPr lang="en-US" dirty="0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 C</a:t>
            </a:r>
            <a:r>
              <a:rPr lang="en-US" baseline="-30000" dirty="0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3</a:t>
            </a:r>
            <a:r>
              <a:rPr lang="en-US" dirty="0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 y  2C</a:t>
            </a:r>
            <a:r>
              <a:rPr lang="en-US" baseline="-30000" dirty="0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2</a:t>
            </a:r>
            <a:r>
              <a:rPr lang="en-US" dirty="0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. La </a:t>
            </a:r>
            <a:r>
              <a:rPr lang="en-US" dirty="0" err="1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etiqueta</a:t>
            </a:r>
            <a:r>
              <a:rPr lang="en-US" dirty="0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 se </a:t>
            </a:r>
            <a:r>
              <a:rPr lang="en-US" dirty="0" err="1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refiere</a:t>
            </a:r>
            <a:r>
              <a:rPr lang="en-US" dirty="0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 a la </a:t>
            </a:r>
            <a:r>
              <a:rPr lang="en-US" dirty="0" err="1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relación</a:t>
            </a:r>
            <a:r>
              <a:rPr lang="en-US" dirty="0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 entre </a:t>
            </a:r>
            <a:r>
              <a:rPr lang="en-US" dirty="0" err="1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el</a:t>
            </a:r>
            <a:r>
              <a:rPr lang="en-US" dirty="0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 plano y </a:t>
            </a:r>
            <a:r>
              <a:rPr lang="en-US" dirty="0" err="1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el</a:t>
            </a:r>
            <a:r>
              <a:rPr lang="en-US" dirty="0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eje</a:t>
            </a:r>
            <a:r>
              <a:rPr lang="en-US" dirty="0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 principal (C</a:t>
            </a:r>
            <a:r>
              <a:rPr lang="en-US" baseline="-30000" dirty="0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3</a:t>
            </a:r>
            <a:r>
              <a:rPr lang="en-US" dirty="0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)</a:t>
            </a:r>
            <a:r>
              <a:rPr lang="en-US" dirty="0">
                <a:solidFill>
                  <a:srgbClr val="333333"/>
                </a:solidFill>
                <a:latin typeface="Verdana" pitchFamily="34" charset="0"/>
                <a:ea typeface="Arial Unicode MS" pitchFamily="34" charset="-128"/>
                <a:cs typeface="Arial Unicode MS" pitchFamily="34" charset="-128"/>
              </a:rPr>
              <a:t>:</a:t>
            </a:r>
            <a:endParaRPr lang="es-ES" dirty="0">
              <a:solidFill>
                <a:srgbClr val="333333"/>
              </a:solidFill>
              <a:latin typeface="Verdana" pitchFamily="34" charset="0"/>
              <a:ea typeface="Arial Unicode MS" pitchFamily="34" charset="-128"/>
              <a:cs typeface="Arial Unicode MS" pitchFamily="34" charset="-128"/>
            </a:endParaRPr>
          </a:p>
          <a:p>
            <a:pPr>
              <a:spcBef>
                <a:spcPct val="50000"/>
              </a:spcBef>
            </a:pPr>
            <a:endParaRPr lang="es-ES" dirty="0"/>
          </a:p>
        </p:txBody>
      </p:sp>
      <p:graphicFrame>
        <p:nvGraphicFramePr>
          <p:cNvPr id="8195" name="Object 8"/>
          <p:cNvGraphicFramePr>
            <a:graphicFrameLocks noChangeAspect="1"/>
          </p:cNvGraphicFramePr>
          <p:nvPr/>
        </p:nvGraphicFramePr>
        <p:xfrm>
          <a:off x="684213" y="1484313"/>
          <a:ext cx="7634287" cy="21637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S ChemDraw Drawing" r:id="rId5" imgW="5058000" imgH="1432800" progId="">
                  <p:embed/>
                </p:oleObj>
              </mc:Choice>
              <mc:Fallback>
                <p:oleObj name="CS ChemDraw Drawing" r:id="rId5" imgW="5058000" imgH="1432800" progId="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4213" y="1484313"/>
                        <a:ext cx="7634287" cy="21637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218" name="Object 2"/>
          <p:cNvGraphicFramePr>
            <a:graphicFrameLocks noChangeAspect="1"/>
          </p:cNvGraphicFramePr>
          <p:nvPr/>
        </p:nvGraphicFramePr>
        <p:xfrm>
          <a:off x="0" y="0"/>
          <a:ext cx="9144000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Fotografía de Photo Editor" r:id="rId3" imgW="2666667" imgH="2000000" progId="">
                  <p:embed/>
                </p:oleObj>
              </mc:Choice>
              <mc:Fallback>
                <p:oleObj name="Fotografía de Photo Editor" r:id="rId3" imgW="2666667" imgH="2000000" progId="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lum bright="70000" contrast="-7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9144000" cy="685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21" name="Text Box 3"/>
          <p:cNvSpPr txBox="1">
            <a:spLocks noChangeArrowheads="1"/>
          </p:cNvSpPr>
          <p:nvPr/>
        </p:nvSpPr>
        <p:spPr bwMode="auto">
          <a:xfrm>
            <a:off x="381000" y="5410200"/>
            <a:ext cx="8610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s-MX"/>
          </a:p>
        </p:txBody>
      </p:sp>
      <p:pic>
        <p:nvPicPr>
          <p:cNvPr id="9222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209800" y="304800"/>
            <a:ext cx="5257800" cy="229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23" name="Text Box 5"/>
          <p:cNvSpPr txBox="1">
            <a:spLocks noChangeArrowheads="1"/>
          </p:cNvSpPr>
          <p:nvPr/>
        </p:nvSpPr>
        <p:spPr bwMode="auto">
          <a:xfrm>
            <a:off x="228600" y="2895600"/>
            <a:ext cx="8915400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El plano yace horizontalmente en el plano del papel. </a:t>
            </a:r>
            <a:br>
              <a:rPr lang="en-US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</a:br>
            <a:r>
              <a:rPr lang="en-US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Note que las estiquetas ‘v’ y ‘h’ se refieren a la relación entre los planos y el eje de rotación principal y no al plano de la molécula.</a:t>
            </a:r>
            <a:endParaRPr lang="es-ES">
              <a:latin typeface="Arial" charset="0"/>
            </a:endParaRPr>
          </a:p>
        </p:txBody>
      </p:sp>
      <p:sp>
        <p:nvSpPr>
          <p:cNvPr id="9224" name="Text Box 6"/>
          <p:cNvSpPr txBox="1">
            <a:spLocks noChangeArrowheads="1"/>
          </p:cNvSpPr>
          <p:nvPr/>
        </p:nvSpPr>
        <p:spPr bwMode="auto">
          <a:xfrm>
            <a:off x="457200" y="4953000"/>
            <a:ext cx="8458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s-MX"/>
          </a:p>
        </p:txBody>
      </p:sp>
      <p:graphicFrame>
        <p:nvGraphicFramePr>
          <p:cNvPr id="9219" name="Object 7"/>
          <p:cNvGraphicFramePr>
            <a:graphicFrameLocks noChangeAspect="1"/>
          </p:cNvGraphicFramePr>
          <p:nvPr/>
        </p:nvGraphicFramePr>
        <p:xfrm>
          <a:off x="0" y="0"/>
          <a:ext cx="9144000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Fotografía de Photo Editor" r:id="rId6" imgW="2666667" imgH="2000000" progId="">
                  <p:embed/>
                </p:oleObj>
              </mc:Choice>
              <mc:Fallback>
                <p:oleObj name="Fotografía de Photo Editor" r:id="rId6" imgW="2666667" imgH="2000000" progId="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lum bright="70000" contrast="-7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9144000" cy="685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25" name="Text Box 8"/>
          <p:cNvSpPr txBox="1">
            <a:spLocks noChangeArrowheads="1"/>
          </p:cNvSpPr>
          <p:nvPr/>
        </p:nvSpPr>
        <p:spPr bwMode="auto">
          <a:xfrm>
            <a:off x="304800" y="228600"/>
            <a:ext cx="8610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s-MX"/>
          </a:p>
        </p:txBody>
      </p:sp>
      <p:graphicFrame>
        <p:nvGraphicFramePr>
          <p:cNvPr id="9220" name="Object 9"/>
          <p:cNvGraphicFramePr>
            <a:graphicFrameLocks noChangeAspect="1"/>
          </p:cNvGraphicFramePr>
          <p:nvPr/>
        </p:nvGraphicFramePr>
        <p:xfrm>
          <a:off x="0" y="0"/>
          <a:ext cx="9144000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Fotografía de Photo Editor" r:id="rId7" imgW="2666667" imgH="2000000" progId="">
                  <p:embed/>
                </p:oleObj>
              </mc:Choice>
              <mc:Fallback>
                <p:oleObj name="Fotografía de Photo Editor" r:id="rId7" imgW="2666667" imgH="2000000" progId="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lum bright="70000" contrast="-7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9144000" cy="685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26" name="Text Box 10"/>
          <p:cNvSpPr txBox="1">
            <a:spLocks noChangeArrowheads="1"/>
          </p:cNvSpPr>
          <p:nvPr/>
        </p:nvSpPr>
        <p:spPr bwMode="auto">
          <a:xfrm>
            <a:off x="495300" y="304800"/>
            <a:ext cx="8420100" cy="173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s-ES" b="1">
                <a:solidFill>
                  <a:srgbClr val="333333"/>
                </a:solidFill>
                <a:latin typeface="Arial" charset="0"/>
              </a:rPr>
              <a:t>E</a:t>
            </a:r>
            <a:r>
              <a:rPr lang="es-MX" b="1">
                <a:solidFill>
                  <a:srgbClr val="333333"/>
                </a:solidFill>
                <a:latin typeface="Arial" charset="0"/>
              </a:rPr>
              <a:t>jemplo</a:t>
            </a:r>
            <a:r>
              <a:rPr lang="es-ES" b="1">
                <a:solidFill>
                  <a:srgbClr val="333333"/>
                </a:solidFill>
                <a:latin typeface="Arial" charset="0"/>
              </a:rPr>
              <a:t> 7:     </a:t>
            </a:r>
            <a:r>
              <a:rPr lang="es-MX">
                <a:solidFill>
                  <a:srgbClr val="333333"/>
                </a:solidFill>
                <a:latin typeface="Arial" charset="0"/>
              </a:rPr>
              <a:t>Existe un tipo adicional de plano de espejo</a:t>
            </a:r>
            <a:r>
              <a:rPr lang="es-ES">
                <a:solidFill>
                  <a:srgbClr val="333333"/>
                </a:solidFill>
                <a:latin typeface="Arial" charset="0"/>
              </a:rPr>
              <a:t>, </a:t>
            </a:r>
            <a:r>
              <a:rPr lang="es-MX">
                <a:solidFill>
                  <a:srgbClr val="333333"/>
                </a:solidFill>
                <a:latin typeface="Arial" charset="0"/>
              </a:rPr>
              <a:t>planos </a:t>
            </a:r>
            <a:r>
              <a:rPr lang="es-ES">
                <a:solidFill>
                  <a:srgbClr val="333333"/>
                </a:solidFill>
                <a:latin typeface="Arial" charset="0"/>
              </a:rPr>
              <a:t>dihedr</a:t>
            </a:r>
            <a:r>
              <a:rPr lang="es-MX">
                <a:solidFill>
                  <a:srgbClr val="333333"/>
                </a:solidFill>
                <a:latin typeface="Arial" charset="0"/>
              </a:rPr>
              <a:t>os</a:t>
            </a:r>
            <a:r>
              <a:rPr lang="es-ES">
                <a:solidFill>
                  <a:srgbClr val="333333"/>
                </a:solidFill>
                <a:latin typeface="Arial" charset="0"/>
              </a:rPr>
              <a:t> o σ</a:t>
            </a:r>
            <a:r>
              <a:rPr lang="es-ES" baseline="-30000">
                <a:solidFill>
                  <a:srgbClr val="333333"/>
                </a:solidFill>
                <a:latin typeface="Arial" charset="0"/>
              </a:rPr>
              <a:t>d</a:t>
            </a:r>
            <a:r>
              <a:rPr lang="es-ES">
                <a:solidFill>
                  <a:srgbClr val="333333"/>
                </a:solidFill>
                <a:latin typeface="Arial" charset="0"/>
              </a:rPr>
              <a:t>. </a:t>
            </a:r>
            <a:r>
              <a:rPr lang="es-MX">
                <a:solidFill>
                  <a:srgbClr val="333333"/>
                </a:solidFill>
                <a:latin typeface="Arial" charset="0"/>
              </a:rPr>
              <a:t>Éstos</a:t>
            </a:r>
            <a:r>
              <a:rPr lang="es-ES">
                <a:solidFill>
                  <a:srgbClr val="333333"/>
                </a:solidFill>
                <a:latin typeface="Arial" charset="0"/>
              </a:rPr>
              <a:t> bisect</a:t>
            </a:r>
            <a:r>
              <a:rPr lang="es-MX">
                <a:solidFill>
                  <a:srgbClr val="333333"/>
                </a:solidFill>
                <a:latin typeface="Arial" charset="0"/>
              </a:rPr>
              <a:t>an</a:t>
            </a:r>
            <a:r>
              <a:rPr lang="es-ES">
                <a:solidFill>
                  <a:srgbClr val="333333"/>
                </a:solidFill>
                <a:latin typeface="Arial" charset="0"/>
              </a:rPr>
              <a:t> </a:t>
            </a:r>
            <a:r>
              <a:rPr lang="es-MX">
                <a:solidFill>
                  <a:srgbClr val="333333"/>
                </a:solidFill>
                <a:latin typeface="Arial" charset="0"/>
              </a:rPr>
              <a:t>dos ejes</a:t>
            </a:r>
            <a:r>
              <a:rPr lang="es-ES">
                <a:solidFill>
                  <a:srgbClr val="333333"/>
                </a:solidFill>
                <a:latin typeface="Arial" charset="0"/>
              </a:rPr>
              <a:t> C</a:t>
            </a:r>
            <a:r>
              <a:rPr lang="es-ES" baseline="-30000">
                <a:solidFill>
                  <a:srgbClr val="333333"/>
                </a:solidFill>
                <a:latin typeface="Arial" charset="0"/>
              </a:rPr>
              <a:t>2</a:t>
            </a:r>
            <a:r>
              <a:rPr lang="es-ES">
                <a:solidFill>
                  <a:srgbClr val="333333"/>
                </a:solidFill>
                <a:latin typeface="Arial" charset="0"/>
              </a:rPr>
              <a:t>.</a:t>
            </a:r>
          </a:p>
          <a:p>
            <a:pPr algn="just">
              <a:spcBef>
                <a:spcPct val="50000"/>
              </a:spcBef>
            </a:pPr>
            <a:r>
              <a:rPr lang="es-MX">
                <a:solidFill>
                  <a:srgbClr val="333333"/>
                </a:solidFill>
                <a:latin typeface="Arial" charset="0"/>
              </a:rPr>
              <a:t>El eje de rotación principal</a:t>
            </a:r>
            <a:r>
              <a:rPr lang="es-ES">
                <a:solidFill>
                  <a:srgbClr val="333333"/>
                </a:solidFill>
                <a:latin typeface="Arial" charset="0"/>
              </a:rPr>
              <a:t> </a:t>
            </a:r>
            <a:r>
              <a:rPr lang="es-MX">
                <a:solidFill>
                  <a:srgbClr val="333333"/>
                </a:solidFill>
                <a:latin typeface="Arial" charset="0"/>
              </a:rPr>
              <a:t>de la molécula de benceno es un </a:t>
            </a:r>
            <a:r>
              <a:rPr lang="es-ES">
                <a:solidFill>
                  <a:srgbClr val="333333"/>
                </a:solidFill>
                <a:latin typeface="Arial" charset="0"/>
              </a:rPr>
              <a:t>C</a:t>
            </a:r>
            <a:r>
              <a:rPr lang="es-ES" baseline="-30000">
                <a:solidFill>
                  <a:srgbClr val="333333"/>
                </a:solidFill>
                <a:latin typeface="Arial" charset="0"/>
              </a:rPr>
              <a:t>6</a:t>
            </a:r>
            <a:r>
              <a:rPr lang="es-MX">
                <a:solidFill>
                  <a:srgbClr val="333333"/>
                </a:solidFill>
                <a:latin typeface="Arial" charset="0"/>
              </a:rPr>
              <a:t>,</a:t>
            </a:r>
            <a:r>
              <a:rPr lang="es-ES">
                <a:solidFill>
                  <a:srgbClr val="333333"/>
                </a:solidFill>
                <a:latin typeface="Arial" charset="0"/>
              </a:rPr>
              <a:t> perpendicular </a:t>
            </a:r>
            <a:r>
              <a:rPr lang="es-MX">
                <a:solidFill>
                  <a:srgbClr val="333333"/>
                </a:solidFill>
                <a:latin typeface="Arial" charset="0"/>
              </a:rPr>
              <a:t>a la</a:t>
            </a:r>
            <a:r>
              <a:rPr lang="es-ES">
                <a:solidFill>
                  <a:srgbClr val="333333"/>
                </a:solidFill>
                <a:latin typeface="Arial" charset="0"/>
              </a:rPr>
              <a:t> mol</a:t>
            </a:r>
            <a:r>
              <a:rPr lang="es-MX">
                <a:solidFill>
                  <a:srgbClr val="333333"/>
                </a:solidFill>
                <a:latin typeface="Arial" charset="0"/>
              </a:rPr>
              <a:t>é</a:t>
            </a:r>
            <a:r>
              <a:rPr lang="es-ES">
                <a:solidFill>
                  <a:srgbClr val="333333"/>
                </a:solidFill>
                <a:latin typeface="Arial" charset="0"/>
              </a:rPr>
              <a:t>cul</a:t>
            </a:r>
            <a:r>
              <a:rPr lang="es-MX">
                <a:solidFill>
                  <a:srgbClr val="333333"/>
                </a:solidFill>
                <a:latin typeface="Arial" charset="0"/>
              </a:rPr>
              <a:t>a. </a:t>
            </a:r>
            <a:endParaRPr lang="es-ES">
              <a:latin typeface="Arial" charset="0"/>
            </a:endParaRPr>
          </a:p>
        </p:txBody>
      </p:sp>
      <p:grpSp>
        <p:nvGrpSpPr>
          <p:cNvPr id="9227" name="Group 18"/>
          <p:cNvGrpSpPr>
            <a:grpSpLocks/>
          </p:cNvGrpSpPr>
          <p:nvPr/>
        </p:nvGrpSpPr>
        <p:grpSpPr bwMode="auto">
          <a:xfrm>
            <a:off x="0" y="2582863"/>
            <a:ext cx="0" cy="0"/>
            <a:chOff x="0" y="0"/>
            <a:chExt cx="0" cy="0"/>
          </a:xfrm>
        </p:grpSpPr>
        <p:sp>
          <p:nvSpPr>
            <p:cNvPr id="9238" name="Rectangle 11"/>
            <p:cNvSpPr>
              <a:spLocks noChangeArrowheads="1"/>
            </p:cNvSpPr>
            <p:nvPr/>
          </p:nvSpPr>
          <p:spPr bwMode="auto">
            <a:xfrm>
              <a:off x="0" y="0"/>
              <a:ext cx="0" cy="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endParaRPr lang="es-MX"/>
            </a:p>
          </p:txBody>
        </p:sp>
        <p:sp>
          <p:nvSpPr>
            <p:cNvPr id="9239" name="Rectangle 12"/>
            <p:cNvSpPr>
              <a:spLocks noChangeArrowheads="1"/>
            </p:cNvSpPr>
            <p:nvPr/>
          </p:nvSpPr>
          <p:spPr bwMode="auto">
            <a:xfrm>
              <a:off x="0" y="0"/>
              <a:ext cx="0" cy="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endParaRPr lang="es-MX"/>
            </a:p>
          </p:txBody>
        </p:sp>
      </p:grpSp>
      <p:grpSp>
        <p:nvGrpSpPr>
          <p:cNvPr id="9228" name="Group 17"/>
          <p:cNvGrpSpPr>
            <a:grpSpLocks/>
          </p:cNvGrpSpPr>
          <p:nvPr/>
        </p:nvGrpSpPr>
        <p:grpSpPr bwMode="auto">
          <a:xfrm>
            <a:off x="3219450" y="2582863"/>
            <a:ext cx="2705100" cy="1693862"/>
            <a:chOff x="43" y="0"/>
            <a:chExt cx="1704" cy="1067"/>
          </a:xfrm>
        </p:grpSpPr>
        <p:sp>
          <p:nvSpPr>
            <p:cNvPr id="9235" name="Rectangle 13"/>
            <p:cNvSpPr>
              <a:spLocks noChangeArrowheads="1"/>
            </p:cNvSpPr>
            <p:nvPr/>
          </p:nvSpPr>
          <p:spPr bwMode="auto">
            <a:xfrm>
              <a:off x="43" y="0"/>
              <a:ext cx="1614" cy="6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es-ES" sz="800">
                  <a:solidFill>
                    <a:srgbClr val="003366"/>
                  </a:solidFill>
                  <a:latin typeface="Verdana" pitchFamily="34" charset="0"/>
                </a:rPr>
                <a:t>  </a:t>
              </a:r>
              <a:r>
                <a:rPr lang="es-ES" sz="5100">
                  <a:solidFill>
                    <a:srgbClr val="003366"/>
                  </a:solidFill>
                </a:rPr>
                <a:t> </a:t>
              </a:r>
              <a:r>
                <a:rPr lang="es-ES" sz="800">
                  <a:solidFill>
                    <a:srgbClr val="003366"/>
                  </a:solidFill>
                </a:rPr>
                <a:t>                                  </a:t>
              </a:r>
              <a:endParaRPr lang="es-ES" sz="800">
                <a:solidFill>
                  <a:srgbClr val="003366"/>
                </a:solidFill>
                <a:latin typeface="Verdana" pitchFamily="34" charset="0"/>
              </a:endParaRPr>
            </a:p>
            <a:p>
              <a:pPr algn="ctr" eaLnBrk="0" hangingPunct="0"/>
              <a:endParaRPr lang="es-ES" sz="800">
                <a:solidFill>
                  <a:srgbClr val="003366"/>
                </a:solidFill>
                <a:latin typeface="Verdana" pitchFamily="34" charset="0"/>
              </a:endParaRPr>
            </a:p>
          </p:txBody>
        </p:sp>
        <p:sp>
          <p:nvSpPr>
            <p:cNvPr id="9236" name="Rectangle 15"/>
            <p:cNvSpPr>
              <a:spLocks noChangeArrowheads="1"/>
            </p:cNvSpPr>
            <p:nvPr/>
          </p:nvSpPr>
          <p:spPr bwMode="auto">
            <a:xfrm>
              <a:off x="43" y="625"/>
              <a:ext cx="1614" cy="4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r>
                <a:rPr lang="es-ES" sz="800">
                  <a:solidFill>
                    <a:srgbClr val="003366"/>
                  </a:solidFill>
                </a:rPr>
                <a:t> </a:t>
              </a:r>
              <a:endParaRPr lang="es-ES" sz="800">
                <a:solidFill>
                  <a:srgbClr val="003366"/>
                </a:solidFill>
                <a:latin typeface="Verdana" pitchFamily="34" charset="0"/>
              </a:endParaRPr>
            </a:p>
            <a:p>
              <a:pPr eaLnBrk="0" hangingPunct="0"/>
              <a:r>
                <a:rPr lang="es-ES" sz="800">
                  <a:solidFill>
                    <a:srgbClr val="003366"/>
                  </a:solidFill>
                </a:rPr>
                <a:t> </a:t>
              </a:r>
              <a:endParaRPr lang="es-ES" sz="800">
                <a:solidFill>
                  <a:srgbClr val="003366"/>
                </a:solidFill>
                <a:latin typeface="Verdana" pitchFamily="34" charset="0"/>
              </a:endParaRPr>
            </a:p>
            <a:p>
              <a:pPr eaLnBrk="0" hangingPunct="0"/>
              <a:endParaRPr lang="es-ES"/>
            </a:p>
          </p:txBody>
        </p:sp>
        <p:sp>
          <p:nvSpPr>
            <p:cNvPr id="9237" name="Rectangle 16"/>
            <p:cNvSpPr>
              <a:spLocks noChangeArrowheads="1"/>
            </p:cNvSpPr>
            <p:nvPr/>
          </p:nvSpPr>
          <p:spPr bwMode="auto">
            <a:xfrm>
              <a:off x="1657" y="625"/>
              <a:ext cx="90" cy="4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endParaRPr lang="es-MX"/>
            </a:p>
          </p:txBody>
        </p:sp>
      </p:grpSp>
      <p:pic>
        <p:nvPicPr>
          <p:cNvPr id="9229" name="Picture 14" descr="image011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676650" y="2133600"/>
            <a:ext cx="1789113" cy="1122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30" name="Text Box 19"/>
          <p:cNvSpPr txBox="1">
            <a:spLocks noChangeArrowheads="1"/>
          </p:cNvSpPr>
          <p:nvPr/>
        </p:nvSpPr>
        <p:spPr bwMode="auto">
          <a:xfrm>
            <a:off x="266700" y="3429000"/>
            <a:ext cx="8610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s-MX">
                <a:latin typeface="Arial" charset="0"/>
              </a:rPr>
              <a:t>También posee</a:t>
            </a:r>
            <a:r>
              <a:rPr lang="es-ES">
                <a:latin typeface="Arial" charset="0"/>
              </a:rPr>
              <a:t> 3C</a:t>
            </a:r>
            <a:r>
              <a:rPr lang="es-ES" baseline="-30000">
                <a:latin typeface="Arial" charset="0"/>
              </a:rPr>
              <a:t>2</a:t>
            </a:r>
            <a:r>
              <a:rPr lang="es-ES">
                <a:latin typeface="Arial" charset="0"/>
              </a:rPr>
              <a:t> </a:t>
            </a:r>
            <a:r>
              <a:rPr lang="es-MX">
                <a:latin typeface="Arial" charset="0"/>
              </a:rPr>
              <a:t>que pasan por átomos de C opuestos:</a:t>
            </a:r>
            <a:endParaRPr lang="es-ES"/>
          </a:p>
        </p:txBody>
      </p:sp>
      <p:grpSp>
        <p:nvGrpSpPr>
          <p:cNvPr id="9231" name="Group 24"/>
          <p:cNvGrpSpPr>
            <a:grpSpLocks/>
          </p:cNvGrpSpPr>
          <p:nvPr/>
        </p:nvGrpSpPr>
        <p:grpSpPr bwMode="auto">
          <a:xfrm>
            <a:off x="-114300" y="2393950"/>
            <a:ext cx="0" cy="0"/>
            <a:chOff x="0" y="0"/>
            <a:chExt cx="0" cy="0"/>
          </a:xfrm>
        </p:grpSpPr>
        <p:sp>
          <p:nvSpPr>
            <p:cNvPr id="9233" name="Rectangle 20"/>
            <p:cNvSpPr>
              <a:spLocks noChangeArrowheads="1"/>
            </p:cNvSpPr>
            <p:nvPr/>
          </p:nvSpPr>
          <p:spPr bwMode="auto">
            <a:xfrm>
              <a:off x="0" y="0"/>
              <a:ext cx="0" cy="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endParaRPr lang="es-MX"/>
            </a:p>
          </p:txBody>
        </p:sp>
        <p:sp>
          <p:nvSpPr>
            <p:cNvPr id="9234" name="Rectangle 21"/>
            <p:cNvSpPr>
              <a:spLocks noChangeArrowheads="1"/>
            </p:cNvSpPr>
            <p:nvPr/>
          </p:nvSpPr>
          <p:spPr bwMode="auto">
            <a:xfrm>
              <a:off x="0" y="0"/>
              <a:ext cx="0" cy="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endParaRPr lang="es-MX"/>
            </a:p>
          </p:txBody>
        </p:sp>
      </p:grpSp>
      <p:pic>
        <p:nvPicPr>
          <p:cNvPr id="9232" name="Picture 23" descr="image012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3328988" y="3962400"/>
            <a:ext cx="2484437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42" name="Object 2"/>
          <p:cNvGraphicFramePr>
            <a:graphicFrameLocks noChangeAspect="1"/>
          </p:cNvGraphicFramePr>
          <p:nvPr/>
        </p:nvGraphicFramePr>
        <p:xfrm>
          <a:off x="0" y="0"/>
          <a:ext cx="9144000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Fotografía de Photo Editor" r:id="rId3" imgW="2666667" imgH="2000000" progId="">
                  <p:embed/>
                </p:oleObj>
              </mc:Choice>
              <mc:Fallback>
                <p:oleObj name="Fotografía de Photo Editor" r:id="rId3" imgW="2666667" imgH="2000000" progId="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lum bright="70000" contrast="-7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9144000" cy="685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43" name="Text Box 3"/>
          <p:cNvSpPr txBox="1">
            <a:spLocks noChangeArrowheads="1"/>
          </p:cNvSpPr>
          <p:nvPr/>
        </p:nvSpPr>
        <p:spPr bwMode="auto">
          <a:xfrm>
            <a:off x="381000" y="5410200"/>
            <a:ext cx="8610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s-MX"/>
          </a:p>
        </p:txBody>
      </p:sp>
      <p:sp>
        <p:nvSpPr>
          <p:cNvPr id="10244" name="Text Box 4"/>
          <p:cNvSpPr txBox="1">
            <a:spLocks noChangeArrowheads="1"/>
          </p:cNvSpPr>
          <p:nvPr/>
        </p:nvSpPr>
        <p:spPr bwMode="auto">
          <a:xfrm>
            <a:off x="342900" y="533400"/>
            <a:ext cx="8458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MX">
                <a:latin typeface="Arial" charset="0"/>
              </a:rPr>
              <a:t>El benceno posee tres tipos de planos de espejo:</a:t>
            </a:r>
            <a:endParaRPr lang="es-ES">
              <a:latin typeface="Arial" charset="0"/>
            </a:endParaRPr>
          </a:p>
        </p:txBody>
      </p:sp>
      <p:grpSp>
        <p:nvGrpSpPr>
          <p:cNvPr id="10245" name="Group 9"/>
          <p:cNvGrpSpPr>
            <a:grpSpLocks/>
          </p:cNvGrpSpPr>
          <p:nvPr/>
        </p:nvGrpSpPr>
        <p:grpSpPr bwMode="auto">
          <a:xfrm>
            <a:off x="-82550" y="2771775"/>
            <a:ext cx="0" cy="0"/>
            <a:chOff x="0" y="0"/>
            <a:chExt cx="0" cy="0"/>
          </a:xfrm>
        </p:grpSpPr>
        <p:sp>
          <p:nvSpPr>
            <p:cNvPr id="10256" name="Rectangle 5"/>
            <p:cNvSpPr>
              <a:spLocks noChangeArrowheads="1"/>
            </p:cNvSpPr>
            <p:nvPr/>
          </p:nvSpPr>
          <p:spPr bwMode="auto">
            <a:xfrm>
              <a:off x="0" y="0"/>
              <a:ext cx="0" cy="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endParaRPr lang="es-MX"/>
            </a:p>
          </p:txBody>
        </p:sp>
        <p:sp>
          <p:nvSpPr>
            <p:cNvPr id="10257" name="Rectangle 6"/>
            <p:cNvSpPr>
              <a:spLocks noChangeArrowheads="1"/>
            </p:cNvSpPr>
            <p:nvPr/>
          </p:nvSpPr>
          <p:spPr bwMode="auto">
            <a:xfrm>
              <a:off x="0" y="0"/>
              <a:ext cx="0" cy="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endParaRPr lang="es-MX"/>
            </a:p>
          </p:txBody>
        </p:sp>
      </p:grpSp>
      <p:pic>
        <p:nvPicPr>
          <p:cNvPr id="10246" name="Picture 8" descr="image01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85800" y="1447800"/>
            <a:ext cx="1676400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0247" name="Group 14"/>
          <p:cNvGrpSpPr>
            <a:grpSpLocks/>
          </p:cNvGrpSpPr>
          <p:nvPr/>
        </p:nvGrpSpPr>
        <p:grpSpPr bwMode="auto">
          <a:xfrm>
            <a:off x="17463" y="2524125"/>
            <a:ext cx="0" cy="0"/>
            <a:chOff x="0" y="0"/>
            <a:chExt cx="0" cy="0"/>
          </a:xfrm>
        </p:grpSpPr>
        <p:sp>
          <p:nvSpPr>
            <p:cNvPr id="10254" name="Rectangle 10"/>
            <p:cNvSpPr>
              <a:spLocks noChangeArrowheads="1"/>
            </p:cNvSpPr>
            <p:nvPr/>
          </p:nvSpPr>
          <p:spPr bwMode="auto">
            <a:xfrm>
              <a:off x="0" y="0"/>
              <a:ext cx="0" cy="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endParaRPr lang="es-MX"/>
            </a:p>
          </p:txBody>
        </p:sp>
        <p:sp>
          <p:nvSpPr>
            <p:cNvPr id="10255" name="Rectangle 11"/>
            <p:cNvSpPr>
              <a:spLocks noChangeArrowheads="1"/>
            </p:cNvSpPr>
            <p:nvPr/>
          </p:nvSpPr>
          <p:spPr bwMode="auto">
            <a:xfrm>
              <a:off x="0" y="0"/>
              <a:ext cx="0" cy="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endParaRPr lang="es-MX"/>
            </a:p>
          </p:txBody>
        </p:sp>
      </p:grpSp>
      <p:pic>
        <p:nvPicPr>
          <p:cNvPr id="10248" name="Picture 13" descr="image01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267200" y="1219200"/>
            <a:ext cx="1081088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0249" name="Group 19"/>
          <p:cNvGrpSpPr>
            <a:grpSpLocks/>
          </p:cNvGrpSpPr>
          <p:nvPr/>
        </p:nvGrpSpPr>
        <p:grpSpPr bwMode="auto">
          <a:xfrm>
            <a:off x="-28575" y="2522538"/>
            <a:ext cx="0" cy="0"/>
            <a:chOff x="0" y="0"/>
            <a:chExt cx="0" cy="0"/>
          </a:xfrm>
        </p:grpSpPr>
        <p:sp>
          <p:nvSpPr>
            <p:cNvPr id="10252" name="Rectangle 15"/>
            <p:cNvSpPr>
              <a:spLocks noChangeArrowheads="1"/>
            </p:cNvSpPr>
            <p:nvPr/>
          </p:nvSpPr>
          <p:spPr bwMode="auto">
            <a:xfrm>
              <a:off x="0" y="0"/>
              <a:ext cx="0" cy="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endParaRPr lang="es-MX"/>
            </a:p>
          </p:txBody>
        </p:sp>
        <p:sp>
          <p:nvSpPr>
            <p:cNvPr id="10253" name="Rectangle 16"/>
            <p:cNvSpPr>
              <a:spLocks noChangeArrowheads="1"/>
            </p:cNvSpPr>
            <p:nvPr/>
          </p:nvSpPr>
          <p:spPr bwMode="auto">
            <a:xfrm>
              <a:off x="0" y="0"/>
              <a:ext cx="0" cy="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endParaRPr lang="es-MX"/>
            </a:p>
          </p:txBody>
        </p:sp>
      </p:grpSp>
      <p:pic>
        <p:nvPicPr>
          <p:cNvPr id="10250" name="Picture 18" descr="image015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858000" y="1524000"/>
            <a:ext cx="1304925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51" name="Text Box 20"/>
          <p:cNvSpPr txBox="1">
            <a:spLocks noChangeArrowheads="1"/>
          </p:cNvSpPr>
          <p:nvPr/>
        </p:nvSpPr>
        <p:spPr bwMode="auto">
          <a:xfrm>
            <a:off x="419100" y="3810000"/>
            <a:ext cx="8305800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s-MX" dirty="0">
                <a:latin typeface="Arial" charset="0"/>
              </a:rPr>
              <a:t>Un p</a:t>
            </a:r>
            <a:r>
              <a:rPr lang="es-ES" dirty="0" err="1">
                <a:latin typeface="Arial" charset="0"/>
              </a:rPr>
              <a:t>lan</a:t>
            </a:r>
            <a:r>
              <a:rPr lang="es-MX" dirty="0">
                <a:latin typeface="Arial" charset="0"/>
              </a:rPr>
              <a:t>o</a:t>
            </a:r>
            <a:r>
              <a:rPr lang="es-ES" dirty="0">
                <a:latin typeface="Arial" charset="0"/>
              </a:rPr>
              <a:t> perpendicular </a:t>
            </a:r>
            <a:r>
              <a:rPr lang="es-MX" dirty="0">
                <a:latin typeface="Arial" charset="0"/>
              </a:rPr>
              <a:t>al eje principal</a:t>
            </a:r>
            <a:r>
              <a:rPr lang="es-ES" dirty="0">
                <a:latin typeface="Arial" charset="0"/>
              </a:rPr>
              <a:t> (C</a:t>
            </a:r>
            <a:r>
              <a:rPr lang="es-ES" baseline="-30000" dirty="0">
                <a:latin typeface="Arial" charset="0"/>
              </a:rPr>
              <a:t>6</a:t>
            </a:r>
            <a:r>
              <a:rPr lang="es-ES" dirty="0">
                <a:latin typeface="Arial" charset="0"/>
              </a:rPr>
              <a:t>): plano </a:t>
            </a:r>
            <a:r>
              <a:rPr lang="es-ES" dirty="0" err="1">
                <a:latin typeface="Arial" charset="0"/>
              </a:rPr>
              <a:t>σ</a:t>
            </a:r>
            <a:r>
              <a:rPr lang="es-ES" baseline="-30000" dirty="0" err="1">
                <a:latin typeface="Arial" charset="0"/>
              </a:rPr>
              <a:t>h</a:t>
            </a:r>
            <a:r>
              <a:rPr lang="es-ES" dirty="0">
                <a:latin typeface="Arial" charset="0"/>
              </a:rPr>
              <a:t>.</a:t>
            </a:r>
          </a:p>
          <a:p>
            <a:pPr algn="just"/>
            <a:r>
              <a:rPr lang="es-MX" dirty="0">
                <a:latin typeface="Arial" charset="0"/>
              </a:rPr>
              <a:t>Los otros dos tipos de planos de reflexión son verticales a los ejes</a:t>
            </a:r>
            <a:r>
              <a:rPr lang="es-ES" dirty="0">
                <a:latin typeface="Arial" charset="0"/>
              </a:rPr>
              <a:t> C</a:t>
            </a:r>
            <a:r>
              <a:rPr lang="es-ES" baseline="-30000" dirty="0">
                <a:latin typeface="Arial" charset="0"/>
              </a:rPr>
              <a:t>6</a:t>
            </a:r>
            <a:r>
              <a:rPr lang="es-ES" dirty="0">
                <a:latin typeface="Arial" charset="0"/>
              </a:rPr>
              <a:t> . </a:t>
            </a:r>
            <a:r>
              <a:rPr lang="es-MX" dirty="0">
                <a:latin typeface="Arial" charset="0"/>
              </a:rPr>
              <a:t>Es importante hacer notar que el que se encuentra la derecha corta dos ejes</a:t>
            </a:r>
            <a:r>
              <a:rPr lang="es-ES" dirty="0">
                <a:latin typeface="Arial" charset="0"/>
              </a:rPr>
              <a:t> C</a:t>
            </a:r>
            <a:r>
              <a:rPr lang="es-ES" baseline="-30000" dirty="0">
                <a:latin typeface="Arial" charset="0"/>
              </a:rPr>
              <a:t>2</a:t>
            </a:r>
            <a:r>
              <a:rPr lang="es-ES" dirty="0">
                <a:latin typeface="Arial" charset="0"/>
              </a:rPr>
              <a:t> </a:t>
            </a:r>
            <a:r>
              <a:rPr lang="es-MX" dirty="0">
                <a:latin typeface="Arial" charset="0"/>
              </a:rPr>
              <a:t>y se llama plano </a:t>
            </a:r>
            <a:r>
              <a:rPr lang="es-MX" dirty="0" err="1">
                <a:latin typeface="Arial" charset="0"/>
              </a:rPr>
              <a:t>dihedro</a:t>
            </a:r>
            <a:r>
              <a:rPr lang="es-MX" dirty="0">
                <a:latin typeface="Arial" charset="0"/>
              </a:rPr>
              <a:t>:</a:t>
            </a:r>
            <a:r>
              <a:rPr lang="es-ES" dirty="0">
                <a:latin typeface="Arial" charset="0"/>
              </a:rPr>
              <a:t> </a:t>
            </a:r>
            <a:r>
              <a:rPr lang="es-ES" dirty="0" err="1">
                <a:latin typeface="Arial" charset="0"/>
              </a:rPr>
              <a:t>σ</a:t>
            </a:r>
            <a:r>
              <a:rPr lang="es-ES" baseline="-30000" dirty="0" err="1">
                <a:latin typeface="Arial" charset="0"/>
              </a:rPr>
              <a:t>d</a:t>
            </a:r>
            <a:r>
              <a:rPr lang="es-ES" dirty="0">
                <a:latin typeface="Arial" charset="0"/>
              </a:rPr>
              <a:t>.</a:t>
            </a:r>
            <a:r>
              <a:rPr lang="es-MX" dirty="0">
                <a:latin typeface="Arial" charset="0"/>
              </a:rPr>
              <a:t> </a:t>
            </a:r>
          </a:p>
          <a:p>
            <a:pPr algn="just"/>
            <a:r>
              <a:rPr lang="es-MX" dirty="0">
                <a:latin typeface="Arial" charset="0"/>
              </a:rPr>
              <a:t>Las moléculas que poseen al menos un plano de reflexión o de espejo no son </a:t>
            </a:r>
            <a:r>
              <a:rPr lang="es-MX" dirty="0" err="1">
                <a:latin typeface="Arial" charset="0"/>
              </a:rPr>
              <a:t>quirales</a:t>
            </a:r>
            <a:r>
              <a:rPr lang="es-MX" dirty="0">
                <a:latin typeface="Arial" charset="0"/>
              </a:rPr>
              <a:t>.</a:t>
            </a:r>
            <a:endParaRPr lang="es-ES" dirty="0">
              <a:latin typeface="Arial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266" name="Object 2"/>
          <p:cNvGraphicFramePr>
            <a:graphicFrameLocks noChangeAspect="1"/>
          </p:cNvGraphicFramePr>
          <p:nvPr/>
        </p:nvGraphicFramePr>
        <p:xfrm>
          <a:off x="0" y="0"/>
          <a:ext cx="9144000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Fotografía de Photo Editor" r:id="rId3" imgW="2666667" imgH="2000000" progId="">
                  <p:embed/>
                </p:oleObj>
              </mc:Choice>
              <mc:Fallback>
                <p:oleObj name="Fotografía de Photo Editor" r:id="rId3" imgW="2666667" imgH="2000000" progId="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lum bright="70000" contrast="-7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9144000" cy="685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67" name="Text Box 3"/>
          <p:cNvSpPr txBox="1">
            <a:spLocks noChangeArrowheads="1"/>
          </p:cNvSpPr>
          <p:nvPr/>
        </p:nvSpPr>
        <p:spPr bwMode="auto">
          <a:xfrm>
            <a:off x="381000" y="5410200"/>
            <a:ext cx="8610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s-MX"/>
          </a:p>
        </p:txBody>
      </p:sp>
      <p:sp>
        <p:nvSpPr>
          <p:cNvPr id="11268" name="Text Box 4"/>
          <p:cNvSpPr txBox="1">
            <a:spLocks noChangeArrowheads="1"/>
          </p:cNvSpPr>
          <p:nvPr/>
        </p:nvSpPr>
        <p:spPr bwMode="auto">
          <a:xfrm>
            <a:off x="228600" y="0"/>
            <a:ext cx="8915400" cy="1938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" b="1">
                <a:solidFill>
                  <a:srgbClr val="666666"/>
                </a:solidFill>
              </a:rPr>
              <a:t> </a:t>
            </a:r>
            <a:r>
              <a:rPr lang="es-ES" b="1">
                <a:latin typeface="Arial" charset="0"/>
              </a:rPr>
              <a:t>Operación Inversión</a:t>
            </a:r>
          </a:p>
          <a:p>
            <a:r>
              <a:rPr lang="es-MX">
                <a:latin typeface="Arial" charset="0"/>
              </a:rPr>
              <a:t>Los átomos se mueven en línea recta al centro de la molécula y la misma distancia al lado opuesto. Se denota como </a:t>
            </a:r>
            <a:r>
              <a:rPr lang="es-MX" b="1">
                <a:latin typeface="Arial" charset="0"/>
              </a:rPr>
              <a:t>i</a:t>
            </a:r>
            <a:r>
              <a:rPr lang="es-MX">
                <a:latin typeface="Arial" charset="0"/>
              </a:rPr>
              <a:t>.</a:t>
            </a:r>
          </a:p>
          <a:p>
            <a:r>
              <a:rPr lang="es-ES" b="1">
                <a:solidFill>
                  <a:srgbClr val="333333"/>
                </a:solidFill>
                <a:latin typeface="Arial" charset="0"/>
              </a:rPr>
              <a:t>E</a:t>
            </a:r>
            <a:r>
              <a:rPr lang="es-MX" b="1">
                <a:solidFill>
                  <a:srgbClr val="333333"/>
                </a:solidFill>
                <a:latin typeface="Arial" charset="0"/>
              </a:rPr>
              <a:t>jemplo</a:t>
            </a:r>
            <a:r>
              <a:rPr lang="es-ES" b="1">
                <a:solidFill>
                  <a:srgbClr val="333333"/>
                </a:solidFill>
                <a:latin typeface="Arial" charset="0"/>
              </a:rPr>
              <a:t> 8:     </a:t>
            </a:r>
            <a:r>
              <a:rPr lang="es-MX">
                <a:solidFill>
                  <a:srgbClr val="333333"/>
                </a:solidFill>
                <a:latin typeface="Arial" charset="0"/>
              </a:rPr>
              <a:t>Una molécula octaédrica no se altera mediante la inversión a través del centro de la molécula:</a:t>
            </a:r>
            <a:endParaRPr lang="es-ES">
              <a:latin typeface="Arial" charset="0"/>
            </a:endParaRPr>
          </a:p>
        </p:txBody>
      </p:sp>
      <p:grpSp>
        <p:nvGrpSpPr>
          <p:cNvPr id="11269" name="Group 8"/>
          <p:cNvGrpSpPr>
            <a:grpSpLocks/>
          </p:cNvGrpSpPr>
          <p:nvPr/>
        </p:nvGrpSpPr>
        <p:grpSpPr bwMode="auto">
          <a:xfrm>
            <a:off x="0" y="2667000"/>
            <a:ext cx="9144000" cy="1525588"/>
            <a:chOff x="0" y="0"/>
            <a:chExt cx="5760" cy="961"/>
          </a:xfrm>
        </p:grpSpPr>
        <p:sp>
          <p:nvSpPr>
            <p:cNvPr id="11277" name="Rectangle 5"/>
            <p:cNvSpPr>
              <a:spLocks noChangeArrowheads="1"/>
            </p:cNvSpPr>
            <p:nvPr/>
          </p:nvSpPr>
          <p:spPr bwMode="auto">
            <a:xfrm>
              <a:off x="0" y="0"/>
              <a:ext cx="0" cy="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endParaRPr lang="es-MX"/>
            </a:p>
          </p:txBody>
        </p:sp>
        <p:sp>
          <p:nvSpPr>
            <p:cNvPr id="11278" name="Rectangle 6"/>
            <p:cNvSpPr>
              <a:spLocks noChangeArrowheads="1"/>
            </p:cNvSpPr>
            <p:nvPr/>
          </p:nvSpPr>
          <p:spPr bwMode="auto">
            <a:xfrm>
              <a:off x="0" y="0"/>
              <a:ext cx="5760" cy="9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r>
                <a:rPr lang="es-ES" sz="800">
                  <a:solidFill>
                    <a:srgbClr val="333333"/>
                  </a:solidFill>
                  <a:latin typeface="Verdana" pitchFamily="34" charset="0"/>
                </a:rPr>
                <a:t>  </a:t>
              </a:r>
              <a:r>
                <a:rPr lang="es-ES" sz="8600">
                  <a:solidFill>
                    <a:srgbClr val="333333"/>
                  </a:solidFill>
                </a:rPr>
                <a:t> </a:t>
              </a:r>
              <a:r>
                <a:rPr lang="es-ES" sz="800">
                  <a:solidFill>
                    <a:srgbClr val="333333"/>
                  </a:solidFill>
                </a:rPr>
                <a:t>                                                                                                                </a:t>
              </a:r>
              <a:endParaRPr lang="es-ES" sz="800">
                <a:solidFill>
                  <a:srgbClr val="333333"/>
                </a:solidFill>
                <a:latin typeface="Verdana" pitchFamily="34" charset="0"/>
              </a:endParaRPr>
            </a:p>
            <a:p>
              <a:pPr algn="ctr" eaLnBrk="0" hangingPunct="0"/>
              <a:endParaRPr lang="es-ES" sz="800">
                <a:solidFill>
                  <a:srgbClr val="333333"/>
                </a:solidFill>
                <a:latin typeface="Verdana" pitchFamily="34" charset="0"/>
              </a:endParaRPr>
            </a:p>
          </p:txBody>
        </p:sp>
      </p:grpSp>
      <p:pic>
        <p:nvPicPr>
          <p:cNvPr id="11270" name="Picture 7" descr="image01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828800" y="2057400"/>
            <a:ext cx="4748213" cy="156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71" name="Text Box 9"/>
          <p:cNvSpPr txBox="1">
            <a:spLocks noChangeArrowheads="1"/>
          </p:cNvSpPr>
          <p:nvPr/>
        </p:nvSpPr>
        <p:spPr bwMode="auto">
          <a:xfrm>
            <a:off x="0" y="3733800"/>
            <a:ext cx="8991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MX">
                <a:latin typeface="Arial" charset="0"/>
              </a:rPr>
              <a:t>El centro de la molécula se conoce como el centro de inversión.</a:t>
            </a:r>
            <a:endParaRPr lang="es-ES">
              <a:latin typeface="Arial" charset="0"/>
            </a:endParaRPr>
          </a:p>
        </p:txBody>
      </p:sp>
      <p:grpSp>
        <p:nvGrpSpPr>
          <p:cNvPr id="11272" name="Group 13"/>
          <p:cNvGrpSpPr>
            <a:grpSpLocks/>
          </p:cNvGrpSpPr>
          <p:nvPr/>
        </p:nvGrpSpPr>
        <p:grpSpPr bwMode="auto">
          <a:xfrm>
            <a:off x="0" y="2362200"/>
            <a:ext cx="9144000" cy="2135188"/>
            <a:chOff x="0" y="0"/>
            <a:chExt cx="5760" cy="1345"/>
          </a:xfrm>
        </p:grpSpPr>
        <p:sp>
          <p:nvSpPr>
            <p:cNvPr id="11275" name="Rectangle 10"/>
            <p:cNvSpPr>
              <a:spLocks noChangeArrowheads="1"/>
            </p:cNvSpPr>
            <p:nvPr/>
          </p:nvSpPr>
          <p:spPr bwMode="auto">
            <a:xfrm>
              <a:off x="0" y="0"/>
              <a:ext cx="0" cy="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endParaRPr lang="es-MX"/>
            </a:p>
          </p:txBody>
        </p:sp>
        <p:sp>
          <p:nvSpPr>
            <p:cNvPr id="11276" name="Rectangle 11"/>
            <p:cNvSpPr>
              <a:spLocks noChangeArrowheads="1"/>
            </p:cNvSpPr>
            <p:nvPr/>
          </p:nvSpPr>
          <p:spPr bwMode="auto">
            <a:xfrm>
              <a:off x="0" y="0"/>
              <a:ext cx="5760" cy="13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r>
                <a:rPr lang="es-ES" sz="800">
                  <a:solidFill>
                    <a:srgbClr val="333333"/>
                  </a:solidFill>
                  <a:latin typeface="Verdana" pitchFamily="34" charset="0"/>
                </a:rPr>
                <a:t>  </a:t>
              </a:r>
              <a:r>
                <a:rPr lang="es-ES" sz="12600">
                  <a:solidFill>
                    <a:srgbClr val="333333"/>
                  </a:solidFill>
                </a:rPr>
                <a:t> </a:t>
              </a:r>
              <a:r>
                <a:rPr lang="es-ES" sz="800">
                  <a:solidFill>
                    <a:srgbClr val="333333"/>
                  </a:solidFill>
                </a:rPr>
                <a:t>                                                                                                                                     </a:t>
              </a:r>
              <a:endParaRPr lang="es-ES" sz="800">
                <a:solidFill>
                  <a:srgbClr val="333333"/>
                </a:solidFill>
                <a:latin typeface="Verdana" pitchFamily="34" charset="0"/>
              </a:endParaRPr>
            </a:p>
            <a:p>
              <a:pPr algn="ctr" eaLnBrk="0" hangingPunct="0"/>
              <a:endParaRPr lang="es-ES" sz="800">
                <a:solidFill>
                  <a:srgbClr val="333333"/>
                </a:solidFill>
                <a:latin typeface="Verdana" pitchFamily="34" charset="0"/>
              </a:endParaRPr>
            </a:p>
          </p:txBody>
        </p:sp>
      </p:grpSp>
      <p:pic>
        <p:nvPicPr>
          <p:cNvPr id="11273" name="Picture 12" descr="image017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514600" y="4267200"/>
            <a:ext cx="5638800" cy="2289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74" name="Text Box 14"/>
          <p:cNvSpPr txBox="1">
            <a:spLocks noChangeArrowheads="1"/>
          </p:cNvSpPr>
          <p:nvPr/>
        </p:nvSpPr>
        <p:spPr bwMode="auto">
          <a:xfrm>
            <a:off x="381000" y="4800600"/>
            <a:ext cx="190500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MX" sz="2000">
                <a:latin typeface="Arial" charset="0"/>
              </a:rPr>
              <a:t>Ácido </a:t>
            </a:r>
            <a:r>
              <a:rPr lang="es-MX" sz="2000" i="1">
                <a:latin typeface="Arial" charset="0"/>
              </a:rPr>
              <a:t>meso</a:t>
            </a:r>
            <a:r>
              <a:rPr lang="es-MX" sz="2000">
                <a:latin typeface="Arial" charset="0"/>
              </a:rPr>
              <a:t>-</a:t>
            </a:r>
          </a:p>
          <a:p>
            <a:r>
              <a:rPr lang="es-MX" sz="2000">
                <a:latin typeface="Arial" charset="0"/>
              </a:rPr>
              <a:t>tartárico</a:t>
            </a:r>
          </a:p>
          <a:p>
            <a:r>
              <a:rPr lang="es-MX" sz="2000">
                <a:latin typeface="Arial" charset="0"/>
              </a:rPr>
              <a:t>No quiral</a:t>
            </a:r>
            <a:endParaRPr lang="es-ES" sz="2000">
              <a:latin typeface="Arial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290" name="Object 2"/>
          <p:cNvGraphicFramePr>
            <a:graphicFrameLocks noChangeAspect="1"/>
          </p:cNvGraphicFramePr>
          <p:nvPr/>
        </p:nvGraphicFramePr>
        <p:xfrm>
          <a:off x="0" y="304800"/>
          <a:ext cx="9144000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Fotografía de Photo Editor" r:id="rId3" imgW="2666667" imgH="2000000" progId="">
                  <p:embed/>
                </p:oleObj>
              </mc:Choice>
              <mc:Fallback>
                <p:oleObj name="Fotografía de Photo Editor" r:id="rId3" imgW="2666667" imgH="2000000" progId="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lum bright="70000" contrast="-7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304800"/>
                        <a:ext cx="9144000" cy="685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291" name="Text Box 3"/>
          <p:cNvSpPr txBox="1">
            <a:spLocks noChangeArrowheads="1"/>
          </p:cNvSpPr>
          <p:nvPr/>
        </p:nvSpPr>
        <p:spPr bwMode="auto">
          <a:xfrm>
            <a:off x="381000" y="5410200"/>
            <a:ext cx="8610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s-MX"/>
          </a:p>
        </p:txBody>
      </p:sp>
      <p:sp>
        <p:nvSpPr>
          <p:cNvPr id="12292" name="Text Box 4"/>
          <p:cNvSpPr txBox="1">
            <a:spLocks noChangeArrowheads="1"/>
          </p:cNvSpPr>
          <p:nvPr/>
        </p:nvSpPr>
        <p:spPr bwMode="auto">
          <a:xfrm>
            <a:off x="152400" y="304800"/>
            <a:ext cx="8839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>
                <a:solidFill>
                  <a:srgbClr val="333333"/>
                </a:solidFill>
                <a:latin typeface="Arial" charset="0"/>
              </a:rPr>
              <a:t>Rotaciones impropias</a:t>
            </a:r>
            <a:r>
              <a:rPr lang="es-ES">
                <a:latin typeface="Arial" charset="0"/>
              </a:rPr>
              <a:t> </a:t>
            </a:r>
          </a:p>
        </p:txBody>
      </p:sp>
      <p:sp>
        <p:nvSpPr>
          <p:cNvPr id="12293" name="Text Box 6"/>
          <p:cNvSpPr txBox="1">
            <a:spLocks noChangeArrowheads="1"/>
          </p:cNvSpPr>
          <p:nvPr/>
        </p:nvSpPr>
        <p:spPr bwMode="auto">
          <a:xfrm>
            <a:off x="0" y="781050"/>
            <a:ext cx="8801100" cy="2647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s-MX">
                <a:solidFill>
                  <a:srgbClr val="333333"/>
                </a:solidFill>
                <a:latin typeface="Arial" charset="0"/>
              </a:rPr>
              <a:t>  Las rotaciones impropias consisten de dos operaciones por separado</a:t>
            </a:r>
            <a:r>
              <a:rPr lang="es-ES">
                <a:solidFill>
                  <a:srgbClr val="333333"/>
                </a:solidFill>
                <a:latin typeface="Arial" charset="0"/>
              </a:rPr>
              <a:t>:</a:t>
            </a:r>
            <a:r>
              <a:rPr lang="es-MX">
                <a:solidFill>
                  <a:srgbClr val="333333"/>
                </a:solidFill>
                <a:latin typeface="Arial" charset="0"/>
              </a:rPr>
              <a:t> </a:t>
            </a:r>
            <a:r>
              <a:rPr lang="en-US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(1) rotación sobre un eje (360°/n) seguida de (2) una reflexión en un plano, perpendicular a dicho eje. </a:t>
            </a:r>
          </a:p>
          <a:p>
            <a:pPr algn="just"/>
            <a:r>
              <a:rPr lang="en-US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El símbolo para una rotación impropia es S</a:t>
            </a:r>
            <a:r>
              <a:rPr lang="en-US" baseline="-30000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n</a:t>
            </a:r>
            <a:r>
              <a:rPr lang="en-US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. Los ejes de rotación impropia son en general los más difíciles de detectar.</a:t>
            </a:r>
          </a:p>
          <a:p>
            <a:pPr algn="just"/>
            <a:r>
              <a:rPr lang="en-US" b="1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10  Ejemplo 10:   </a:t>
            </a:r>
            <a:r>
              <a:rPr lang="en-US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El metano posee un eje S</a:t>
            </a:r>
            <a:r>
              <a:rPr lang="en-US" baseline="-30000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4</a:t>
            </a:r>
            <a:r>
              <a:rPr lang="en-US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 sin embargo no posee un C</a:t>
            </a:r>
            <a:r>
              <a:rPr lang="en-US" baseline="-30000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4</a:t>
            </a:r>
            <a:r>
              <a:rPr lang="en-US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.</a:t>
            </a:r>
            <a:endParaRPr lang="es-ES">
              <a:solidFill>
                <a:srgbClr val="333333"/>
              </a:solidFill>
              <a:latin typeface="Arial" charset="0"/>
              <a:ea typeface="Arial Unicode MS" pitchFamily="34" charset="-128"/>
              <a:cs typeface="Arial Unicode MS" pitchFamily="34" charset="-128"/>
            </a:endParaRPr>
          </a:p>
        </p:txBody>
      </p:sp>
      <p:grpSp>
        <p:nvGrpSpPr>
          <p:cNvPr id="12294" name="Group 10"/>
          <p:cNvGrpSpPr>
            <a:grpSpLocks/>
          </p:cNvGrpSpPr>
          <p:nvPr/>
        </p:nvGrpSpPr>
        <p:grpSpPr bwMode="auto">
          <a:xfrm>
            <a:off x="0" y="1797050"/>
            <a:ext cx="9144000" cy="3262313"/>
            <a:chOff x="0" y="0"/>
            <a:chExt cx="5760" cy="2055"/>
          </a:xfrm>
        </p:grpSpPr>
        <p:sp>
          <p:nvSpPr>
            <p:cNvPr id="12296" name="Rectangle 7"/>
            <p:cNvSpPr>
              <a:spLocks noChangeArrowheads="1"/>
            </p:cNvSpPr>
            <p:nvPr/>
          </p:nvSpPr>
          <p:spPr bwMode="auto">
            <a:xfrm>
              <a:off x="0" y="0"/>
              <a:ext cx="0" cy="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endParaRPr lang="es-MX"/>
            </a:p>
          </p:txBody>
        </p:sp>
        <p:sp>
          <p:nvSpPr>
            <p:cNvPr id="12297" name="Rectangle 8"/>
            <p:cNvSpPr>
              <a:spLocks noChangeArrowheads="1"/>
            </p:cNvSpPr>
            <p:nvPr/>
          </p:nvSpPr>
          <p:spPr bwMode="auto">
            <a:xfrm>
              <a:off x="0" y="0"/>
              <a:ext cx="5760" cy="20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r>
                <a:rPr lang="es-ES" sz="800">
                  <a:solidFill>
                    <a:srgbClr val="333333"/>
                  </a:solidFill>
                  <a:latin typeface="Verdana" pitchFamily="34" charset="0"/>
                </a:rPr>
                <a:t>  </a:t>
              </a:r>
              <a:r>
                <a:rPr lang="es-ES" sz="20000">
                  <a:solidFill>
                    <a:srgbClr val="333333"/>
                  </a:solidFill>
                </a:rPr>
                <a:t> </a:t>
              </a:r>
              <a:r>
                <a:rPr lang="es-ES" sz="800">
                  <a:solidFill>
                    <a:srgbClr val="333333"/>
                  </a:solidFill>
                </a:rPr>
                <a:t>                                                                                                                                       </a:t>
              </a:r>
              <a:endParaRPr lang="es-ES" sz="800">
                <a:solidFill>
                  <a:srgbClr val="333333"/>
                </a:solidFill>
                <a:latin typeface="Verdana" pitchFamily="34" charset="0"/>
              </a:endParaRPr>
            </a:p>
            <a:p>
              <a:pPr algn="ctr" eaLnBrk="0" hangingPunct="0"/>
              <a:endParaRPr lang="es-ES" sz="800">
                <a:solidFill>
                  <a:srgbClr val="333333"/>
                </a:solidFill>
                <a:latin typeface="Verdana" pitchFamily="34" charset="0"/>
              </a:endParaRPr>
            </a:p>
          </p:txBody>
        </p:sp>
      </p:grpSp>
      <p:pic>
        <p:nvPicPr>
          <p:cNvPr id="12295" name="Picture 9" descr="image018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362200" y="3200400"/>
            <a:ext cx="4983163" cy="3178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314" name="Object 2"/>
          <p:cNvGraphicFramePr>
            <a:graphicFrameLocks noChangeAspect="1"/>
          </p:cNvGraphicFramePr>
          <p:nvPr/>
        </p:nvGraphicFramePr>
        <p:xfrm>
          <a:off x="0" y="0"/>
          <a:ext cx="9144000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Fotografía de Photo Editor" r:id="rId3" imgW="2666667" imgH="2000000" progId="">
                  <p:embed/>
                </p:oleObj>
              </mc:Choice>
              <mc:Fallback>
                <p:oleObj name="Fotografía de Photo Editor" r:id="rId3" imgW="2666667" imgH="2000000" progId="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lum bright="70000" contrast="-7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9144000" cy="685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15" name="Text Box 3"/>
          <p:cNvSpPr txBox="1">
            <a:spLocks noChangeArrowheads="1"/>
          </p:cNvSpPr>
          <p:nvPr/>
        </p:nvSpPr>
        <p:spPr bwMode="auto">
          <a:xfrm>
            <a:off x="381000" y="5410200"/>
            <a:ext cx="8610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s-MX"/>
          </a:p>
        </p:txBody>
      </p:sp>
      <p:sp>
        <p:nvSpPr>
          <p:cNvPr id="13316" name="Text Box 4"/>
          <p:cNvSpPr txBox="1">
            <a:spLocks noChangeArrowheads="1"/>
          </p:cNvSpPr>
          <p:nvPr/>
        </p:nvSpPr>
        <p:spPr bwMode="auto">
          <a:xfrm>
            <a:off x="304800" y="304800"/>
            <a:ext cx="8610600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MX" b="1" dirty="0">
                <a:latin typeface="Arial" charset="0"/>
              </a:rPr>
              <a:t>Grupos puntuales</a:t>
            </a:r>
          </a:p>
          <a:p>
            <a:pPr algn="just"/>
            <a:r>
              <a:rPr lang="es-MX" dirty="0">
                <a:solidFill>
                  <a:srgbClr val="333333"/>
                </a:solidFill>
                <a:latin typeface="Arial" charset="0"/>
              </a:rPr>
              <a:t>La simetría de una molécula se puede especificar por completo enlistando todos los elementos de simetría que posee</a:t>
            </a:r>
            <a:r>
              <a:rPr lang="es-ES" dirty="0">
                <a:solidFill>
                  <a:srgbClr val="333333"/>
                </a:solidFill>
                <a:latin typeface="Arial" charset="0"/>
              </a:rPr>
              <a:t> (E, </a:t>
            </a:r>
            <a:r>
              <a:rPr lang="es-ES" dirty="0" err="1">
                <a:solidFill>
                  <a:srgbClr val="333333"/>
                </a:solidFill>
                <a:latin typeface="Arial" charset="0"/>
              </a:rPr>
              <a:t>C</a:t>
            </a:r>
            <a:r>
              <a:rPr lang="es-ES" baseline="-30000" dirty="0" err="1">
                <a:solidFill>
                  <a:srgbClr val="333333"/>
                </a:solidFill>
                <a:latin typeface="Arial" charset="0"/>
              </a:rPr>
              <a:t>n</a:t>
            </a:r>
            <a:r>
              <a:rPr lang="es-ES" dirty="0">
                <a:solidFill>
                  <a:srgbClr val="333333"/>
                </a:solidFill>
                <a:latin typeface="Arial" charset="0"/>
              </a:rPr>
              <a:t>, σ, i </a:t>
            </a:r>
            <a:r>
              <a:rPr lang="es-MX" dirty="0">
                <a:solidFill>
                  <a:srgbClr val="333333"/>
                </a:solidFill>
                <a:latin typeface="Arial" charset="0"/>
              </a:rPr>
              <a:t>y </a:t>
            </a:r>
            <a:r>
              <a:rPr lang="es-ES" dirty="0">
                <a:solidFill>
                  <a:srgbClr val="333333"/>
                </a:solidFill>
                <a:latin typeface="Arial" charset="0"/>
              </a:rPr>
              <a:t>S</a:t>
            </a:r>
            <a:r>
              <a:rPr lang="es-ES" baseline="-30000" dirty="0">
                <a:solidFill>
                  <a:srgbClr val="333333"/>
                </a:solidFill>
                <a:latin typeface="Arial" charset="0"/>
              </a:rPr>
              <a:t>n</a:t>
            </a:r>
            <a:r>
              <a:rPr lang="es-ES" dirty="0">
                <a:solidFill>
                  <a:srgbClr val="333333"/>
                </a:solidFill>
                <a:latin typeface="Arial" charset="0"/>
              </a:rPr>
              <a:t>).</a:t>
            </a:r>
          </a:p>
          <a:p>
            <a:r>
              <a:rPr lang="es-MX">
                <a:latin typeface="Arial" charset="0"/>
              </a:rPr>
              <a:t>Por ejemplo, </a:t>
            </a:r>
            <a:r>
              <a:rPr lang="es-MX" dirty="0">
                <a:latin typeface="Arial" charset="0"/>
              </a:rPr>
              <a:t>el </a:t>
            </a:r>
            <a:r>
              <a:rPr lang="es-MX" i="1" dirty="0" err="1">
                <a:latin typeface="Arial" charset="0"/>
              </a:rPr>
              <a:t>cis</a:t>
            </a:r>
            <a:r>
              <a:rPr lang="es-MX" dirty="0" err="1">
                <a:latin typeface="Arial" charset="0"/>
              </a:rPr>
              <a:t>-dicloroeteno</a:t>
            </a:r>
            <a:r>
              <a:rPr lang="es-MX" dirty="0">
                <a:latin typeface="Arial" charset="0"/>
              </a:rPr>
              <a:t>:</a:t>
            </a:r>
            <a:endParaRPr lang="es-ES" dirty="0">
              <a:latin typeface="Arial" charset="0"/>
            </a:endParaRPr>
          </a:p>
        </p:txBody>
      </p:sp>
      <p:pic>
        <p:nvPicPr>
          <p:cNvPr id="13317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371600" y="2600325"/>
            <a:ext cx="1905000" cy="1344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8" name="Rectangle 7"/>
          <p:cNvSpPr>
            <a:spLocks noChangeArrowheads="1"/>
          </p:cNvSpPr>
          <p:nvPr/>
        </p:nvSpPr>
        <p:spPr bwMode="auto">
          <a:xfrm>
            <a:off x="3157538" y="28479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s-MX"/>
          </a:p>
        </p:txBody>
      </p:sp>
      <p:pic>
        <p:nvPicPr>
          <p:cNvPr id="13319" name="Picture 6" descr="http://www.hull.ac.uk/php/chsajb/symmetry&amp;spectroscopy/ho1_files/image021.gif"/>
          <p:cNvPicPr>
            <a:picLocks noChangeAspect="1" noChangeArrowheads="1"/>
          </p:cNvPicPr>
          <p:nvPr/>
        </p:nvPicPr>
        <p:blipFill>
          <a:blip r:embed="rId6" r:link="rId7"/>
          <a:srcRect/>
          <a:stretch>
            <a:fillRect/>
          </a:stretch>
        </p:blipFill>
        <p:spPr bwMode="auto">
          <a:xfrm>
            <a:off x="4343400" y="2438400"/>
            <a:ext cx="3657600" cy="1501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20" name="Text Box 8"/>
          <p:cNvSpPr txBox="1">
            <a:spLocks noChangeArrowheads="1"/>
          </p:cNvSpPr>
          <p:nvPr/>
        </p:nvSpPr>
        <p:spPr bwMode="auto">
          <a:xfrm>
            <a:off x="457200" y="4419600"/>
            <a:ext cx="4114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">
                <a:solidFill>
                  <a:srgbClr val="333333"/>
                </a:solidFill>
                <a:latin typeface="Arial" charset="0"/>
              </a:rPr>
              <a:t>E, C</a:t>
            </a:r>
            <a:r>
              <a:rPr lang="es-ES" baseline="-30000">
                <a:solidFill>
                  <a:srgbClr val="333333"/>
                </a:solidFill>
                <a:latin typeface="Arial" charset="0"/>
              </a:rPr>
              <a:t>2</a:t>
            </a:r>
            <a:r>
              <a:rPr lang="es-ES">
                <a:solidFill>
                  <a:srgbClr val="333333"/>
                </a:solidFill>
                <a:latin typeface="Arial" charset="0"/>
              </a:rPr>
              <a:t>, </a:t>
            </a:r>
            <a:r>
              <a:rPr lang="el-GR">
                <a:solidFill>
                  <a:srgbClr val="333333"/>
                </a:solidFill>
                <a:latin typeface="Arial" charset="0"/>
              </a:rPr>
              <a:t>σ</a:t>
            </a:r>
            <a:r>
              <a:rPr lang="es-ES" baseline="-30000">
                <a:solidFill>
                  <a:srgbClr val="333333"/>
                </a:solidFill>
                <a:latin typeface="Arial" charset="0"/>
              </a:rPr>
              <a:t>v</a:t>
            </a:r>
            <a:r>
              <a:rPr lang="es-ES">
                <a:solidFill>
                  <a:srgbClr val="333333"/>
                </a:solidFill>
                <a:latin typeface="Arial" charset="0"/>
              </a:rPr>
              <a:t> and </a:t>
            </a:r>
            <a:r>
              <a:rPr lang="el-GR">
                <a:solidFill>
                  <a:srgbClr val="333333"/>
                </a:solidFill>
                <a:latin typeface="Arial" charset="0"/>
              </a:rPr>
              <a:t>σ</a:t>
            </a:r>
            <a:r>
              <a:rPr lang="es-ES" baseline="-30000">
                <a:solidFill>
                  <a:srgbClr val="333333"/>
                </a:solidFill>
                <a:latin typeface="Arial" charset="0"/>
              </a:rPr>
              <a:t>v</a:t>
            </a:r>
            <a:r>
              <a:rPr lang="es-ES">
                <a:solidFill>
                  <a:srgbClr val="333333"/>
                </a:solidFill>
                <a:latin typeface="Arial" charset="0"/>
              </a:rPr>
              <a:t>’.</a:t>
            </a:r>
            <a:endParaRPr lang="es-ES">
              <a:latin typeface="Arial" charset="0"/>
            </a:endParaRPr>
          </a:p>
        </p:txBody>
      </p:sp>
      <p:sp>
        <p:nvSpPr>
          <p:cNvPr id="13321" name="Text Box 9"/>
          <p:cNvSpPr txBox="1">
            <a:spLocks noChangeArrowheads="1"/>
          </p:cNvSpPr>
          <p:nvPr/>
        </p:nvSpPr>
        <p:spPr bwMode="auto">
          <a:xfrm>
            <a:off x="457200" y="5181600"/>
            <a:ext cx="84582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s-ES">
                <a:solidFill>
                  <a:srgbClr val="333333"/>
                </a:solidFill>
                <a:latin typeface="Arial" charset="0"/>
              </a:rPr>
              <a:t>‘C</a:t>
            </a:r>
            <a:r>
              <a:rPr lang="es-ES" baseline="-30000">
                <a:solidFill>
                  <a:srgbClr val="333333"/>
                </a:solidFill>
                <a:latin typeface="Arial" charset="0"/>
              </a:rPr>
              <a:t>2v</a:t>
            </a:r>
            <a:r>
              <a:rPr lang="es-ES">
                <a:solidFill>
                  <a:srgbClr val="333333"/>
                </a:solidFill>
                <a:latin typeface="Arial" charset="0"/>
              </a:rPr>
              <a:t>’</a:t>
            </a:r>
            <a:r>
              <a:rPr lang="es-MX">
                <a:solidFill>
                  <a:srgbClr val="333333"/>
                </a:solidFill>
                <a:latin typeface="Arial" charset="0"/>
              </a:rPr>
              <a:t> como el agua, </a:t>
            </a:r>
            <a:r>
              <a:rPr lang="es-ES">
                <a:solidFill>
                  <a:srgbClr val="333333"/>
                </a:solidFill>
                <a:latin typeface="Arial" charset="0"/>
              </a:rPr>
              <a:t>ClF</a:t>
            </a:r>
            <a:r>
              <a:rPr lang="es-ES" baseline="-30000">
                <a:solidFill>
                  <a:srgbClr val="333333"/>
                </a:solidFill>
                <a:latin typeface="Arial" charset="0"/>
              </a:rPr>
              <a:t>3</a:t>
            </a:r>
            <a:r>
              <a:rPr lang="es-ES">
                <a:solidFill>
                  <a:srgbClr val="333333"/>
                </a:solidFill>
                <a:latin typeface="Arial" charset="0"/>
              </a:rPr>
              <a:t> and SO</a:t>
            </a:r>
            <a:r>
              <a:rPr lang="es-ES" baseline="-30000">
                <a:solidFill>
                  <a:srgbClr val="333333"/>
                </a:solidFill>
                <a:latin typeface="Arial" charset="0"/>
              </a:rPr>
              <a:t>2</a:t>
            </a:r>
            <a:r>
              <a:rPr lang="es-ES">
                <a:solidFill>
                  <a:srgbClr val="333333"/>
                </a:solidFill>
                <a:latin typeface="Arial" charset="0"/>
              </a:rPr>
              <a:t>Cl</a:t>
            </a:r>
            <a:r>
              <a:rPr lang="es-ES" baseline="-30000">
                <a:solidFill>
                  <a:srgbClr val="333333"/>
                </a:solidFill>
                <a:latin typeface="Arial" charset="0"/>
              </a:rPr>
              <a:t>2</a:t>
            </a:r>
            <a:r>
              <a:rPr lang="es-MX" baseline="-30000">
                <a:solidFill>
                  <a:srgbClr val="333333"/>
                </a:solidFill>
                <a:latin typeface="Arial" charset="0"/>
              </a:rPr>
              <a:t>, </a:t>
            </a:r>
            <a:r>
              <a:rPr lang="es-MX">
                <a:solidFill>
                  <a:srgbClr val="333333"/>
                </a:solidFill>
                <a:latin typeface="Arial" charset="0"/>
              </a:rPr>
              <a:t>ya que todas poseen los mismos elementos de simetría.</a:t>
            </a:r>
            <a:endParaRPr lang="es-ES">
              <a:latin typeface="Arial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338" name="Object 2"/>
          <p:cNvGraphicFramePr>
            <a:graphicFrameLocks noChangeAspect="1"/>
          </p:cNvGraphicFramePr>
          <p:nvPr/>
        </p:nvGraphicFramePr>
        <p:xfrm>
          <a:off x="-142875" y="0"/>
          <a:ext cx="9144000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Fotografía de Photo Editor" r:id="rId3" imgW="2666667" imgH="2000000" progId="">
                  <p:embed/>
                </p:oleObj>
              </mc:Choice>
              <mc:Fallback>
                <p:oleObj name="Fotografía de Photo Editor" r:id="rId3" imgW="2666667" imgH="2000000" progId="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lum bright="70000" contrast="-7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142875" y="0"/>
                        <a:ext cx="9144000" cy="685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339" name="Text Box 3"/>
          <p:cNvSpPr txBox="1">
            <a:spLocks noChangeArrowheads="1"/>
          </p:cNvSpPr>
          <p:nvPr/>
        </p:nvSpPr>
        <p:spPr bwMode="auto">
          <a:xfrm>
            <a:off x="381000" y="5410200"/>
            <a:ext cx="8610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s-MX"/>
          </a:p>
        </p:txBody>
      </p:sp>
      <p:sp>
        <p:nvSpPr>
          <p:cNvPr id="14340" name="Rectangle 7"/>
          <p:cNvSpPr>
            <a:spLocks noChangeArrowheads="1"/>
          </p:cNvSpPr>
          <p:nvPr/>
        </p:nvSpPr>
        <p:spPr bwMode="auto">
          <a:xfrm>
            <a:off x="3157538" y="28479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s-MX"/>
          </a:p>
        </p:txBody>
      </p:sp>
      <p:pic>
        <p:nvPicPr>
          <p:cNvPr id="14341" name="Picture 4" descr="C:\Documents and Settings\silvia\Mis documentos\Mis imágenes\clf3_angles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143000" y="2214563"/>
            <a:ext cx="2982913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2" name="Picture 6" descr="C:\Documents and Settings\silvia\Mis documentos\Mis imágenes\clf3_lps.gif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643563" y="1928813"/>
            <a:ext cx="2333625" cy="278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3" name="16 CuadroTexto"/>
          <p:cNvSpPr txBox="1">
            <a:spLocks noChangeArrowheads="1"/>
          </p:cNvSpPr>
          <p:nvPr/>
        </p:nvSpPr>
        <p:spPr bwMode="auto">
          <a:xfrm>
            <a:off x="4214813" y="4786313"/>
            <a:ext cx="11430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latin typeface="Arial" charset="0"/>
                <a:cs typeface="Arial" charset="0"/>
              </a:rPr>
              <a:t>ClF</a:t>
            </a:r>
            <a:r>
              <a:rPr lang="en-US" baseline="-25000">
                <a:latin typeface="Arial" charset="0"/>
                <a:cs typeface="Arial" charset="0"/>
              </a:rPr>
              <a:t>3</a:t>
            </a:r>
            <a:endParaRPr lang="en-US" baseline="-25000" dirty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362" name="Object 2"/>
          <p:cNvGraphicFramePr>
            <a:graphicFrameLocks noChangeAspect="1"/>
          </p:cNvGraphicFramePr>
          <p:nvPr/>
        </p:nvGraphicFramePr>
        <p:xfrm>
          <a:off x="0" y="0"/>
          <a:ext cx="9144000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Fotografía de Photo Editor" r:id="rId3" imgW="2666667" imgH="2000000" progId="">
                  <p:embed/>
                </p:oleObj>
              </mc:Choice>
              <mc:Fallback>
                <p:oleObj name="Fotografía de Photo Editor" r:id="rId3" imgW="2666667" imgH="2000000" progId="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lum bright="70000" contrast="-7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9144000" cy="685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363" name="Text Box 3"/>
          <p:cNvSpPr txBox="1">
            <a:spLocks noChangeArrowheads="1"/>
          </p:cNvSpPr>
          <p:nvPr/>
        </p:nvSpPr>
        <p:spPr bwMode="auto">
          <a:xfrm>
            <a:off x="381000" y="5410200"/>
            <a:ext cx="8610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s-MX"/>
          </a:p>
        </p:txBody>
      </p:sp>
      <p:graphicFrame>
        <p:nvGraphicFramePr>
          <p:cNvPr id="15470" name="Group 110"/>
          <p:cNvGraphicFramePr>
            <a:graphicFrameLocks noGrp="1"/>
          </p:cNvGraphicFramePr>
          <p:nvPr/>
        </p:nvGraphicFramePr>
        <p:xfrm>
          <a:off x="1331913" y="1196975"/>
          <a:ext cx="6911975" cy="4389120"/>
        </p:xfrm>
        <a:graphic>
          <a:graphicData uri="http://schemas.openxmlformats.org/drawingml/2006/table">
            <a:tbl>
              <a:tblPr/>
              <a:tblGrid>
                <a:gridCol w="16970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149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048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400" b="1" i="1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Grupo puntual</a:t>
                      </a:r>
                      <a:endParaRPr kumimoji="0" lang="es-E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Arial Unicode MS" pitchFamily="34" charset="-128"/>
                        <a:cs typeface="Arial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8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400" b="1" i="1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Elementos de simetr</a:t>
                      </a:r>
                      <a:r>
                        <a:rPr kumimoji="0" lang="es-ES" sz="2400" b="1" i="1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/>
                          <a:ea typeface="Arial Unicode MS" pitchFamily="34" charset="-128"/>
                          <a:cs typeface="Arial" charset="0"/>
                        </a:rPr>
                        <a:t>í</a:t>
                      </a:r>
                      <a:r>
                        <a:rPr kumimoji="0" lang="es-ES" sz="2400" b="1" i="1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a caracter</a:t>
                      </a:r>
                      <a:r>
                        <a:rPr kumimoji="0" lang="es-ES" sz="2400" b="1" i="1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/>
                          <a:ea typeface="Arial Unicode MS" pitchFamily="34" charset="-128"/>
                          <a:cs typeface="Arial" charset="0"/>
                        </a:rPr>
                        <a:t>í</a:t>
                      </a:r>
                      <a:r>
                        <a:rPr kumimoji="0" lang="es-ES" sz="2400" b="1" i="1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sticos</a:t>
                      </a:r>
                      <a:endParaRPr kumimoji="0" lang="es-E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Arial Unicode MS" pitchFamily="34" charset="-128"/>
                        <a:cs typeface="Arial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00008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C</a:t>
                      </a:r>
                      <a:r>
                        <a:rPr kumimoji="0" lang="es-ES" sz="2400" b="1" i="0" u="none" strike="noStrike" cap="none" normalizeH="0" baseline="-30000">
                          <a:ln>
                            <a:noFill/>
                          </a:ln>
                          <a:solidFill>
                            <a:srgbClr val="00008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s</a:t>
                      </a:r>
                      <a:endParaRPr kumimoji="0" lang="es-E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Arial Unicode MS" pitchFamily="34" charset="-128"/>
                        <a:cs typeface="Arial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8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S</a:t>
                      </a:r>
                      <a:r>
                        <a:rPr kumimoji="0" lang="es-E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80"/>
                          </a:solidFill>
                          <a:effectLst/>
                          <a:latin typeface="Times New Roman"/>
                          <a:ea typeface="Arial Unicode MS" pitchFamily="34" charset="-128"/>
                          <a:cs typeface="Arial" charset="0"/>
                        </a:rPr>
                        <a:t>ó</a:t>
                      </a:r>
                      <a:r>
                        <a:rPr kumimoji="0" lang="es-E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8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lo E y </a:t>
                      </a:r>
                      <a:r>
                        <a:rPr kumimoji="0" lang="es-E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80"/>
                          </a:solidFill>
                          <a:effectLst/>
                          <a:latin typeface="Symbol" pitchFamily="18" charset="2"/>
                          <a:ea typeface="Arial Unicode MS" pitchFamily="34" charset="-128"/>
                          <a:cs typeface="Arial" charset="0"/>
                        </a:rPr>
                        <a:t>s</a:t>
                      </a:r>
                      <a:endParaRPr kumimoji="0" lang="es-ES" sz="2400" b="0" i="0" u="none" strike="noStrike" cap="none" normalizeH="0" baseline="0">
                        <a:ln>
                          <a:noFill/>
                        </a:ln>
                        <a:solidFill>
                          <a:srgbClr val="000080"/>
                        </a:solidFill>
                        <a:effectLst/>
                        <a:latin typeface="Times New Roman" pitchFamily="18" charset="0"/>
                        <a:ea typeface="Arial Unicode MS" pitchFamily="34" charset="-128"/>
                        <a:cs typeface="Arial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00008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C</a:t>
                      </a:r>
                      <a:r>
                        <a:rPr kumimoji="0" lang="es-ES" sz="2400" b="1" i="1" u="none" strike="noStrike" cap="none" normalizeH="0" baseline="-30000">
                          <a:ln>
                            <a:noFill/>
                          </a:ln>
                          <a:solidFill>
                            <a:srgbClr val="000080"/>
                          </a:solidFill>
                          <a:effectLst/>
                          <a:latin typeface="Times New Roman" pitchFamily="18" charset="0"/>
                          <a:ea typeface="Arial Unicode MS" pitchFamily="34" charset="-128"/>
                          <a:cs typeface="Arial" charset="0"/>
                        </a:rPr>
                        <a:t>i</a:t>
                      </a:r>
                      <a:endParaRPr kumimoji="0" lang="es-E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Arial Unicode MS" pitchFamily="34" charset="-128"/>
                        <a:cs typeface="Arial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8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E y un centro de inversi</a:t>
                      </a:r>
                      <a:r>
                        <a:rPr kumimoji="0" lang="es-E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80"/>
                          </a:solidFill>
                          <a:effectLst/>
                          <a:latin typeface="Times New Roman"/>
                          <a:ea typeface="Arial Unicode MS" pitchFamily="34" charset="-128"/>
                          <a:cs typeface="Arial" charset="0"/>
                        </a:rPr>
                        <a:t>ó</a:t>
                      </a:r>
                      <a:r>
                        <a:rPr kumimoji="0" lang="es-E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8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n i solamente</a:t>
                      </a:r>
                      <a:endParaRPr kumimoji="0" lang="es-ES" sz="2400" b="0" i="0" u="none" strike="noStrike" cap="none" normalizeH="0" baseline="0">
                        <a:ln>
                          <a:noFill/>
                        </a:ln>
                        <a:solidFill>
                          <a:srgbClr val="000080"/>
                        </a:solidFill>
                        <a:effectLst/>
                        <a:latin typeface="Times New Roman" pitchFamily="18" charset="0"/>
                        <a:ea typeface="Arial Unicode MS" pitchFamily="34" charset="-128"/>
                        <a:cs typeface="Arial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00008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C</a:t>
                      </a:r>
                      <a:r>
                        <a:rPr kumimoji="0" lang="es-ES" sz="2400" b="1" i="0" u="none" strike="noStrike" cap="none" normalizeH="0" baseline="-30000">
                          <a:ln>
                            <a:noFill/>
                          </a:ln>
                          <a:solidFill>
                            <a:srgbClr val="00008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n</a:t>
                      </a:r>
                      <a:endParaRPr kumimoji="0" lang="es-E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Arial Unicode MS" pitchFamily="34" charset="-128"/>
                        <a:cs typeface="Arial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8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E y un eje C</a:t>
                      </a:r>
                      <a:r>
                        <a:rPr kumimoji="0" lang="es-ES" sz="2400" b="0" i="0" u="none" strike="noStrike" cap="none" normalizeH="0" baseline="-30000">
                          <a:ln>
                            <a:noFill/>
                          </a:ln>
                          <a:solidFill>
                            <a:srgbClr val="00008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n</a:t>
                      </a:r>
                      <a:endParaRPr kumimoji="0" lang="es-ES" sz="2400" b="0" i="0" u="none" strike="noStrike" cap="none" normalizeH="0" baseline="0">
                        <a:ln>
                          <a:noFill/>
                        </a:ln>
                        <a:solidFill>
                          <a:srgbClr val="000080"/>
                        </a:solidFill>
                        <a:effectLst/>
                        <a:latin typeface="Times New Roman" pitchFamily="18" charset="0"/>
                        <a:ea typeface="Arial Unicode MS" pitchFamily="34" charset="-128"/>
                        <a:cs typeface="Arial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00008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C</a:t>
                      </a:r>
                      <a:r>
                        <a:rPr kumimoji="0" lang="es-ES" sz="2400" b="1" i="0" u="none" strike="noStrike" cap="none" normalizeH="0" baseline="-30000">
                          <a:ln>
                            <a:noFill/>
                          </a:ln>
                          <a:solidFill>
                            <a:srgbClr val="00008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nv</a:t>
                      </a:r>
                      <a:endParaRPr kumimoji="0" lang="es-E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Arial Unicode MS" pitchFamily="34" charset="-128"/>
                        <a:cs typeface="Arial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8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E, un eje C</a:t>
                      </a:r>
                      <a:r>
                        <a:rPr kumimoji="0" lang="es-ES" sz="2400" b="0" i="0" u="none" strike="noStrike" cap="none" normalizeH="0" baseline="-30000">
                          <a:ln>
                            <a:noFill/>
                          </a:ln>
                          <a:solidFill>
                            <a:srgbClr val="00008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n</a:t>
                      </a:r>
                      <a:r>
                        <a:rPr kumimoji="0" lang="es-E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8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 y n planos</a:t>
                      </a:r>
                      <a:r>
                        <a:rPr kumimoji="0" lang="es-E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80"/>
                          </a:solidFill>
                          <a:effectLst/>
                          <a:latin typeface="Symbol" pitchFamily="18" charset="2"/>
                          <a:ea typeface="Arial Unicode MS" pitchFamily="34" charset="-128"/>
                          <a:cs typeface="Arial" charset="0"/>
                        </a:rPr>
                        <a:t> s</a:t>
                      </a:r>
                      <a:r>
                        <a:rPr kumimoji="0" lang="es-ES" sz="2400" b="0" i="0" u="none" strike="noStrike" cap="none" normalizeH="0" baseline="-30000">
                          <a:ln>
                            <a:noFill/>
                          </a:ln>
                          <a:solidFill>
                            <a:srgbClr val="00008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v</a:t>
                      </a:r>
                      <a:endParaRPr kumimoji="0" lang="es-ES" sz="2400" b="0" i="0" u="none" strike="noStrike" cap="none" normalizeH="0" baseline="0">
                        <a:ln>
                          <a:noFill/>
                        </a:ln>
                        <a:solidFill>
                          <a:srgbClr val="000080"/>
                        </a:solidFill>
                        <a:effectLst/>
                        <a:latin typeface="Times New Roman" pitchFamily="18" charset="0"/>
                        <a:ea typeface="Arial Unicode MS" pitchFamily="34" charset="-128"/>
                        <a:cs typeface="Arial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00008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C</a:t>
                      </a:r>
                      <a:r>
                        <a:rPr kumimoji="0" lang="es-ES" sz="2400" b="1" i="0" u="none" strike="noStrike" cap="none" normalizeH="0" baseline="-30000">
                          <a:ln>
                            <a:noFill/>
                          </a:ln>
                          <a:solidFill>
                            <a:srgbClr val="00008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2h</a:t>
                      </a:r>
                      <a:endParaRPr kumimoji="0" lang="es-E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Arial Unicode MS" pitchFamily="34" charset="-128"/>
                        <a:cs typeface="Arial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8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E, un eje C</a:t>
                      </a:r>
                      <a:r>
                        <a:rPr kumimoji="0" lang="es-ES" sz="2400" b="0" i="0" u="none" strike="noStrike" cap="none" normalizeH="0" baseline="-30000">
                          <a:ln>
                            <a:noFill/>
                          </a:ln>
                          <a:solidFill>
                            <a:srgbClr val="00008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n</a:t>
                      </a:r>
                      <a:r>
                        <a:rPr kumimoji="0" lang="es-E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8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 y un plano </a:t>
                      </a:r>
                      <a:r>
                        <a:rPr kumimoji="0" lang="es-E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80"/>
                          </a:solidFill>
                          <a:effectLst/>
                          <a:latin typeface="Symbol" pitchFamily="18" charset="2"/>
                          <a:ea typeface="Arial Unicode MS" pitchFamily="34" charset="-128"/>
                          <a:cs typeface="Arial" charset="0"/>
                        </a:rPr>
                        <a:t>s</a:t>
                      </a:r>
                      <a:r>
                        <a:rPr kumimoji="0" lang="es-ES" sz="2400" b="0" i="0" u="none" strike="noStrike" cap="none" normalizeH="0" baseline="-30000">
                          <a:ln>
                            <a:noFill/>
                          </a:ln>
                          <a:solidFill>
                            <a:srgbClr val="00008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h</a:t>
                      </a:r>
                      <a:endParaRPr kumimoji="0" lang="es-ES" sz="2400" b="0" i="0" u="none" strike="noStrike" cap="none" normalizeH="0" baseline="0">
                        <a:ln>
                          <a:noFill/>
                        </a:ln>
                        <a:solidFill>
                          <a:srgbClr val="000080"/>
                        </a:solidFill>
                        <a:effectLst/>
                        <a:latin typeface="Times New Roman" pitchFamily="18" charset="0"/>
                        <a:ea typeface="Arial Unicode MS" pitchFamily="34" charset="-128"/>
                        <a:cs typeface="Arial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00008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D</a:t>
                      </a:r>
                      <a:r>
                        <a:rPr kumimoji="0" lang="es-ES" sz="2400" b="1" i="0" u="none" strike="noStrike" cap="none" normalizeH="0" baseline="-30000">
                          <a:ln>
                            <a:noFill/>
                          </a:ln>
                          <a:solidFill>
                            <a:srgbClr val="00008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nh</a:t>
                      </a:r>
                      <a:endParaRPr kumimoji="0" lang="es-E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Arial Unicode MS" pitchFamily="34" charset="-128"/>
                        <a:cs typeface="Arial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8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E, un eje C</a:t>
                      </a:r>
                      <a:r>
                        <a:rPr kumimoji="0" lang="es-ES" sz="2400" b="0" i="0" u="none" strike="noStrike" cap="none" normalizeH="0" baseline="-30000">
                          <a:ln>
                            <a:noFill/>
                          </a:ln>
                          <a:solidFill>
                            <a:srgbClr val="00008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n</a:t>
                      </a:r>
                      <a:r>
                        <a:rPr kumimoji="0" lang="es-E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8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, n ejes C</a:t>
                      </a:r>
                      <a:r>
                        <a:rPr kumimoji="0" lang="es-ES" sz="2400" b="0" i="0" u="none" strike="noStrike" cap="none" normalizeH="0" baseline="-30000">
                          <a:ln>
                            <a:noFill/>
                          </a:ln>
                          <a:solidFill>
                            <a:srgbClr val="00008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2</a:t>
                      </a:r>
                      <a:r>
                        <a:rPr kumimoji="0" lang="es-E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8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 y un plano </a:t>
                      </a:r>
                      <a:r>
                        <a:rPr kumimoji="0" lang="es-E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80"/>
                          </a:solidFill>
                          <a:effectLst/>
                          <a:latin typeface="Symbol" pitchFamily="18" charset="2"/>
                          <a:ea typeface="Arial Unicode MS" pitchFamily="34" charset="-128"/>
                          <a:cs typeface="Arial" charset="0"/>
                        </a:rPr>
                        <a:t>s</a:t>
                      </a:r>
                      <a:r>
                        <a:rPr kumimoji="0" lang="es-ES" sz="2400" b="0" i="0" u="none" strike="noStrike" cap="none" normalizeH="0" baseline="-30000">
                          <a:ln>
                            <a:noFill/>
                          </a:ln>
                          <a:solidFill>
                            <a:srgbClr val="00008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h</a:t>
                      </a:r>
                      <a:endParaRPr kumimoji="0" lang="es-ES" sz="2400" b="0" i="0" u="none" strike="noStrike" cap="none" normalizeH="0" baseline="0">
                        <a:ln>
                          <a:noFill/>
                        </a:ln>
                        <a:solidFill>
                          <a:srgbClr val="000080"/>
                        </a:solidFill>
                        <a:effectLst/>
                        <a:latin typeface="Times New Roman" pitchFamily="18" charset="0"/>
                        <a:ea typeface="Arial Unicode MS" pitchFamily="34" charset="-128"/>
                        <a:cs typeface="Arial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00008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D</a:t>
                      </a:r>
                      <a:r>
                        <a:rPr kumimoji="0" lang="es-ES" sz="2400" b="1" i="0" u="none" strike="noStrike" cap="none" normalizeH="0" baseline="-30000">
                          <a:ln>
                            <a:noFill/>
                          </a:ln>
                          <a:solidFill>
                            <a:srgbClr val="00008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nd</a:t>
                      </a:r>
                      <a:endParaRPr kumimoji="0" lang="es-E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Arial Unicode MS" pitchFamily="34" charset="-128"/>
                        <a:cs typeface="Arial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8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E, un eje C</a:t>
                      </a:r>
                      <a:r>
                        <a:rPr kumimoji="0" lang="es-ES" sz="2400" b="0" i="0" u="none" strike="noStrike" cap="none" normalizeH="0" baseline="-30000">
                          <a:ln>
                            <a:noFill/>
                          </a:ln>
                          <a:solidFill>
                            <a:srgbClr val="00008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n</a:t>
                      </a:r>
                      <a:r>
                        <a:rPr kumimoji="0" lang="es-E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8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, n ejes C</a:t>
                      </a:r>
                      <a:r>
                        <a:rPr kumimoji="0" lang="es-ES" sz="2400" b="0" i="0" u="none" strike="noStrike" cap="none" normalizeH="0" baseline="-30000">
                          <a:ln>
                            <a:noFill/>
                          </a:ln>
                          <a:solidFill>
                            <a:srgbClr val="00008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2</a:t>
                      </a:r>
                      <a:r>
                        <a:rPr kumimoji="0" lang="es-E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8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 y n planos </a:t>
                      </a:r>
                      <a:r>
                        <a:rPr kumimoji="0" lang="es-E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80"/>
                          </a:solidFill>
                          <a:effectLst/>
                          <a:latin typeface="Symbol" pitchFamily="18" charset="2"/>
                          <a:ea typeface="Arial Unicode MS" pitchFamily="34" charset="-128"/>
                          <a:cs typeface="Arial" charset="0"/>
                        </a:rPr>
                        <a:t>s</a:t>
                      </a:r>
                      <a:r>
                        <a:rPr kumimoji="0" lang="es-ES" sz="2400" b="0" i="0" u="none" strike="noStrike" cap="none" normalizeH="0" baseline="-30000">
                          <a:ln>
                            <a:noFill/>
                          </a:ln>
                          <a:solidFill>
                            <a:srgbClr val="00008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v</a:t>
                      </a:r>
                      <a:endParaRPr kumimoji="0" lang="es-ES" sz="2400" b="0" i="0" u="none" strike="noStrike" cap="none" normalizeH="0" baseline="0">
                        <a:ln>
                          <a:noFill/>
                        </a:ln>
                        <a:solidFill>
                          <a:srgbClr val="000080"/>
                        </a:solidFill>
                        <a:effectLst/>
                        <a:latin typeface="Times New Roman" pitchFamily="18" charset="0"/>
                        <a:ea typeface="Arial Unicode MS" pitchFamily="34" charset="-128"/>
                        <a:cs typeface="Arial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386" name="Object 2"/>
          <p:cNvGraphicFramePr>
            <a:graphicFrameLocks noChangeAspect="1"/>
          </p:cNvGraphicFramePr>
          <p:nvPr/>
        </p:nvGraphicFramePr>
        <p:xfrm>
          <a:off x="-36513" y="26988"/>
          <a:ext cx="9144001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Fotografía de Photo Editor" r:id="rId3" imgW="2666667" imgH="2000000" progId="">
                  <p:embed/>
                </p:oleObj>
              </mc:Choice>
              <mc:Fallback>
                <p:oleObj name="Fotografía de Photo Editor" r:id="rId3" imgW="2666667" imgH="2000000" progId="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lum bright="70000" contrast="-7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36513" y="26988"/>
                        <a:ext cx="9144001" cy="685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387" name="Text Box 3"/>
          <p:cNvSpPr txBox="1">
            <a:spLocks noChangeArrowheads="1"/>
          </p:cNvSpPr>
          <p:nvPr/>
        </p:nvSpPr>
        <p:spPr bwMode="auto">
          <a:xfrm>
            <a:off x="381000" y="5410200"/>
            <a:ext cx="8610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s-MX"/>
          </a:p>
        </p:txBody>
      </p:sp>
      <p:graphicFrame>
        <p:nvGraphicFramePr>
          <p:cNvPr id="63599" name="Group 111"/>
          <p:cNvGraphicFramePr>
            <a:graphicFrameLocks noGrp="1"/>
          </p:cNvGraphicFramePr>
          <p:nvPr/>
        </p:nvGraphicFramePr>
        <p:xfrm>
          <a:off x="611188" y="981075"/>
          <a:ext cx="8137525" cy="3474720"/>
        </p:xfrm>
        <a:graphic>
          <a:graphicData uri="http://schemas.openxmlformats.org/drawingml/2006/table">
            <a:tbl>
              <a:tblPr/>
              <a:tblGrid>
                <a:gridCol w="33591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7783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74638">
                <a:tc gridSpan="2"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Grupos puntuales especiales</a:t>
                      </a:r>
                      <a:endParaRPr kumimoji="0" lang="es-E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Arial Unicode MS" pitchFamily="34" charset="-128"/>
                        <a:cs typeface="Arial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8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463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D</a:t>
                      </a:r>
                      <a:r>
                        <a:rPr kumimoji="0" lang="es-ES" sz="2400" b="1" i="0" u="none" strike="noStrike" cap="none" normalizeH="0" baseline="-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h</a:t>
                      </a:r>
                      <a:endParaRPr kumimoji="0" lang="es-E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Arial Unicode MS" pitchFamily="34" charset="-128"/>
                        <a:cs typeface="Arial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Mol</a:t>
                      </a:r>
                      <a:r>
                        <a:rPr kumimoji="0" lang="es-E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Arial Unicode MS" pitchFamily="34" charset="-128"/>
                          <a:cs typeface="Arial" charset="0"/>
                        </a:rPr>
                        <a:t>é</a:t>
                      </a:r>
                      <a:r>
                        <a:rPr kumimoji="0" lang="es-E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culas lineales con un centro de inversi</a:t>
                      </a:r>
                      <a:r>
                        <a:rPr kumimoji="0" lang="es-E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Arial Unicode MS" pitchFamily="34" charset="-128"/>
                          <a:cs typeface="Arial" charset="0"/>
                        </a:rPr>
                        <a:t>ó</a:t>
                      </a:r>
                      <a:r>
                        <a:rPr kumimoji="0" lang="es-E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n</a:t>
                      </a:r>
                      <a:endParaRPr kumimoji="0" lang="es-E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Arial Unicode MS" pitchFamily="34" charset="-128"/>
                        <a:cs typeface="Arial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463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C</a:t>
                      </a:r>
                      <a:r>
                        <a:rPr kumimoji="0" lang="es-ES" sz="2400" b="1" i="0" u="none" strike="noStrike" cap="none" normalizeH="0" baseline="-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v</a:t>
                      </a:r>
                      <a:endParaRPr kumimoji="0" lang="es-E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Arial Unicode MS" pitchFamily="34" charset="-128"/>
                        <a:cs typeface="Arial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Mol</a:t>
                      </a:r>
                      <a:r>
                        <a:rPr kumimoji="0" lang="es-E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Arial Unicode MS" pitchFamily="34" charset="-128"/>
                          <a:cs typeface="Arial" charset="0"/>
                        </a:rPr>
                        <a:t>é</a:t>
                      </a:r>
                      <a:r>
                        <a:rPr kumimoji="0" lang="es-E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cula lineal sin un centro de inversi</a:t>
                      </a:r>
                      <a:r>
                        <a:rPr kumimoji="0" lang="es-E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Arial Unicode MS" pitchFamily="34" charset="-128"/>
                          <a:cs typeface="Arial" charset="0"/>
                        </a:rPr>
                        <a:t>ó</a:t>
                      </a:r>
                      <a:r>
                        <a:rPr kumimoji="0" lang="es-E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n</a:t>
                      </a:r>
                      <a:endParaRPr kumimoji="0" lang="es-E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Arial Unicode MS" pitchFamily="34" charset="-128"/>
                        <a:cs typeface="Arial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463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T</a:t>
                      </a:r>
                      <a:r>
                        <a:rPr kumimoji="0" lang="es-ES" sz="2400" b="1" i="0" u="none" strike="noStrike" cap="none" normalizeH="0" baseline="-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d</a:t>
                      </a:r>
                      <a:endParaRPr kumimoji="0" lang="es-E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Arial Unicode MS" pitchFamily="34" charset="-128"/>
                        <a:cs typeface="Arial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Tetraedro</a:t>
                      </a:r>
                      <a:endParaRPr kumimoji="0" lang="es-E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Arial Unicode MS" pitchFamily="34" charset="-128"/>
                        <a:cs typeface="Arial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463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O</a:t>
                      </a:r>
                      <a:r>
                        <a:rPr kumimoji="0" lang="es-ES" sz="2400" b="1" i="0" u="none" strike="noStrike" cap="none" normalizeH="0" baseline="-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h</a:t>
                      </a:r>
                      <a:endParaRPr kumimoji="0" lang="es-E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Arial Unicode MS" pitchFamily="34" charset="-128"/>
                        <a:cs typeface="Arial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Octaedro</a:t>
                      </a:r>
                      <a:endParaRPr kumimoji="0" lang="es-E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Arial Unicode MS" pitchFamily="34" charset="-128"/>
                        <a:cs typeface="Arial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463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I</a:t>
                      </a:r>
                      <a:r>
                        <a:rPr kumimoji="0" lang="es-ES" sz="2400" b="1" i="0" u="none" strike="noStrike" cap="none" normalizeH="0" baseline="-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h</a:t>
                      </a:r>
                      <a:endParaRPr kumimoji="0" lang="es-E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Arial Unicode MS" pitchFamily="34" charset="-128"/>
                        <a:cs typeface="Arial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Icosaedro</a:t>
                      </a:r>
                      <a:endParaRPr kumimoji="0" lang="es-E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Arial Unicode MS" pitchFamily="34" charset="-128"/>
                        <a:cs typeface="Arial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386" name="Object 2"/>
          <p:cNvGraphicFramePr>
            <a:graphicFrameLocks noChangeAspect="1"/>
          </p:cNvGraphicFramePr>
          <p:nvPr/>
        </p:nvGraphicFramePr>
        <p:xfrm>
          <a:off x="-36513" y="26988"/>
          <a:ext cx="9144001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Fotografía de Photo Editor" r:id="rId3" imgW="2666667" imgH="2000000" progId="">
                  <p:embed/>
                </p:oleObj>
              </mc:Choice>
              <mc:Fallback>
                <p:oleObj name="Fotografía de Photo Editor" r:id="rId3" imgW="2666667" imgH="2000000" progId="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lum bright="70000" contrast="-7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36513" y="26988"/>
                        <a:ext cx="9144001" cy="685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387" name="Text Box 3"/>
          <p:cNvSpPr txBox="1">
            <a:spLocks noChangeArrowheads="1"/>
          </p:cNvSpPr>
          <p:nvPr/>
        </p:nvSpPr>
        <p:spPr bwMode="auto">
          <a:xfrm>
            <a:off x="381000" y="5410200"/>
            <a:ext cx="8610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s-MX"/>
          </a:p>
        </p:txBody>
      </p:sp>
      <p:pic>
        <p:nvPicPr>
          <p:cNvPr id="56323" name="Picture 3"/>
          <p:cNvPicPr>
            <a:picLocks noChangeAspect="1" noChangeArrowheads="1"/>
          </p:cNvPicPr>
          <p:nvPr/>
        </p:nvPicPr>
        <p:blipFill>
          <a:blip r:embed="rId5"/>
          <a:srcRect l="2439" r="2439"/>
          <a:stretch>
            <a:fillRect/>
          </a:stretch>
        </p:blipFill>
        <p:spPr bwMode="auto">
          <a:xfrm>
            <a:off x="1428728" y="138006"/>
            <a:ext cx="5786478" cy="67199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50" name="Object 2"/>
          <p:cNvGraphicFramePr>
            <a:graphicFrameLocks noChangeAspect="1"/>
          </p:cNvGraphicFramePr>
          <p:nvPr/>
        </p:nvGraphicFramePr>
        <p:xfrm>
          <a:off x="0" y="0"/>
          <a:ext cx="9144000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Fotografía de Photo Editor" r:id="rId3" imgW="2666667" imgH="2000000" progId="">
                  <p:embed/>
                </p:oleObj>
              </mc:Choice>
              <mc:Fallback>
                <p:oleObj name="Fotografía de Photo Editor" r:id="rId3" imgW="2666667" imgH="2000000" progId="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lum bright="70000" contrast="-7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9144000" cy="685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51" name="Text Box 5"/>
          <p:cNvSpPr txBox="1">
            <a:spLocks noChangeArrowheads="1"/>
          </p:cNvSpPr>
          <p:nvPr/>
        </p:nvSpPr>
        <p:spPr bwMode="auto">
          <a:xfrm>
            <a:off x="381000" y="5410200"/>
            <a:ext cx="8610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s-MX"/>
          </a:p>
        </p:txBody>
      </p:sp>
      <p:sp>
        <p:nvSpPr>
          <p:cNvPr id="2052" name="Text Box 7"/>
          <p:cNvSpPr txBox="1">
            <a:spLocks noChangeArrowheads="1"/>
          </p:cNvSpPr>
          <p:nvPr/>
        </p:nvSpPr>
        <p:spPr bwMode="auto">
          <a:xfrm>
            <a:off x="228600" y="279400"/>
            <a:ext cx="8686800" cy="6370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Un </a:t>
            </a:r>
            <a:r>
              <a:rPr lang="en-US" dirty="0" err="1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elemento</a:t>
            </a:r>
            <a:r>
              <a:rPr lang="en-US" dirty="0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 de </a:t>
            </a:r>
            <a:r>
              <a:rPr lang="en-US" dirty="0" err="1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simetría</a:t>
            </a:r>
            <a:r>
              <a:rPr lang="en-US" dirty="0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 se define:</a:t>
            </a:r>
          </a:p>
          <a:p>
            <a:pPr>
              <a:spcBef>
                <a:spcPct val="50000"/>
              </a:spcBef>
            </a:pPr>
            <a:r>
              <a:rPr lang="en-US" b="1" dirty="0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El </a:t>
            </a:r>
            <a:r>
              <a:rPr lang="en-US" b="1" dirty="0" err="1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punto</a:t>
            </a:r>
            <a:r>
              <a:rPr lang="en-US" b="1" dirty="0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, </a:t>
            </a:r>
            <a:r>
              <a:rPr lang="en-US" b="1" dirty="0" err="1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línea</a:t>
            </a:r>
            <a:r>
              <a:rPr lang="en-US" b="1" dirty="0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 o </a:t>
            </a:r>
            <a:r>
              <a:rPr lang="en-US" b="1" dirty="0" err="1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plano</a:t>
            </a:r>
            <a:r>
              <a:rPr lang="en-US" b="1" dirty="0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 con </a:t>
            </a:r>
            <a:r>
              <a:rPr lang="en-US" b="1" dirty="0" err="1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respecto</a:t>
            </a:r>
            <a:r>
              <a:rPr lang="en-US" b="1" dirty="0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 al </a:t>
            </a:r>
            <a:r>
              <a:rPr lang="en-US" b="1" dirty="0" err="1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cual</a:t>
            </a:r>
            <a:r>
              <a:rPr lang="en-US" b="1" dirty="0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 se </a:t>
            </a:r>
            <a:r>
              <a:rPr lang="en-US" b="1" dirty="0" err="1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efectúa</a:t>
            </a:r>
            <a:r>
              <a:rPr lang="en-US" b="1" dirty="0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b="1" dirty="0" err="1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una</a:t>
            </a:r>
            <a:r>
              <a:rPr lang="en-US" b="1" dirty="0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b="1" dirty="0" err="1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operación</a:t>
            </a:r>
            <a:r>
              <a:rPr lang="en-US" b="1" dirty="0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 de </a:t>
            </a:r>
            <a:r>
              <a:rPr lang="en-US" b="1" dirty="0" err="1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simetría</a:t>
            </a:r>
            <a:r>
              <a:rPr lang="en-US" b="1" dirty="0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.</a:t>
            </a:r>
            <a:endParaRPr lang="es-ES" b="1" dirty="0">
              <a:solidFill>
                <a:srgbClr val="333333"/>
              </a:solidFill>
              <a:latin typeface="Arial" charset="0"/>
              <a:ea typeface="Arial Unicode MS" pitchFamily="34" charset="-128"/>
              <a:cs typeface="Arial Unicode MS" pitchFamily="34" charset="-128"/>
            </a:endParaRPr>
          </a:p>
          <a:p>
            <a:pPr algn="just">
              <a:spcBef>
                <a:spcPct val="50000"/>
              </a:spcBef>
            </a:pPr>
            <a:r>
              <a:rPr lang="en-US" dirty="0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El </a:t>
            </a:r>
            <a:r>
              <a:rPr lang="en-US" dirty="0" err="1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elemento</a:t>
            </a:r>
            <a:r>
              <a:rPr lang="en-US" dirty="0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 de </a:t>
            </a:r>
            <a:r>
              <a:rPr lang="en-US" dirty="0" err="1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simetría</a:t>
            </a:r>
            <a:r>
              <a:rPr lang="en-US" dirty="0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asociado</a:t>
            </a:r>
            <a:r>
              <a:rPr lang="en-US" dirty="0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 con la </a:t>
            </a:r>
            <a:r>
              <a:rPr lang="en-US" dirty="0" err="1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rotación</a:t>
            </a:r>
            <a:r>
              <a:rPr lang="en-US" dirty="0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mostrada</a:t>
            </a:r>
            <a:r>
              <a:rPr lang="en-US" dirty="0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anteriormente</a:t>
            </a:r>
            <a:r>
              <a:rPr lang="en-US" dirty="0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es</a:t>
            </a:r>
            <a:r>
              <a:rPr lang="en-US" dirty="0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 la </a:t>
            </a:r>
            <a:r>
              <a:rPr lang="en-US" dirty="0" err="1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línea</a:t>
            </a:r>
            <a:r>
              <a:rPr lang="en-US" dirty="0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 o </a:t>
            </a:r>
            <a:r>
              <a:rPr lang="en-US" dirty="0" err="1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eje</a:t>
            </a:r>
            <a:r>
              <a:rPr lang="en-US" dirty="0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 de </a:t>
            </a:r>
            <a:r>
              <a:rPr lang="en-US" dirty="0" err="1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rotación</a:t>
            </a:r>
            <a:r>
              <a:rPr lang="en-US" dirty="0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, </a:t>
            </a:r>
            <a:r>
              <a:rPr lang="en-US" dirty="0" err="1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sobre</a:t>
            </a:r>
            <a:r>
              <a:rPr lang="en-US" dirty="0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 el </a:t>
            </a:r>
            <a:r>
              <a:rPr lang="en-US" dirty="0" err="1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cual</a:t>
            </a:r>
            <a:r>
              <a:rPr lang="en-US" dirty="0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 se </a:t>
            </a:r>
            <a:r>
              <a:rPr lang="en-US" dirty="0" err="1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rota</a:t>
            </a:r>
            <a:r>
              <a:rPr lang="en-US" dirty="0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 la </a:t>
            </a:r>
            <a:r>
              <a:rPr lang="en-US" dirty="0" err="1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molécula</a:t>
            </a:r>
            <a:r>
              <a:rPr lang="en-US" dirty="0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:</a:t>
            </a:r>
          </a:p>
          <a:p>
            <a:pPr algn="just">
              <a:spcBef>
                <a:spcPct val="50000"/>
              </a:spcBef>
            </a:pPr>
            <a:r>
              <a:rPr lang="en-US" dirty="0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Se dice </a:t>
            </a:r>
            <a:r>
              <a:rPr lang="en-US" dirty="0" err="1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que</a:t>
            </a:r>
            <a:r>
              <a:rPr lang="en-US" dirty="0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 la </a:t>
            </a:r>
            <a:r>
              <a:rPr lang="en-US" dirty="0" err="1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molécula</a:t>
            </a:r>
            <a:r>
              <a:rPr lang="en-US" dirty="0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 de </a:t>
            </a:r>
            <a:r>
              <a:rPr lang="en-US" dirty="0" err="1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agua</a:t>
            </a:r>
            <a:r>
              <a:rPr lang="en-US" dirty="0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posee</a:t>
            </a:r>
            <a:r>
              <a:rPr lang="en-US" dirty="0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este</a:t>
            </a:r>
            <a:r>
              <a:rPr lang="en-US" dirty="0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elemento</a:t>
            </a:r>
            <a:r>
              <a:rPr lang="en-US" dirty="0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 de </a:t>
            </a:r>
            <a:r>
              <a:rPr lang="en-US" dirty="0" err="1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simetría</a:t>
            </a:r>
            <a:r>
              <a:rPr lang="en-US" dirty="0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.</a:t>
            </a:r>
          </a:p>
          <a:p>
            <a:pPr algn="just">
              <a:spcBef>
                <a:spcPct val="50000"/>
              </a:spcBef>
            </a:pPr>
            <a:r>
              <a:rPr lang="en-US" b="1" dirty="0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La </a:t>
            </a:r>
            <a:r>
              <a:rPr lang="en-US" b="1" dirty="0" err="1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operación</a:t>
            </a:r>
            <a:r>
              <a:rPr lang="en-US" b="1" dirty="0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b="1" dirty="0" err="1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identidad</a:t>
            </a:r>
            <a:endParaRPr lang="es-ES" b="1" dirty="0">
              <a:solidFill>
                <a:srgbClr val="666666"/>
              </a:solidFill>
              <a:latin typeface="Arial" charset="0"/>
              <a:ea typeface="Arial Unicode MS" pitchFamily="34" charset="-128"/>
              <a:cs typeface="Arial Unicode MS" pitchFamily="34" charset="-128"/>
            </a:endParaRPr>
          </a:p>
          <a:p>
            <a:pPr algn="just">
              <a:spcBef>
                <a:spcPct val="50000"/>
              </a:spcBef>
            </a:pPr>
            <a:r>
              <a:rPr lang="en-US" dirty="0" err="1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Todas</a:t>
            </a:r>
            <a:r>
              <a:rPr lang="en-US" dirty="0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las</a:t>
            </a:r>
            <a:r>
              <a:rPr lang="en-US" dirty="0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moléculas</a:t>
            </a:r>
            <a:r>
              <a:rPr lang="en-US" dirty="0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poseen</a:t>
            </a:r>
            <a:r>
              <a:rPr lang="en-US" dirty="0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 al </a:t>
            </a:r>
            <a:r>
              <a:rPr lang="en-US" dirty="0" err="1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menos</a:t>
            </a:r>
            <a:r>
              <a:rPr lang="en-US" dirty="0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 un </a:t>
            </a:r>
            <a:r>
              <a:rPr lang="en-US" dirty="0" err="1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elemento</a:t>
            </a:r>
            <a:r>
              <a:rPr lang="en-US" dirty="0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 de </a:t>
            </a:r>
            <a:r>
              <a:rPr lang="en-US" dirty="0" err="1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simetría</a:t>
            </a:r>
            <a:r>
              <a:rPr lang="en-US" dirty="0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: la </a:t>
            </a:r>
            <a:r>
              <a:rPr lang="en-US" dirty="0" err="1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identidad</a:t>
            </a:r>
            <a:r>
              <a:rPr lang="en-US" dirty="0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. La </a:t>
            </a:r>
            <a:r>
              <a:rPr lang="en-US" dirty="0" err="1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operación</a:t>
            </a:r>
            <a:r>
              <a:rPr lang="en-US" dirty="0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identidad</a:t>
            </a:r>
            <a:r>
              <a:rPr lang="en-US" dirty="0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es</a:t>
            </a:r>
            <a:r>
              <a:rPr lang="en-US" dirty="0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aquella</a:t>
            </a:r>
            <a:r>
              <a:rPr lang="en-US" dirty="0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 en la </a:t>
            </a:r>
            <a:r>
              <a:rPr lang="en-US" dirty="0" err="1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que</a:t>
            </a:r>
            <a:r>
              <a:rPr lang="en-US" dirty="0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 no se le </a:t>
            </a:r>
            <a:r>
              <a:rPr lang="en-US" dirty="0" err="1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hace</a:t>
            </a:r>
            <a:r>
              <a:rPr lang="en-US" dirty="0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 nada a la </a:t>
            </a:r>
            <a:r>
              <a:rPr lang="en-US" dirty="0" err="1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molécula</a:t>
            </a:r>
            <a:r>
              <a:rPr lang="en-US" dirty="0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 y </a:t>
            </a:r>
            <a:r>
              <a:rPr lang="en-US" dirty="0" err="1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por</a:t>
            </a:r>
            <a:r>
              <a:rPr lang="en-US" dirty="0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tanto</a:t>
            </a:r>
            <a:r>
              <a:rPr lang="en-US" dirty="0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permanece</a:t>
            </a:r>
            <a:r>
              <a:rPr lang="en-US" dirty="0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inalterada</a:t>
            </a:r>
            <a:r>
              <a:rPr lang="en-US" dirty="0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. </a:t>
            </a:r>
          </a:p>
          <a:p>
            <a:pPr algn="just">
              <a:spcBef>
                <a:spcPct val="50000"/>
              </a:spcBef>
            </a:pPr>
            <a:r>
              <a:rPr lang="en-US" dirty="0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El </a:t>
            </a:r>
            <a:r>
              <a:rPr lang="en-US" dirty="0" err="1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símbolo</a:t>
            </a:r>
            <a:r>
              <a:rPr lang="en-US" dirty="0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 del </a:t>
            </a:r>
            <a:r>
              <a:rPr lang="en-US" dirty="0" err="1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elemento</a:t>
            </a:r>
            <a:r>
              <a:rPr lang="en-US" dirty="0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identidad</a:t>
            </a:r>
            <a:r>
              <a:rPr lang="en-US" dirty="0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es</a:t>
            </a:r>
            <a:r>
              <a:rPr lang="en-US" dirty="0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 E</a:t>
            </a:r>
            <a:endParaRPr lang="es-ES" dirty="0">
              <a:latin typeface="Arial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DE4D29CC-5A30-7C4B-8029-9C4B59255615}"/>
              </a:ext>
            </a:extLst>
          </p:cNvPr>
          <p:cNvSpPr txBox="1"/>
          <p:nvPr/>
        </p:nvSpPr>
        <p:spPr>
          <a:xfrm>
            <a:off x="971600" y="908720"/>
            <a:ext cx="684076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>
                <a:latin typeface="Arial" panose="020B0604020202020204" pitchFamily="34" charset="0"/>
                <a:cs typeface="Arial" panose="020B0604020202020204" pitchFamily="34" charset="0"/>
              </a:rPr>
              <a:t>-Determinar el grupo puntual de las siguientes moléculas:</a:t>
            </a:r>
          </a:p>
          <a:p>
            <a:endParaRPr lang="es-MX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MX" dirty="0">
                <a:latin typeface="Arial" panose="020B0604020202020204" pitchFamily="34" charset="0"/>
                <a:cs typeface="Arial" panose="020B0604020202020204" pitchFamily="34" charset="0"/>
              </a:rPr>
              <a:t>1.- NH</a:t>
            </a:r>
            <a:r>
              <a:rPr lang="es-MX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  <a:p>
            <a:r>
              <a:rPr lang="es-MX" dirty="0">
                <a:latin typeface="Arial" panose="020B0604020202020204" pitchFamily="34" charset="0"/>
                <a:cs typeface="Arial" panose="020B0604020202020204" pitchFamily="34" charset="0"/>
              </a:rPr>
              <a:t>2.- H</a:t>
            </a:r>
            <a:r>
              <a:rPr lang="es-MX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s-MX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s-MX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  <a:p>
            <a:r>
              <a:rPr lang="es-MX" dirty="0">
                <a:latin typeface="Arial" panose="020B0604020202020204" pitchFamily="34" charset="0"/>
                <a:cs typeface="Arial" panose="020B0604020202020204" pitchFamily="34" charset="0"/>
              </a:rPr>
              <a:t>3.- B</a:t>
            </a:r>
            <a:r>
              <a:rPr lang="es-MX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s-MX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s-MX" baseline="-25000" dirty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</a:p>
          <a:p>
            <a:r>
              <a:rPr lang="es-MX" dirty="0">
                <a:latin typeface="Arial" panose="020B0604020202020204" pitchFamily="34" charset="0"/>
                <a:cs typeface="Arial" panose="020B0604020202020204" pitchFamily="34" charset="0"/>
              </a:rPr>
              <a:t>4.- C</a:t>
            </a:r>
            <a:r>
              <a:rPr lang="es-MX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s-MX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s-MX" baseline="-25000" dirty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</a:p>
          <a:p>
            <a:endParaRPr lang="en-GB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A2610FA1-4428-C38B-4F3B-5D37E41039A1}"/>
              </a:ext>
            </a:extLst>
          </p:cNvPr>
          <p:cNvSpPr txBox="1"/>
          <p:nvPr/>
        </p:nvSpPr>
        <p:spPr>
          <a:xfrm>
            <a:off x="899592" y="4149080"/>
            <a:ext cx="698477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>
                <a:latin typeface="Arial" panose="020B0604020202020204" pitchFamily="34" charset="0"/>
                <a:cs typeface="Arial" panose="020B0604020202020204" pitchFamily="34" charset="0"/>
              </a:rPr>
              <a:t>1.- C</a:t>
            </a:r>
            <a:r>
              <a:rPr lang="es-MX" baseline="-25000" dirty="0">
                <a:latin typeface="Arial" panose="020B0604020202020204" pitchFamily="34" charset="0"/>
                <a:cs typeface="Arial" panose="020B0604020202020204" pitchFamily="34" charset="0"/>
              </a:rPr>
              <a:t>3v</a:t>
            </a:r>
          </a:p>
          <a:p>
            <a:r>
              <a:rPr lang="es-MX" dirty="0">
                <a:latin typeface="Arial" panose="020B0604020202020204" pitchFamily="34" charset="0"/>
                <a:cs typeface="Arial" panose="020B0604020202020204" pitchFamily="34" charset="0"/>
              </a:rPr>
              <a:t>2.- C</a:t>
            </a:r>
            <a:r>
              <a:rPr lang="es-MX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  <a:p>
            <a:r>
              <a:rPr lang="es-MX" dirty="0">
                <a:latin typeface="Arial" panose="020B0604020202020204" pitchFamily="34" charset="0"/>
                <a:cs typeface="Arial" panose="020B0604020202020204" pitchFamily="34" charset="0"/>
              </a:rPr>
              <a:t>3.- D</a:t>
            </a:r>
            <a:r>
              <a:rPr lang="es-MX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s-MX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</a:p>
          <a:p>
            <a:r>
              <a:rPr lang="es-MX" dirty="0">
                <a:latin typeface="Arial" panose="020B0604020202020204" pitchFamily="34" charset="0"/>
                <a:cs typeface="Arial" panose="020B0604020202020204" pitchFamily="34" charset="0"/>
              </a:rPr>
              <a:t>4.- D</a:t>
            </a:r>
            <a:r>
              <a:rPr lang="es-MX" baseline="-25000" dirty="0">
                <a:latin typeface="Arial" panose="020B0604020202020204" pitchFamily="34" charset="0"/>
                <a:cs typeface="Arial" panose="020B0604020202020204" pitchFamily="34" charset="0"/>
              </a:rPr>
              <a:t>3d</a:t>
            </a:r>
            <a:endParaRPr lang="en-GB" baseline="-25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68750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410" name="Object 2"/>
          <p:cNvGraphicFramePr>
            <a:graphicFrameLocks noChangeAspect="1"/>
          </p:cNvGraphicFramePr>
          <p:nvPr/>
        </p:nvGraphicFramePr>
        <p:xfrm>
          <a:off x="0" y="0"/>
          <a:ext cx="9144000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Fotografía de Photo Editor" r:id="rId3" imgW="2666667" imgH="2000000" progId="">
                  <p:embed/>
                </p:oleObj>
              </mc:Choice>
              <mc:Fallback>
                <p:oleObj name="Fotografía de Photo Editor" r:id="rId3" imgW="2666667" imgH="2000000" progId="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lum bright="70000" contrast="-7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9144000" cy="685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411" name="Text Box 3"/>
          <p:cNvSpPr txBox="1">
            <a:spLocks noChangeArrowheads="1"/>
          </p:cNvSpPr>
          <p:nvPr/>
        </p:nvSpPr>
        <p:spPr bwMode="auto">
          <a:xfrm>
            <a:off x="381000" y="5410200"/>
            <a:ext cx="8610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s-MX"/>
          </a:p>
        </p:txBody>
      </p:sp>
      <p:sp>
        <p:nvSpPr>
          <p:cNvPr id="17412" name="Text Box 4"/>
          <p:cNvSpPr txBox="1">
            <a:spLocks noChangeArrowheads="1"/>
          </p:cNvSpPr>
          <p:nvPr/>
        </p:nvSpPr>
        <p:spPr bwMode="auto">
          <a:xfrm>
            <a:off x="304800" y="228600"/>
            <a:ext cx="8610600" cy="191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MX" b="1">
                <a:latin typeface="Arial" charset="0"/>
              </a:rPr>
              <a:t>Tablas de caracteres</a:t>
            </a:r>
          </a:p>
          <a:p>
            <a:pPr algn="just"/>
            <a:r>
              <a:rPr lang="es-MX">
                <a:solidFill>
                  <a:srgbClr val="333333"/>
                </a:solidFill>
                <a:latin typeface="Arial" charset="0"/>
              </a:rPr>
              <a:t>Asociado con cada grupo puntual existe una </a:t>
            </a:r>
            <a:r>
              <a:rPr lang="es-ES">
                <a:solidFill>
                  <a:srgbClr val="333333"/>
                </a:solidFill>
                <a:latin typeface="Arial" charset="0"/>
              </a:rPr>
              <a:t>‘</a:t>
            </a:r>
            <a:r>
              <a:rPr lang="es-MX">
                <a:solidFill>
                  <a:srgbClr val="333333"/>
                </a:solidFill>
                <a:latin typeface="Arial" charset="0"/>
              </a:rPr>
              <a:t>tabla de </a:t>
            </a:r>
            <a:r>
              <a:rPr lang="es-ES">
                <a:solidFill>
                  <a:srgbClr val="333333"/>
                </a:solidFill>
                <a:latin typeface="Arial" charset="0"/>
              </a:rPr>
              <a:t>caracter</a:t>
            </a:r>
            <a:r>
              <a:rPr lang="es-MX">
                <a:solidFill>
                  <a:srgbClr val="333333"/>
                </a:solidFill>
                <a:latin typeface="Arial" charset="0"/>
              </a:rPr>
              <a:t>es</a:t>
            </a:r>
            <a:r>
              <a:rPr lang="es-ES">
                <a:solidFill>
                  <a:srgbClr val="333333"/>
                </a:solidFill>
                <a:latin typeface="Arial" charset="0"/>
              </a:rPr>
              <a:t>’ </a:t>
            </a:r>
            <a:r>
              <a:rPr lang="es-MX">
                <a:solidFill>
                  <a:srgbClr val="333333"/>
                </a:solidFill>
                <a:latin typeface="Arial" charset="0"/>
              </a:rPr>
              <a:t>que contiene toda la información requerida para deducir las propiedades dependientes de la simetría molecular</a:t>
            </a:r>
            <a:r>
              <a:rPr lang="es-ES">
                <a:solidFill>
                  <a:srgbClr val="333333"/>
                </a:solidFill>
                <a:latin typeface="Arial" charset="0"/>
              </a:rPr>
              <a:t>. </a:t>
            </a:r>
            <a:r>
              <a:rPr lang="es-MX">
                <a:solidFill>
                  <a:srgbClr val="333333"/>
                </a:solidFill>
                <a:latin typeface="Arial" charset="0"/>
              </a:rPr>
              <a:t>La siguiente tabla es para el grupo puntual</a:t>
            </a:r>
            <a:r>
              <a:rPr lang="es-ES">
                <a:solidFill>
                  <a:srgbClr val="333333"/>
                </a:solidFill>
                <a:latin typeface="Arial" charset="0"/>
              </a:rPr>
              <a:t> C</a:t>
            </a:r>
            <a:r>
              <a:rPr lang="es-ES" baseline="-30000">
                <a:solidFill>
                  <a:srgbClr val="333333"/>
                </a:solidFill>
                <a:latin typeface="Arial" charset="0"/>
              </a:rPr>
              <a:t>2v</a:t>
            </a:r>
            <a:r>
              <a:rPr lang="es-ES">
                <a:solidFill>
                  <a:srgbClr val="333333"/>
                </a:solidFill>
                <a:latin typeface="Arial" charset="0"/>
              </a:rPr>
              <a:t>.</a:t>
            </a:r>
            <a:endParaRPr lang="es-ES">
              <a:latin typeface="Arial" charset="0"/>
            </a:endParaRPr>
          </a:p>
        </p:txBody>
      </p:sp>
      <p:pic>
        <p:nvPicPr>
          <p:cNvPr id="17413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2152650"/>
            <a:ext cx="9144000" cy="2662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4" name="Text Box 6"/>
          <p:cNvSpPr txBox="1">
            <a:spLocks noChangeArrowheads="1"/>
          </p:cNvSpPr>
          <p:nvPr/>
        </p:nvSpPr>
        <p:spPr bwMode="auto">
          <a:xfrm>
            <a:off x="228600" y="4724400"/>
            <a:ext cx="8686800" cy="161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Tx/>
              <a:buChar char="•"/>
            </a:pPr>
            <a:r>
              <a:rPr lang="es-MX" sz="2000">
                <a:solidFill>
                  <a:srgbClr val="FF0000"/>
                </a:solidFill>
                <a:latin typeface="Arial" charset="0"/>
              </a:rPr>
              <a:t>Nombre del grupo puntual</a:t>
            </a:r>
            <a:r>
              <a:rPr lang="es-ES" sz="2000">
                <a:solidFill>
                  <a:srgbClr val="333333"/>
                </a:solidFill>
                <a:latin typeface="Arial" charset="0"/>
              </a:rPr>
              <a:t> </a:t>
            </a:r>
          </a:p>
          <a:p>
            <a:pPr>
              <a:buFontTx/>
              <a:buChar char="•"/>
            </a:pPr>
            <a:r>
              <a:rPr lang="es-ES" sz="2000">
                <a:solidFill>
                  <a:srgbClr val="333333"/>
                </a:solidFill>
                <a:latin typeface="Arial" charset="0"/>
              </a:rPr>
              <a:t> </a:t>
            </a:r>
            <a:r>
              <a:rPr lang="es-MX" sz="2000">
                <a:solidFill>
                  <a:schemeClr val="accent2"/>
                </a:solidFill>
                <a:latin typeface="Arial" charset="0"/>
              </a:rPr>
              <a:t>Elementos de simetría del grupo</a:t>
            </a:r>
            <a:r>
              <a:rPr lang="es-MX" sz="2000">
                <a:solidFill>
                  <a:srgbClr val="333333"/>
                </a:solidFill>
                <a:latin typeface="Arial" charset="0"/>
              </a:rPr>
              <a:t> </a:t>
            </a:r>
          </a:p>
          <a:p>
            <a:pPr>
              <a:buFontTx/>
              <a:buChar char="•"/>
            </a:pPr>
            <a:r>
              <a:rPr lang="es-ES" sz="2000">
                <a:solidFill>
                  <a:srgbClr val="333333"/>
                </a:solidFill>
                <a:latin typeface="Arial" charset="0"/>
              </a:rPr>
              <a:t> </a:t>
            </a:r>
            <a:r>
              <a:rPr lang="es-MX" sz="2000">
                <a:solidFill>
                  <a:srgbClr val="009900"/>
                </a:solidFill>
                <a:latin typeface="Arial" charset="0"/>
              </a:rPr>
              <a:t>Etiquetas de simetría (orbitales y vibraciones)</a:t>
            </a:r>
          </a:p>
          <a:p>
            <a:pPr>
              <a:buFontTx/>
              <a:buChar char="•"/>
            </a:pPr>
            <a:r>
              <a:rPr lang="es-MX" sz="2000">
                <a:solidFill>
                  <a:srgbClr val="CC00FF"/>
                </a:solidFill>
                <a:latin typeface="Arial" charset="0"/>
              </a:rPr>
              <a:t>Números</a:t>
            </a:r>
            <a:r>
              <a:rPr lang="es-ES" sz="2000">
                <a:solidFill>
                  <a:srgbClr val="CC00FF"/>
                </a:solidFill>
                <a:latin typeface="Arial" charset="0"/>
              </a:rPr>
              <a:t> </a:t>
            </a:r>
            <a:r>
              <a:rPr lang="es-MX" sz="2000">
                <a:solidFill>
                  <a:srgbClr val="333333"/>
                </a:solidFill>
                <a:latin typeface="Arial" charset="0"/>
              </a:rPr>
              <a:t>en el centro</a:t>
            </a:r>
            <a:r>
              <a:rPr lang="es-ES" sz="2000">
                <a:solidFill>
                  <a:srgbClr val="333333"/>
                </a:solidFill>
                <a:latin typeface="Arial" charset="0"/>
              </a:rPr>
              <a:t> ‘c</a:t>
            </a:r>
            <a:r>
              <a:rPr lang="es-MX" sz="2000">
                <a:solidFill>
                  <a:srgbClr val="333333"/>
                </a:solidFill>
                <a:latin typeface="Arial" charset="0"/>
              </a:rPr>
              <a:t>aracteres</a:t>
            </a:r>
            <a:r>
              <a:rPr lang="es-ES" sz="2000">
                <a:solidFill>
                  <a:srgbClr val="333333"/>
                </a:solidFill>
                <a:latin typeface="Arial" charset="0"/>
              </a:rPr>
              <a:t>’ </a:t>
            </a:r>
            <a:r>
              <a:rPr lang="es-MX" sz="2000">
                <a:solidFill>
                  <a:srgbClr val="333333"/>
                </a:solidFill>
                <a:latin typeface="Arial" charset="0"/>
              </a:rPr>
              <a:t>representan el efecto de la operación de simetría en esas propiedades.</a:t>
            </a:r>
            <a:r>
              <a:rPr lang="es-ES" sz="2000">
                <a:solidFill>
                  <a:srgbClr val="333333"/>
                </a:solidFill>
                <a:latin typeface="Arial" charset="0"/>
              </a:rPr>
              <a:t> </a:t>
            </a:r>
            <a:endParaRPr lang="es-ES" sz="2000">
              <a:latin typeface="Arial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434" name="Object 2"/>
          <p:cNvGraphicFramePr>
            <a:graphicFrameLocks noChangeAspect="1"/>
          </p:cNvGraphicFramePr>
          <p:nvPr/>
        </p:nvGraphicFramePr>
        <p:xfrm>
          <a:off x="-36513" y="26988"/>
          <a:ext cx="9144001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Fotografía de Photo Editor" r:id="rId3" imgW="2666667" imgH="2000000" progId="">
                  <p:embed/>
                </p:oleObj>
              </mc:Choice>
              <mc:Fallback>
                <p:oleObj name="Fotografía de Photo Editor" r:id="rId3" imgW="2666667" imgH="2000000" progId="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lum bright="70000" contrast="-7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36513" y="26988"/>
                        <a:ext cx="9144001" cy="685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435" name="Text Box 3"/>
          <p:cNvSpPr txBox="1">
            <a:spLocks noChangeArrowheads="1"/>
          </p:cNvSpPr>
          <p:nvPr/>
        </p:nvSpPr>
        <p:spPr bwMode="auto">
          <a:xfrm>
            <a:off x="381000" y="5410200"/>
            <a:ext cx="8610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s-MX"/>
          </a:p>
        </p:txBody>
      </p:sp>
      <p:graphicFrame>
        <p:nvGraphicFramePr>
          <p:cNvPr id="18559" name="Group 127"/>
          <p:cNvGraphicFramePr>
            <a:graphicFrameLocks noGrp="1"/>
          </p:cNvGraphicFramePr>
          <p:nvPr/>
        </p:nvGraphicFramePr>
        <p:xfrm>
          <a:off x="323850" y="1420813"/>
          <a:ext cx="8640763" cy="4358640"/>
        </p:xfrm>
        <a:graphic>
          <a:graphicData uri="http://schemas.openxmlformats.org/drawingml/2006/table">
            <a:tbl>
              <a:tblPr/>
              <a:tblGrid>
                <a:gridCol w="28797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813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797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7463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Parte de la etiqueta</a:t>
                      </a:r>
                      <a:endParaRPr kumimoji="0" lang="es-E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Arial Unicode MS" pitchFamily="34" charset="-128"/>
                        <a:cs typeface="Arial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8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Propiedad</a:t>
                      </a:r>
                      <a:endParaRPr kumimoji="0" lang="es-E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Arial Unicode MS" pitchFamily="34" charset="-128"/>
                        <a:cs typeface="Arial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8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Ejemplo</a:t>
                      </a:r>
                      <a:endParaRPr kumimoji="0" lang="es-E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Arial Unicode MS" pitchFamily="34" charset="-128"/>
                        <a:cs typeface="Arial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463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A o B</a:t>
                      </a:r>
                      <a:endParaRPr kumimoji="0" lang="es-E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Arial Unicode MS" pitchFamily="34" charset="-128"/>
                        <a:cs typeface="Arial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No degenerado (orbital o vibraci</a:t>
                      </a:r>
                      <a:r>
                        <a:rPr kumimoji="0" lang="es-E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Arial Unicode MS" pitchFamily="34" charset="-128"/>
                          <a:cs typeface="Arial" pitchFamily="34" charset="0"/>
                        </a:rPr>
                        <a:t>ó</a:t>
                      </a:r>
                      <a:r>
                        <a:rPr kumimoji="0" lang="es-E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n sencilla)</a:t>
                      </a:r>
                      <a:endParaRPr kumimoji="0" lang="es-E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Arial Unicode MS" pitchFamily="34" charset="-128"/>
                        <a:cs typeface="Arial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a</a:t>
                      </a:r>
                      <a:r>
                        <a:rPr kumimoji="0" lang="es-ES" sz="1800" b="0" i="0" u="none" strike="noStrike" cap="none" normalizeH="0" baseline="-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1</a:t>
                      </a:r>
                      <a:r>
                        <a:rPr kumimoji="0" lang="es-E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, a</a:t>
                      </a:r>
                      <a:r>
                        <a:rPr kumimoji="0" lang="es-ES" sz="1800" b="0" i="0" u="none" strike="noStrike" cap="none" normalizeH="0" baseline="-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2</a:t>
                      </a:r>
                      <a:r>
                        <a:rPr kumimoji="0" lang="es-E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, b</a:t>
                      </a:r>
                      <a:r>
                        <a:rPr kumimoji="0" lang="es-ES" sz="1800" b="0" i="0" u="none" strike="noStrike" cap="none" normalizeH="0" baseline="-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1</a:t>
                      </a:r>
                      <a:r>
                        <a:rPr kumimoji="0" lang="es-E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, b</a:t>
                      </a:r>
                      <a:r>
                        <a:rPr kumimoji="0" lang="es-ES" sz="1800" b="0" i="0" u="none" strike="noStrike" cap="none" normalizeH="0" baseline="-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2</a:t>
                      </a:r>
                      <a:r>
                        <a:rPr kumimoji="0" lang="es-E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, a</a:t>
                      </a:r>
                      <a:r>
                        <a:rPr kumimoji="0" lang="es-E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Arial Unicode MS" pitchFamily="34" charset="-128"/>
                          <a:cs typeface="Arial" charset="0"/>
                        </a:rPr>
                        <a:t>’</a:t>
                      </a:r>
                      <a:r>
                        <a:rPr kumimoji="0" lang="es-E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, a</a:t>
                      </a:r>
                      <a:r>
                        <a:rPr kumimoji="0" lang="es-E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Arial Unicode MS" pitchFamily="34" charset="-128"/>
                          <a:cs typeface="Arial" charset="0"/>
                        </a:rPr>
                        <a:t>’’</a:t>
                      </a:r>
                      <a:endParaRPr kumimoji="0" lang="es-E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Arial Unicode MS" pitchFamily="34" charset="-128"/>
                        <a:cs typeface="Arial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E</a:t>
                      </a:r>
                      <a:endParaRPr kumimoji="0" lang="es-E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Arial Unicode MS" pitchFamily="34" charset="-128"/>
                        <a:cs typeface="Arial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Doblemente degenerado</a:t>
                      </a:r>
                      <a:endParaRPr kumimoji="0" lang="es-E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Arial Unicode MS" pitchFamily="34" charset="-128"/>
                        <a:cs typeface="Arial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(dos orbitales o vibraciones con la misma energ</a:t>
                      </a:r>
                      <a:r>
                        <a:rPr kumimoji="0" lang="es-E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Arial Unicode MS" pitchFamily="34" charset="-128"/>
                          <a:cs typeface="Arial" pitchFamily="34" charset="0"/>
                        </a:rPr>
                        <a:t>í</a:t>
                      </a:r>
                      <a:r>
                        <a:rPr kumimoji="0" lang="es-E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a)</a:t>
                      </a:r>
                      <a:endParaRPr kumimoji="0" lang="es-E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Arial Unicode MS" pitchFamily="34" charset="-128"/>
                        <a:cs typeface="Times New Roman" pitchFamily="18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e, e</a:t>
                      </a:r>
                      <a:r>
                        <a:rPr kumimoji="0" lang="es-ES" sz="1800" b="0" i="0" u="none" strike="noStrike" cap="none" normalizeH="0" baseline="-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g</a:t>
                      </a:r>
                      <a:r>
                        <a:rPr kumimoji="0" lang="es-E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, e</a:t>
                      </a:r>
                      <a:r>
                        <a:rPr kumimoji="0" lang="es-ES" sz="1800" b="0" i="0" u="none" strike="noStrike" cap="none" normalizeH="0" baseline="-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u</a:t>
                      </a:r>
                      <a:endParaRPr kumimoji="0" lang="es-E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Arial Unicode MS" pitchFamily="34" charset="-128"/>
                        <a:cs typeface="Arial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463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T</a:t>
                      </a:r>
                      <a:endParaRPr kumimoji="0" lang="es-E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Arial Unicode MS" pitchFamily="34" charset="-128"/>
                        <a:cs typeface="Arial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Triplemente degenerado (tres orbitales o vibraciones con la misma energ</a:t>
                      </a:r>
                      <a:r>
                        <a:rPr kumimoji="0" lang="es-E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Arial Unicode MS" pitchFamily="34" charset="-128"/>
                          <a:cs typeface="Arial" pitchFamily="34" charset="0"/>
                        </a:rPr>
                        <a:t>í</a:t>
                      </a:r>
                      <a:r>
                        <a:rPr kumimoji="0" lang="es-E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a)</a:t>
                      </a:r>
                      <a:endParaRPr kumimoji="0" lang="es-E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Arial Unicode MS" pitchFamily="34" charset="-128"/>
                        <a:cs typeface="Arial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t</a:t>
                      </a:r>
                      <a:r>
                        <a:rPr kumimoji="0" lang="es-ES" sz="1800" b="0" i="0" u="none" strike="noStrike" cap="none" normalizeH="0" baseline="-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2g</a:t>
                      </a:r>
                      <a:r>
                        <a:rPr kumimoji="0" lang="es-E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, t</a:t>
                      </a:r>
                      <a:r>
                        <a:rPr kumimoji="0" lang="es-ES" sz="1800" b="0" i="0" u="none" strike="noStrike" cap="none" normalizeH="0" baseline="-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1u</a:t>
                      </a:r>
                      <a:r>
                        <a:rPr kumimoji="0" lang="es-E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, t</a:t>
                      </a:r>
                      <a:r>
                        <a:rPr kumimoji="0" lang="es-ES" sz="1800" b="0" i="0" u="none" strike="noStrike" cap="none" normalizeH="0" baseline="-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2</a:t>
                      </a:r>
                      <a:endParaRPr kumimoji="0" lang="es-E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Arial Unicode MS" pitchFamily="34" charset="-128"/>
                        <a:cs typeface="Arial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463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Sub</a:t>
                      </a:r>
                      <a:r>
                        <a:rPr kumimoji="0" lang="es-E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Arial Unicode MS" pitchFamily="34" charset="-128"/>
                          <a:cs typeface="Arial" pitchFamily="34" charset="0"/>
                        </a:rPr>
                        <a:t>í</a:t>
                      </a:r>
                      <a:r>
                        <a:rPr kumimoji="0" lang="es-E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ndice g</a:t>
                      </a:r>
                      <a:endParaRPr kumimoji="0" lang="es-E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Arial Unicode MS" pitchFamily="34" charset="-128"/>
                        <a:cs typeface="Arial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Sim</a:t>
                      </a:r>
                      <a:r>
                        <a:rPr kumimoji="0" lang="es-E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Arial Unicode MS" pitchFamily="34" charset="-128"/>
                          <a:cs typeface="Arial" pitchFamily="34" charset="0"/>
                        </a:rPr>
                        <a:t>é</a:t>
                      </a:r>
                      <a:r>
                        <a:rPr kumimoji="0" lang="es-E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trico a la inversi</a:t>
                      </a:r>
                      <a:r>
                        <a:rPr kumimoji="0" lang="es-E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Arial Unicode MS" pitchFamily="34" charset="-128"/>
                          <a:cs typeface="Arial" pitchFamily="34" charset="0"/>
                        </a:rPr>
                        <a:t>ó</a:t>
                      </a:r>
                      <a:r>
                        <a:rPr kumimoji="0" lang="es-E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n</a:t>
                      </a:r>
                      <a:endParaRPr kumimoji="0" lang="es-E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Arial Unicode MS" pitchFamily="34" charset="-128"/>
                        <a:cs typeface="Arial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mbol" pitchFamily="18" charset="2"/>
                          <a:ea typeface="Arial Unicode MS" pitchFamily="34" charset="-128"/>
                          <a:cs typeface="Arial" charset="0"/>
                        </a:rPr>
                        <a:t>p</a:t>
                      </a:r>
                      <a:r>
                        <a:rPr kumimoji="0" lang="es-ES" sz="1800" b="0" i="0" u="none" strike="noStrike" cap="none" normalizeH="0" baseline="-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g</a:t>
                      </a:r>
                      <a:r>
                        <a:rPr kumimoji="0" lang="es-E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, t</a:t>
                      </a:r>
                      <a:r>
                        <a:rPr kumimoji="0" lang="es-ES" sz="1800" b="0" i="0" u="none" strike="noStrike" cap="none" normalizeH="0" baseline="-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2g</a:t>
                      </a:r>
                      <a:r>
                        <a:rPr kumimoji="0" lang="es-E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, e</a:t>
                      </a:r>
                      <a:r>
                        <a:rPr kumimoji="0" lang="es-ES" sz="1800" b="0" i="0" u="none" strike="noStrike" cap="none" normalizeH="0" baseline="-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g</a:t>
                      </a:r>
                      <a:endParaRPr kumimoji="0" lang="es-E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Arial Unicode MS" pitchFamily="34" charset="-128"/>
                        <a:cs typeface="Arial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463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Sub</a:t>
                      </a:r>
                      <a:r>
                        <a:rPr kumimoji="0" lang="es-E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Arial Unicode MS" pitchFamily="34" charset="-128"/>
                          <a:cs typeface="Arial" pitchFamily="34" charset="0"/>
                        </a:rPr>
                        <a:t>í</a:t>
                      </a:r>
                      <a:r>
                        <a:rPr kumimoji="0" lang="es-E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ndice u</a:t>
                      </a:r>
                      <a:endParaRPr kumimoji="0" lang="es-E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Arial Unicode MS" pitchFamily="34" charset="-128"/>
                        <a:cs typeface="Arial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Asim</a:t>
                      </a:r>
                      <a:r>
                        <a:rPr kumimoji="0" lang="es-E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Arial Unicode MS" pitchFamily="34" charset="-128"/>
                          <a:cs typeface="Arial" pitchFamily="34" charset="0"/>
                        </a:rPr>
                        <a:t>é</a:t>
                      </a:r>
                      <a:r>
                        <a:rPr kumimoji="0" lang="es-E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trico bajo a la inversi</a:t>
                      </a:r>
                      <a:r>
                        <a:rPr kumimoji="0" lang="es-E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Arial Unicode MS" pitchFamily="34" charset="-128"/>
                          <a:cs typeface="Arial" pitchFamily="34" charset="0"/>
                        </a:rPr>
                        <a:t>ó</a:t>
                      </a:r>
                      <a:r>
                        <a:rPr kumimoji="0" lang="es-E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n</a:t>
                      </a:r>
                      <a:endParaRPr kumimoji="0" lang="es-E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Arial Unicode MS" pitchFamily="34" charset="-128"/>
                        <a:cs typeface="Arial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mbol" pitchFamily="18" charset="2"/>
                          <a:ea typeface="Arial Unicode MS" pitchFamily="34" charset="-128"/>
                          <a:cs typeface="Arial" charset="0"/>
                        </a:rPr>
                        <a:t>p</a:t>
                      </a:r>
                      <a:r>
                        <a:rPr kumimoji="0" lang="es-ES" sz="1800" b="0" i="0" u="none" strike="noStrike" cap="none" normalizeH="0" baseline="-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u</a:t>
                      </a:r>
                      <a:r>
                        <a:rPr kumimoji="0" lang="es-E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, t</a:t>
                      </a:r>
                      <a:r>
                        <a:rPr kumimoji="0" lang="es-ES" sz="1800" b="0" i="0" u="none" strike="noStrike" cap="none" normalizeH="0" baseline="-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1u</a:t>
                      </a:r>
                      <a:endParaRPr kumimoji="0" lang="es-E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Arial Unicode MS" pitchFamily="34" charset="-128"/>
                        <a:cs typeface="Arial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458" name="Object 2"/>
          <p:cNvGraphicFramePr>
            <a:graphicFrameLocks noChangeAspect="1"/>
          </p:cNvGraphicFramePr>
          <p:nvPr/>
        </p:nvGraphicFramePr>
        <p:xfrm>
          <a:off x="-36513" y="26988"/>
          <a:ext cx="9144001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Fotografía de Photo Editor" r:id="rId3" imgW="2666667" imgH="2000000" progId="">
                  <p:embed/>
                </p:oleObj>
              </mc:Choice>
              <mc:Fallback>
                <p:oleObj name="Fotografía de Photo Editor" r:id="rId3" imgW="2666667" imgH="2000000" progId="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lum bright="70000" contrast="-7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36513" y="26988"/>
                        <a:ext cx="9144001" cy="685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460" name="Text Box 3"/>
          <p:cNvSpPr txBox="1">
            <a:spLocks noChangeArrowheads="1"/>
          </p:cNvSpPr>
          <p:nvPr/>
        </p:nvSpPr>
        <p:spPr bwMode="auto">
          <a:xfrm>
            <a:off x="381000" y="5410200"/>
            <a:ext cx="8610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s-MX"/>
          </a:p>
        </p:txBody>
      </p:sp>
      <p:graphicFrame>
        <p:nvGraphicFramePr>
          <p:cNvPr id="19459" name="Object 102"/>
          <p:cNvGraphicFramePr>
            <a:graphicFrameLocks noChangeAspect="1"/>
          </p:cNvGraphicFramePr>
          <p:nvPr/>
        </p:nvGraphicFramePr>
        <p:xfrm>
          <a:off x="754063" y="333375"/>
          <a:ext cx="6819900" cy="55356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o" r:id="rId5" imgW="7746545" imgH="6326354" progId="Word.Document.8">
                  <p:embed/>
                </p:oleObj>
              </mc:Choice>
              <mc:Fallback>
                <p:oleObj name="Documento" r:id="rId5" imgW="7746545" imgH="6326354" progId="Word.Document.8">
                  <p:embed/>
                  <p:pic>
                    <p:nvPicPr>
                      <p:cNvPr id="0" name="Object 10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4063" y="333375"/>
                        <a:ext cx="6819900" cy="55356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482" name="Object 2"/>
          <p:cNvGraphicFramePr>
            <a:graphicFrameLocks noChangeAspect="1"/>
          </p:cNvGraphicFramePr>
          <p:nvPr/>
        </p:nvGraphicFramePr>
        <p:xfrm>
          <a:off x="0" y="0"/>
          <a:ext cx="9144000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Fotografía de Photo Editor" r:id="rId3" imgW="2666667" imgH="2000000" progId="">
                  <p:embed/>
                </p:oleObj>
              </mc:Choice>
              <mc:Fallback>
                <p:oleObj name="Fotografía de Photo Editor" r:id="rId3" imgW="2666667" imgH="2000000" progId="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lum bright="70000" contrast="-7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9144000" cy="685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483" name="Text Box 3"/>
          <p:cNvSpPr txBox="1">
            <a:spLocks noChangeArrowheads="1"/>
          </p:cNvSpPr>
          <p:nvPr/>
        </p:nvSpPr>
        <p:spPr bwMode="auto">
          <a:xfrm>
            <a:off x="381000" y="5410200"/>
            <a:ext cx="8610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s-MX"/>
          </a:p>
        </p:txBody>
      </p:sp>
      <p:sp>
        <p:nvSpPr>
          <p:cNvPr id="20484" name="4 Rectángulo"/>
          <p:cNvSpPr>
            <a:spLocks noChangeArrowheads="1"/>
          </p:cNvSpPr>
          <p:nvPr/>
        </p:nvSpPr>
        <p:spPr bwMode="auto">
          <a:xfrm>
            <a:off x="928688" y="571500"/>
            <a:ext cx="7500937" cy="563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latin typeface="Arial" charset="0"/>
                <a:cs typeface="Arial" charset="0"/>
              </a:rPr>
              <a:t>a. Tetrahedro:</a:t>
            </a:r>
          </a:p>
          <a:p>
            <a:r>
              <a:rPr lang="en-US">
                <a:latin typeface="Arial" charset="0"/>
                <a:cs typeface="Arial" charset="0"/>
              </a:rPr>
              <a:t>- Elementos de simetría : 4 ejes C3, 3 ejes C2, 3 ejes S4, 6 planos de espejo</a:t>
            </a:r>
          </a:p>
          <a:p>
            <a:pPr>
              <a:buFontTx/>
              <a:buChar char="-"/>
            </a:pPr>
            <a:r>
              <a:rPr lang="en-US">
                <a:latin typeface="Arial" charset="0"/>
                <a:cs typeface="Arial" charset="0"/>
              </a:rPr>
              <a:t>24 operaciones de simetría: E, 8C3, 3C2, 6S4, 6</a:t>
            </a:r>
            <a:r>
              <a:rPr lang="en-US">
                <a:latin typeface="Arial" charset="0"/>
                <a:cs typeface="Arial" charset="0"/>
                <a:sym typeface="Symbol" pitchFamily="18" charset="2"/>
              </a:rPr>
              <a:t></a:t>
            </a:r>
            <a:r>
              <a:rPr lang="en-US" baseline="-25000">
                <a:latin typeface="Arial" charset="0"/>
                <a:cs typeface="Arial" charset="0"/>
              </a:rPr>
              <a:t>d</a:t>
            </a:r>
            <a:r>
              <a:rPr lang="en-US">
                <a:latin typeface="Arial" charset="0"/>
                <a:cs typeface="Arial" charset="0"/>
              </a:rPr>
              <a:t>; group </a:t>
            </a:r>
            <a:r>
              <a:rPr lang="en-US" b="1">
                <a:latin typeface="Arial" charset="0"/>
                <a:cs typeface="Arial" charset="0"/>
              </a:rPr>
              <a:t>Td</a:t>
            </a:r>
          </a:p>
          <a:p>
            <a:pPr>
              <a:buFontTx/>
              <a:buChar char="-"/>
            </a:pPr>
            <a:endParaRPr lang="en-US" b="1">
              <a:latin typeface="Arial" charset="0"/>
              <a:cs typeface="Arial" charset="0"/>
            </a:endParaRPr>
          </a:p>
          <a:p>
            <a:r>
              <a:rPr lang="en-US">
                <a:latin typeface="Arial" charset="0"/>
                <a:cs typeface="Arial" charset="0"/>
              </a:rPr>
              <a:t>b. Octahedro:</a:t>
            </a:r>
          </a:p>
          <a:p>
            <a:r>
              <a:rPr lang="en-US">
                <a:latin typeface="Arial" charset="0"/>
                <a:cs typeface="Arial" charset="0"/>
              </a:rPr>
              <a:t>- 48 operaciones de simetría: E, 8C3, 6C4, 6C2, 3C2, i, 6S4, 8S6, 3sh, 6</a:t>
            </a:r>
            <a:r>
              <a:rPr lang="en-US">
                <a:latin typeface="Arial" charset="0"/>
                <a:cs typeface="Arial" charset="0"/>
                <a:sym typeface="Symbol" pitchFamily="18" charset="2"/>
              </a:rPr>
              <a:t> </a:t>
            </a:r>
            <a:r>
              <a:rPr lang="en-US" baseline="-25000">
                <a:latin typeface="Arial" charset="0"/>
                <a:cs typeface="Arial" charset="0"/>
              </a:rPr>
              <a:t>d</a:t>
            </a:r>
            <a:r>
              <a:rPr lang="en-US">
                <a:latin typeface="Arial" charset="0"/>
                <a:cs typeface="Arial" charset="0"/>
              </a:rPr>
              <a:t>: group </a:t>
            </a:r>
            <a:r>
              <a:rPr lang="en-US" b="1">
                <a:latin typeface="Arial" charset="0"/>
                <a:cs typeface="Arial" charset="0"/>
              </a:rPr>
              <a:t>Oh</a:t>
            </a:r>
          </a:p>
          <a:p>
            <a:endParaRPr lang="en-US" b="1">
              <a:latin typeface="Arial" charset="0"/>
              <a:cs typeface="Arial" charset="0"/>
            </a:endParaRPr>
          </a:p>
          <a:p>
            <a:r>
              <a:rPr lang="en-US">
                <a:latin typeface="Arial" charset="0"/>
                <a:cs typeface="Arial" charset="0"/>
              </a:rPr>
              <a:t>c. Icosahedro:</a:t>
            </a:r>
          </a:p>
          <a:p>
            <a:r>
              <a:rPr lang="en-US">
                <a:latin typeface="Arial" charset="0"/>
                <a:cs typeface="Arial" charset="0"/>
              </a:rPr>
              <a:t>- 120 operaciones de simetría: E, 12C5, 12C5 2, 20C3, 15C2, i, 12S10, 12S10</a:t>
            </a:r>
          </a:p>
          <a:p>
            <a:r>
              <a:rPr lang="en-US">
                <a:latin typeface="Arial" charset="0"/>
                <a:cs typeface="Arial" charset="0"/>
              </a:rPr>
              <a:t>3, 20S6, 15</a:t>
            </a:r>
            <a:r>
              <a:rPr lang="en-US">
                <a:latin typeface="Arial" charset="0"/>
                <a:cs typeface="Arial" charset="0"/>
                <a:sym typeface="Symbol" pitchFamily="18" charset="2"/>
              </a:rPr>
              <a:t> </a:t>
            </a:r>
            <a:endParaRPr lang="en-US">
              <a:latin typeface="Arial" charset="0"/>
              <a:cs typeface="Arial" charset="0"/>
            </a:endParaRPr>
          </a:p>
          <a:p>
            <a:endParaRPr lang="en-US" b="1"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506" name="Object 2"/>
          <p:cNvGraphicFramePr>
            <a:graphicFrameLocks noChangeAspect="1"/>
          </p:cNvGraphicFramePr>
          <p:nvPr/>
        </p:nvGraphicFramePr>
        <p:xfrm>
          <a:off x="0" y="0"/>
          <a:ext cx="9144000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Fotografía de Photo Editor" r:id="rId3" imgW="2666667" imgH="2000000" progId="">
                  <p:embed/>
                </p:oleObj>
              </mc:Choice>
              <mc:Fallback>
                <p:oleObj name="Fotografía de Photo Editor" r:id="rId3" imgW="2666667" imgH="2000000" progId="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lum bright="70000" contrast="-7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9144000" cy="685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507" name="Text Box 3"/>
          <p:cNvSpPr txBox="1">
            <a:spLocks noChangeArrowheads="1"/>
          </p:cNvSpPr>
          <p:nvPr/>
        </p:nvSpPr>
        <p:spPr bwMode="auto">
          <a:xfrm>
            <a:off x="381000" y="5410200"/>
            <a:ext cx="8610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s-MX"/>
          </a:p>
        </p:txBody>
      </p:sp>
      <p:pic>
        <p:nvPicPr>
          <p:cNvPr id="21508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214313"/>
            <a:ext cx="9107488" cy="328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74" name="Object 2"/>
          <p:cNvGraphicFramePr>
            <a:graphicFrameLocks noChangeAspect="1"/>
          </p:cNvGraphicFramePr>
          <p:nvPr/>
        </p:nvGraphicFramePr>
        <p:xfrm>
          <a:off x="0" y="0"/>
          <a:ext cx="9144000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Fotografía de Photo Editor" r:id="rId3" imgW="2666667" imgH="2000000" progId="">
                  <p:embed/>
                </p:oleObj>
              </mc:Choice>
              <mc:Fallback>
                <p:oleObj name="Fotografía de Photo Editor" r:id="rId3" imgW="2666667" imgH="2000000" progId="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lum bright="70000" contrast="-7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9144000" cy="685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76" name="Text Box 3"/>
          <p:cNvSpPr txBox="1">
            <a:spLocks noChangeArrowheads="1"/>
          </p:cNvSpPr>
          <p:nvPr/>
        </p:nvSpPr>
        <p:spPr bwMode="auto">
          <a:xfrm>
            <a:off x="381000" y="5410200"/>
            <a:ext cx="8610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s-MX"/>
          </a:p>
        </p:txBody>
      </p:sp>
      <p:sp>
        <p:nvSpPr>
          <p:cNvPr id="3077" name="Text Box 4"/>
          <p:cNvSpPr txBox="1">
            <a:spLocks noChangeArrowheads="1"/>
          </p:cNvSpPr>
          <p:nvPr/>
        </p:nvSpPr>
        <p:spPr bwMode="auto">
          <a:xfrm>
            <a:off x="228600" y="304800"/>
            <a:ext cx="8686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s-MX"/>
          </a:p>
        </p:txBody>
      </p:sp>
      <p:sp>
        <p:nvSpPr>
          <p:cNvPr id="3078" name="Text Box 5"/>
          <p:cNvSpPr txBox="1">
            <a:spLocks noChangeArrowheads="1"/>
          </p:cNvSpPr>
          <p:nvPr/>
        </p:nvSpPr>
        <p:spPr bwMode="auto">
          <a:xfrm>
            <a:off x="228600" y="0"/>
            <a:ext cx="8915400" cy="556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MX" b="1">
                <a:latin typeface="Arial" charset="0"/>
              </a:rPr>
              <a:t>Operaciones de rotación</a:t>
            </a:r>
          </a:p>
          <a:p>
            <a:pPr algn="just">
              <a:spcBef>
                <a:spcPct val="50000"/>
              </a:spcBef>
            </a:pPr>
            <a:r>
              <a:rPr lang="en-US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La operación de simetría denotada por el símbolo C</a:t>
            </a:r>
            <a:r>
              <a:rPr lang="en-US" baseline="-30000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n</a:t>
            </a:r>
            <a:r>
              <a:rPr lang="en-US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, corresponde a la rotación sobre un eje de (360°/n).</a:t>
            </a:r>
            <a:endParaRPr lang="es-ES">
              <a:solidFill>
                <a:srgbClr val="333333"/>
              </a:solidFill>
              <a:latin typeface="Arial" charset="0"/>
              <a:ea typeface="Arial Unicode MS" pitchFamily="34" charset="-128"/>
              <a:cs typeface="Arial Unicode MS" pitchFamily="34" charset="-128"/>
            </a:endParaRPr>
          </a:p>
          <a:p>
            <a:pPr>
              <a:spcBef>
                <a:spcPct val="10000"/>
              </a:spcBef>
            </a:pPr>
            <a:r>
              <a:rPr lang="en-US" b="1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Ejemplo 1:</a:t>
            </a:r>
            <a:r>
              <a:rPr lang="en-US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    La molécula de agua permanece sin cambio si se rota 180°:</a:t>
            </a:r>
          </a:p>
          <a:p>
            <a:pPr algn="ctr"/>
            <a:r>
              <a:rPr lang="en-US" b="1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(360°/n) = 180°, n = 2.</a:t>
            </a:r>
            <a:endParaRPr lang="es-ES" b="1">
              <a:solidFill>
                <a:srgbClr val="333333"/>
              </a:solidFill>
              <a:latin typeface="Arial" charset="0"/>
              <a:ea typeface="Arial Unicode MS" pitchFamily="34" charset="-128"/>
              <a:cs typeface="Arial Unicode MS" pitchFamily="34" charset="-128"/>
            </a:endParaRPr>
          </a:p>
          <a:p>
            <a:pPr>
              <a:spcBef>
                <a:spcPct val="10000"/>
              </a:spcBef>
            </a:pPr>
            <a:r>
              <a:rPr lang="en-US" b="1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 </a:t>
            </a:r>
            <a:r>
              <a:rPr lang="en-US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La operación es un eje 2 o rotación C</a:t>
            </a:r>
            <a:r>
              <a:rPr lang="en-US" baseline="-30000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2</a:t>
            </a:r>
            <a:r>
              <a:rPr lang="en-US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. El elemento de simetría es un eje de rotación C</a:t>
            </a:r>
            <a:r>
              <a:rPr lang="en-US" baseline="-30000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2</a:t>
            </a:r>
            <a:r>
              <a:rPr lang="en-US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.</a:t>
            </a:r>
            <a:endParaRPr lang="es-ES">
              <a:solidFill>
                <a:srgbClr val="333333"/>
              </a:solidFill>
              <a:latin typeface="Arial" charset="0"/>
              <a:ea typeface="Arial Unicode MS" pitchFamily="34" charset="-128"/>
              <a:cs typeface="Arial Unicode MS" pitchFamily="34" charset="-128"/>
            </a:endParaRPr>
          </a:p>
          <a:p>
            <a:pPr algn="just">
              <a:spcBef>
                <a:spcPct val="30000"/>
              </a:spcBef>
            </a:pPr>
            <a:r>
              <a:rPr lang="en-US" b="1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Ejemplo 2:</a:t>
            </a:r>
            <a:r>
              <a:rPr lang="en-US" b="1">
                <a:solidFill>
                  <a:srgbClr val="003366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    </a:t>
            </a:r>
            <a:r>
              <a:rPr lang="en-US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La molécula BF</a:t>
            </a:r>
            <a:r>
              <a:rPr lang="en-US" baseline="-30000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3</a:t>
            </a:r>
            <a:r>
              <a:rPr lang="en-US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 permanece inalterada por una rotación de 120° alrededor de un eje perpendicular al plano de la molécula:</a:t>
            </a:r>
          </a:p>
          <a:p>
            <a:pPr>
              <a:spcBef>
                <a:spcPct val="50000"/>
              </a:spcBef>
            </a:pPr>
            <a:endParaRPr lang="es-ES">
              <a:solidFill>
                <a:srgbClr val="333333"/>
              </a:solidFill>
              <a:latin typeface="Arial" charset="0"/>
              <a:ea typeface="Arial Unicode MS" pitchFamily="34" charset="-128"/>
              <a:cs typeface="Arial Unicode MS" pitchFamily="34" charset="-128"/>
            </a:endParaRPr>
          </a:p>
          <a:p>
            <a:pPr>
              <a:spcBef>
                <a:spcPct val="50000"/>
              </a:spcBef>
            </a:pPr>
            <a:endParaRPr lang="es-ES">
              <a:latin typeface="Arial" charset="0"/>
            </a:endParaRPr>
          </a:p>
        </p:txBody>
      </p:sp>
      <p:graphicFrame>
        <p:nvGraphicFramePr>
          <p:cNvPr id="3075" name="Object 8"/>
          <p:cNvGraphicFramePr>
            <a:graphicFrameLocks noChangeAspect="1"/>
          </p:cNvGraphicFramePr>
          <p:nvPr/>
        </p:nvGraphicFramePr>
        <p:xfrm>
          <a:off x="1979613" y="4433888"/>
          <a:ext cx="5832475" cy="2308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S ChemDraw Drawing" r:id="rId5" imgW="4353120" imgH="1722600" progId="">
                  <p:embed/>
                </p:oleObj>
              </mc:Choice>
              <mc:Fallback>
                <p:oleObj name="CS ChemDraw Drawing" r:id="rId5" imgW="4353120" imgH="1722600" progId="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79613" y="4433888"/>
                        <a:ext cx="5832475" cy="2308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098" name="Object 2"/>
          <p:cNvGraphicFramePr>
            <a:graphicFrameLocks noChangeAspect="1"/>
          </p:cNvGraphicFramePr>
          <p:nvPr/>
        </p:nvGraphicFramePr>
        <p:xfrm>
          <a:off x="0" y="26988"/>
          <a:ext cx="9144000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Fotografía de Photo Editor" r:id="rId3" imgW="2666667" imgH="2000000" progId="">
                  <p:embed/>
                </p:oleObj>
              </mc:Choice>
              <mc:Fallback>
                <p:oleObj name="Fotografía de Photo Editor" r:id="rId3" imgW="2666667" imgH="2000000" progId="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lum bright="70000" contrast="-7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26988"/>
                        <a:ext cx="9144000" cy="685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00" name="Text Box 3"/>
          <p:cNvSpPr txBox="1">
            <a:spLocks noChangeArrowheads="1"/>
          </p:cNvSpPr>
          <p:nvPr/>
        </p:nvSpPr>
        <p:spPr bwMode="auto">
          <a:xfrm>
            <a:off x="381000" y="5410200"/>
            <a:ext cx="8610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s-MX"/>
          </a:p>
        </p:txBody>
      </p:sp>
      <p:sp>
        <p:nvSpPr>
          <p:cNvPr id="4101" name="Text Box 4"/>
          <p:cNvSpPr txBox="1">
            <a:spLocks noChangeArrowheads="1"/>
          </p:cNvSpPr>
          <p:nvPr/>
        </p:nvSpPr>
        <p:spPr bwMode="auto">
          <a:xfrm>
            <a:off x="152400" y="304800"/>
            <a:ext cx="8991600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La operación es una rotación C</a:t>
            </a:r>
            <a:r>
              <a:rPr lang="en-US" baseline="-30000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3 </a:t>
            </a:r>
            <a:r>
              <a:rPr lang="en-US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sobre un eje. El elemento de simetría es un eje de rotación C</a:t>
            </a:r>
            <a:r>
              <a:rPr lang="en-US" baseline="-30000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3</a:t>
            </a:r>
            <a:r>
              <a:rPr lang="en-US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. De hecho son posibles dos rotacíones sobre este eje, a favor de las manecillas de reloj y en contra de las manecillas del reloj.</a:t>
            </a:r>
            <a:endParaRPr lang="es-ES"/>
          </a:p>
        </p:txBody>
      </p:sp>
      <p:sp>
        <p:nvSpPr>
          <p:cNvPr id="4102" name="Rectangle 6"/>
          <p:cNvSpPr>
            <a:spLocks noChangeArrowheads="1"/>
          </p:cNvSpPr>
          <p:nvPr/>
        </p:nvSpPr>
        <p:spPr bwMode="auto">
          <a:xfrm>
            <a:off x="2224088" y="28098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s-MX"/>
          </a:p>
        </p:txBody>
      </p:sp>
      <p:sp>
        <p:nvSpPr>
          <p:cNvPr id="4103" name="Text Box 7"/>
          <p:cNvSpPr txBox="1">
            <a:spLocks noChangeArrowheads="1"/>
          </p:cNvSpPr>
          <p:nvPr/>
        </p:nvSpPr>
        <p:spPr bwMode="auto">
          <a:xfrm>
            <a:off x="304800" y="4343400"/>
            <a:ext cx="8458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s-MX"/>
          </a:p>
        </p:txBody>
      </p:sp>
      <p:sp>
        <p:nvSpPr>
          <p:cNvPr id="4104" name="Text Box 8"/>
          <p:cNvSpPr txBox="1">
            <a:spLocks noChangeArrowheads="1"/>
          </p:cNvSpPr>
          <p:nvPr/>
        </p:nvSpPr>
        <p:spPr bwMode="auto">
          <a:xfrm>
            <a:off x="228600" y="4191000"/>
            <a:ext cx="8915400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dirty="0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La </a:t>
            </a:r>
            <a:r>
              <a:rPr lang="en-US" dirty="0" err="1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molécula</a:t>
            </a:r>
            <a:r>
              <a:rPr lang="en-US" dirty="0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 BF</a:t>
            </a:r>
            <a:r>
              <a:rPr lang="en-US" baseline="-30000" dirty="0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3</a:t>
            </a:r>
            <a:r>
              <a:rPr lang="en-US" dirty="0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possee</a:t>
            </a:r>
            <a:r>
              <a:rPr lang="en-US" dirty="0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 dos </a:t>
            </a:r>
            <a:r>
              <a:rPr lang="en-US" dirty="0" err="1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ejes</a:t>
            </a:r>
            <a:r>
              <a:rPr lang="en-US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 C</a:t>
            </a:r>
            <a:r>
              <a:rPr lang="en-US" baseline="-30000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3</a:t>
            </a:r>
            <a:r>
              <a:rPr lang="en-US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 y se </a:t>
            </a:r>
            <a:r>
              <a:rPr lang="en-US" dirty="0" err="1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escribe</a:t>
            </a:r>
            <a:r>
              <a:rPr lang="en-US" dirty="0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 2C</a:t>
            </a:r>
            <a:r>
              <a:rPr lang="en-US" baseline="-30000" dirty="0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3</a:t>
            </a:r>
            <a:r>
              <a:rPr lang="en-US" dirty="0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. </a:t>
            </a:r>
            <a:br>
              <a:rPr lang="en-US" dirty="0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</a:br>
            <a:r>
              <a:rPr lang="en-US" dirty="0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Note </a:t>
            </a:r>
            <a:r>
              <a:rPr lang="en-US" dirty="0" err="1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que</a:t>
            </a:r>
            <a:r>
              <a:rPr lang="en-US" dirty="0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 la </a:t>
            </a:r>
            <a:r>
              <a:rPr lang="en-US" dirty="0" err="1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rotación</a:t>
            </a:r>
            <a:r>
              <a:rPr lang="en-US" dirty="0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 de 180° en </a:t>
            </a:r>
            <a:r>
              <a:rPr lang="en-US" dirty="0" err="1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tanto</a:t>
            </a:r>
            <a:r>
              <a:rPr lang="en-US" dirty="0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 en el </a:t>
            </a:r>
            <a:r>
              <a:rPr lang="en-US" dirty="0" err="1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sentido</a:t>
            </a:r>
            <a:r>
              <a:rPr lang="en-US" dirty="0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 del </a:t>
            </a:r>
            <a:r>
              <a:rPr lang="en-US" dirty="0" err="1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giro</a:t>
            </a:r>
            <a:r>
              <a:rPr lang="en-US" dirty="0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 de </a:t>
            </a:r>
            <a:r>
              <a:rPr lang="en-US" dirty="0" err="1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las</a:t>
            </a:r>
            <a:r>
              <a:rPr lang="en-US" dirty="0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manecillas</a:t>
            </a:r>
            <a:r>
              <a:rPr lang="en-US" dirty="0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 del </a:t>
            </a:r>
            <a:r>
              <a:rPr lang="en-US" dirty="0" err="1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reloj</a:t>
            </a:r>
            <a:r>
              <a:rPr lang="en-US" dirty="0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como</a:t>
            </a:r>
            <a:r>
              <a:rPr lang="en-US" dirty="0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 el </a:t>
            </a:r>
            <a:r>
              <a:rPr lang="en-US" dirty="0" err="1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contrario</a:t>
            </a:r>
            <a:r>
              <a:rPr lang="en-US" dirty="0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es</a:t>
            </a:r>
            <a:r>
              <a:rPr lang="en-US" dirty="0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 el </a:t>
            </a:r>
            <a:r>
              <a:rPr lang="en-US" dirty="0" err="1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mismo</a:t>
            </a:r>
            <a:r>
              <a:rPr lang="en-US" dirty="0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 de forma </a:t>
            </a:r>
            <a:r>
              <a:rPr lang="en-US" dirty="0" err="1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que</a:t>
            </a:r>
            <a:r>
              <a:rPr lang="en-US" dirty="0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 el H</a:t>
            </a:r>
            <a:r>
              <a:rPr lang="en-US" baseline="-30000" dirty="0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2</a:t>
            </a:r>
            <a:r>
              <a:rPr lang="en-US" dirty="0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O </a:t>
            </a:r>
            <a:r>
              <a:rPr lang="en-US" dirty="0" err="1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sólo</a:t>
            </a:r>
            <a:r>
              <a:rPr lang="en-US" dirty="0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tiene</a:t>
            </a:r>
            <a:r>
              <a:rPr lang="en-US" dirty="0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 un </a:t>
            </a:r>
            <a:r>
              <a:rPr lang="en-US" dirty="0" err="1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eje</a:t>
            </a:r>
            <a:r>
              <a:rPr lang="en-US" dirty="0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 C</a:t>
            </a:r>
            <a:r>
              <a:rPr lang="en-US" baseline="-30000" dirty="0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2</a:t>
            </a:r>
            <a:r>
              <a:rPr lang="en-US" dirty="0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. </a:t>
            </a:r>
            <a:br>
              <a:rPr lang="en-US" dirty="0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</a:br>
            <a:r>
              <a:rPr lang="en-US" dirty="0" err="1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Cualquier</a:t>
            </a:r>
            <a:r>
              <a:rPr lang="en-US" dirty="0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eje</a:t>
            </a:r>
            <a:r>
              <a:rPr lang="en-US" dirty="0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 de </a:t>
            </a:r>
            <a:r>
              <a:rPr lang="en-US" dirty="0" err="1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rotación</a:t>
            </a:r>
            <a:r>
              <a:rPr lang="en-US" dirty="0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 con n &gt; 2 genera dos </a:t>
            </a:r>
            <a:r>
              <a:rPr lang="en-US" dirty="0" err="1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ejes</a:t>
            </a:r>
            <a:r>
              <a:rPr lang="en-US" dirty="0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 de </a:t>
            </a:r>
            <a:r>
              <a:rPr lang="en-US" dirty="0" err="1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rotación</a:t>
            </a:r>
            <a:r>
              <a:rPr lang="en-US" dirty="0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. </a:t>
            </a:r>
            <a:endParaRPr lang="es-ES" dirty="0">
              <a:solidFill>
                <a:srgbClr val="333333"/>
              </a:solidFill>
              <a:latin typeface="Arial" charset="0"/>
              <a:ea typeface="Arial Unicode MS" pitchFamily="34" charset="-128"/>
              <a:cs typeface="Arial Unicode MS" pitchFamily="34" charset="-128"/>
            </a:endParaRPr>
          </a:p>
        </p:txBody>
      </p:sp>
      <p:graphicFrame>
        <p:nvGraphicFramePr>
          <p:cNvPr id="4099" name="Object 10"/>
          <p:cNvGraphicFramePr>
            <a:graphicFrameLocks noChangeAspect="1"/>
          </p:cNvGraphicFramePr>
          <p:nvPr/>
        </p:nvGraphicFramePr>
        <p:xfrm>
          <a:off x="2124075" y="1916113"/>
          <a:ext cx="5472113" cy="2152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S ChemDraw Drawing" r:id="rId5" imgW="4353480" imgH="1713240" progId="">
                  <p:embed/>
                </p:oleObj>
              </mc:Choice>
              <mc:Fallback>
                <p:oleObj name="CS ChemDraw Drawing" r:id="rId5" imgW="4353480" imgH="1713240" progId="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24075" y="1916113"/>
                        <a:ext cx="5472113" cy="21526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122" name="Object 2"/>
          <p:cNvGraphicFramePr>
            <a:graphicFrameLocks noChangeAspect="1"/>
          </p:cNvGraphicFramePr>
          <p:nvPr/>
        </p:nvGraphicFramePr>
        <p:xfrm>
          <a:off x="0" y="0"/>
          <a:ext cx="9144000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Fotografía de Photo Editor" r:id="rId3" imgW="2666667" imgH="2000000" progId="">
                  <p:embed/>
                </p:oleObj>
              </mc:Choice>
              <mc:Fallback>
                <p:oleObj name="Fotografía de Photo Editor" r:id="rId3" imgW="2666667" imgH="2000000" progId="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lum bright="70000" contrast="-7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9144000" cy="685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24" name="Text Box 3"/>
          <p:cNvSpPr txBox="1">
            <a:spLocks noChangeArrowheads="1"/>
          </p:cNvSpPr>
          <p:nvPr/>
        </p:nvSpPr>
        <p:spPr bwMode="auto">
          <a:xfrm>
            <a:off x="381000" y="5410200"/>
            <a:ext cx="8610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s-MX"/>
          </a:p>
        </p:txBody>
      </p:sp>
      <p:sp>
        <p:nvSpPr>
          <p:cNvPr id="5125" name="Text Box 4"/>
          <p:cNvSpPr txBox="1">
            <a:spLocks noChangeArrowheads="1"/>
          </p:cNvSpPr>
          <p:nvPr/>
        </p:nvSpPr>
        <p:spPr bwMode="auto">
          <a:xfrm>
            <a:off x="152400" y="228600"/>
            <a:ext cx="87630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b="1" dirty="0" err="1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Ejemplo</a:t>
            </a:r>
            <a:r>
              <a:rPr lang="en-US" b="1" dirty="0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 3:    </a:t>
            </a:r>
            <a:r>
              <a:rPr lang="en-US" dirty="0" err="1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Adicionalmente</a:t>
            </a:r>
            <a:r>
              <a:rPr lang="en-US" dirty="0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 a los dos </a:t>
            </a:r>
            <a:r>
              <a:rPr lang="en-US" dirty="0" err="1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ejes</a:t>
            </a:r>
            <a:r>
              <a:rPr lang="en-US" dirty="0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 C</a:t>
            </a:r>
            <a:r>
              <a:rPr lang="en-US" baseline="-30000" dirty="0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3</a:t>
            </a:r>
            <a:r>
              <a:rPr lang="en-US" dirty="0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, BF</a:t>
            </a:r>
            <a:r>
              <a:rPr lang="en-US" baseline="-30000" dirty="0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3</a:t>
            </a:r>
            <a:r>
              <a:rPr lang="en-US" dirty="0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también</a:t>
            </a:r>
            <a:r>
              <a:rPr lang="en-US" dirty="0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posee</a:t>
            </a:r>
            <a:r>
              <a:rPr lang="en-US" dirty="0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ejes</a:t>
            </a:r>
            <a:r>
              <a:rPr lang="en-US" dirty="0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 C</a:t>
            </a:r>
            <a:r>
              <a:rPr lang="en-US" baseline="-30000" dirty="0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2</a:t>
            </a:r>
            <a:r>
              <a:rPr lang="en-US" dirty="0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: </a:t>
            </a:r>
            <a:endParaRPr lang="es-ES" dirty="0">
              <a:latin typeface="Arial" charset="0"/>
            </a:endParaRPr>
          </a:p>
        </p:txBody>
      </p:sp>
      <p:sp>
        <p:nvSpPr>
          <p:cNvPr id="5126" name="Text Box 6"/>
          <p:cNvSpPr txBox="1">
            <a:spLocks noChangeArrowheads="1"/>
          </p:cNvSpPr>
          <p:nvPr/>
        </p:nvSpPr>
        <p:spPr bwMode="auto">
          <a:xfrm>
            <a:off x="0" y="3886200"/>
            <a:ext cx="9144000" cy="2492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dirty="0" err="1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Tiene</a:t>
            </a:r>
            <a:r>
              <a:rPr lang="en-US" dirty="0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 un </a:t>
            </a:r>
            <a:r>
              <a:rPr lang="en-US" dirty="0" err="1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eje</a:t>
            </a:r>
            <a:r>
              <a:rPr lang="en-US" dirty="0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 C</a:t>
            </a:r>
            <a:r>
              <a:rPr lang="en-US" baseline="-30000" dirty="0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2</a:t>
            </a:r>
            <a:r>
              <a:rPr lang="en-US" dirty="0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equivalente</a:t>
            </a:r>
            <a:r>
              <a:rPr lang="en-US" dirty="0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 a lo largo de </a:t>
            </a:r>
            <a:r>
              <a:rPr lang="en-US" dirty="0" err="1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cada</a:t>
            </a:r>
            <a:r>
              <a:rPr lang="en-US" dirty="0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 enlace, de forma </a:t>
            </a:r>
            <a:r>
              <a:rPr lang="en-US" dirty="0" err="1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que</a:t>
            </a:r>
            <a:r>
              <a:rPr lang="en-US" dirty="0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 la </a:t>
            </a:r>
            <a:r>
              <a:rPr lang="en-US" dirty="0" err="1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molécula</a:t>
            </a:r>
            <a:r>
              <a:rPr lang="en-US" dirty="0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 de  BF</a:t>
            </a:r>
            <a:r>
              <a:rPr lang="en-US" baseline="-30000" dirty="0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3</a:t>
            </a:r>
            <a:r>
              <a:rPr lang="en-US" dirty="0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posee</a:t>
            </a:r>
            <a:r>
              <a:rPr lang="en-US" dirty="0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tres</a:t>
            </a:r>
            <a:r>
              <a:rPr lang="en-US" dirty="0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ejes</a:t>
            </a:r>
            <a:r>
              <a:rPr lang="en-US" dirty="0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 C</a:t>
            </a:r>
            <a:r>
              <a:rPr lang="en-US" baseline="-30000" dirty="0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2</a:t>
            </a:r>
            <a:r>
              <a:rPr lang="en-US" dirty="0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: 3C</a:t>
            </a:r>
            <a:r>
              <a:rPr lang="en-US" baseline="-30000" dirty="0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2</a:t>
            </a:r>
            <a:r>
              <a:rPr lang="en-US" dirty="0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. </a:t>
            </a:r>
            <a:br>
              <a:rPr lang="en-US" dirty="0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</a:br>
            <a:r>
              <a:rPr lang="en-US" dirty="0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BF</a:t>
            </a:r>
            <a:r>
              <a:rPr lang="en-US" baseline="-30000" dirty="0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3</a:t>
            </a:r>
            <a:r>
              <a:rPr lang="en-US" dirty="0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posee</a:t>
            </a:r>
            <a:r>
              <a:rPr lang="en-US" dirty="0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ejes</a:t>
            </a:r>
            <a:r>
              <a:rPr lang="en-US" dirty="0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 2C</a:t>
            </a:r>
            <a:r>
              <a:rPr lang="en-US" baseline="-30000" dirty="0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3</a:t>
            </a:r>
            <a:r>
              <a:rPr lang="en-US" dirty="0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 y 3C</a:t>
            </a:r>
            <a:r>
              <a:rPr lang="en-US" baseline="-30000" dirty="0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2</a:t>
            </a:r>
            <a:r>
              <a:rPr lang="en-US" dirty="0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. El </a:t>
            </a:r>
            <a:r>
              <a:rPr lang="en-US" dirty="0" err="1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eje</a:t>
            </a:r>
            <a:r>
              <a:rPr lang="en-US" dirty="0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 C</a:t>
            </a:r>
            <a:r>
              <a:rPr lang="en-US" baseline="-30000" dirty="0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3</a:t>
            </a:r>
            <a:r>
              <a:rPr lang="en-US" dirty="0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 se </a:t>
            </a:r>
            <a:r>
              <a:rPr lang="en-US" dirty="0" err="1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considera</a:t>
            </a:r>
            <a:r>
              <a:rPr lang="en-US" dirty="0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 el </a:t>
            </a:r>
            <a:r>
              <a:rPr lang="en-US" dirty="0" err="1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eje</a:t>
            </a:r>
            <a:r>
              <a:rPr lang="en-US" dirty="0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 de </a:t>
            </a:r>
            <a:r>
              <a:rPr lang="en-US" dirty="0" err="1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rotación</a:t>
            </a:r>
            <a:r>
              <a:rPr lang="en-US" dirty="0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i="1" dirty="0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principal</a:t>
            </a:r>
            <a:r>
              <a:rPr lang="en-US" dirty="0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 dado </a:t>
            </a:r>
            <a:r>
              <a:rPr lang="en-US" dirty="0" err="1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que</a:t>
            </a:r>
            <a:r>
              <a:rPr lang="en-US" dirty="0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tiene</a:t>
            </a:r>
            <a:r>
              <a:rPr lang="en-US" dirty="0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 el mayor valor de n.</a:t>
            </a:r>
            <a:endParaRPr lang="es-ES" dirty="0">
              <a:solidFill>
                <a:srgbClr val="333333"/>
              </a:solidFill>
              <a:latin typeface="Arial" charset="0"/>
              <a:ea typeface="Arial Unicode MS" pitchFamily="34" charset="-128"/>
              <a:cs typeface="Arial Unicode MS" pitchFamily="34" charset="-128"/>
            </a:endParaRPr>
          </a:p>
          <a:p>
            <a:pPr algn="just">
              <a:spcBef>
                <a:spcPct val="50000"/>
              </a:spcBef>
            </a:pPr>
            <a:r>
              <a:rPr lang="en-US" b="1" dirty="0" err="1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Ejemplo</a:t>
            </a:r>
            <a:r>
              <a:rPr lang="en-US" b="1" dirty="0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 4:</a:t>
            </a:r>
            <a:r>
              <a:rPr lang="en-US" dirty="0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    </a:t>
            </a:r>
            <a:r>
              <a:rPr lang="en-US" dirty="0" err="1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Una</a:t>
            </a:r>
            <a:r>
              <a:rPr lang="en-US" dirty="0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molécula</a:t>
            </a:r>
            <a:r>
              <a:rPr lang="en-US" dirty="0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 lineal </a:t>
            </a:r>
            <a:r>
              <a:rPr lang="en-US" dirty="0" err="1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como</a:t>
            </a:r>
            <a:r>
              <a:rPr lang="en-US" dirty="0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 CO </a:t>
            </a:r>
            <a:r>
              <a:rPr lang="en-US" dirty="0" err="1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puede</a:t>
            </a:r>
            <a:r>
              <a:rPr lang="en-US" dirty="0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rotarse</a:t>
            </a:r>
            <a:r>
              <a:rPr lang="en-US" dirty="0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cualquier</a:t>
            </a:r>
            <a:r>
              <a:rPr lang="en-US" dirty="0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ángulo</a:t>
            </a:r>
            <a:r>
              <a:rPr lang="en-US" dirty="0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alrededor</a:t>
            </a:r>
            <a:r>
              <a:rPr lang="en-US" dirty="0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 del </a:t>
            </a:r>
            <a:r>
              <a:rPr lang="en-US" dirty="0" err="1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eje</a:t>
            </a:r>
            <a:r>
              <a:rPr lang="en-US" dirty="0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 del enlace:</a:t>
            </a:r>
            <a:endParaRPr lang="es-ES" dirty="0">
              <a:latin typeface="Arial" charset="0"/>
            </a:endParaRPr>
          </a:p>
        </p:txBody>
      </p:sp>
      <p:graphicFrame>
        <p:nvGraphicFramePr>
          <p:cNvPr id="5123" name="Object 10"/>
          <p:cNvGraphicFramePr>
            <a:graphicFrameLocks noChangeAspect="1"/>
          </p:cNvGraphicFramePr>
          <p:nvPr/>
        </p:nvGraphicFramePr>
        <p:xfrm>
          <a:off x="1187450" y="1628775"/>
          <a:ext cx="7056438" cy="1930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S ChemDraw Drawing" r:id="rId5" imgW="3699360" imgH="1010880" progId="">
                  <p:embed/>
                </p:oleObj>
              </mc:Choice>
              <mc:Fallback>
                <p:oleObj name="CS ChemDraw Drawing" r:id="rId5" imgW="3699360" imgH="1010880" progId="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87450" y="1628775"/>
                        <a:ext cx="7056438" cy="1930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146" name="Object 2"/>
          <p:cNvGraphicFramePr>
            <a:graphicFrameLocks noChangeAspect="1"/>
          </p:cNvGraphicFramePr>
          <p:nvPr/>
        </p:nvGraphicFramePr>
        <p:xfrm>
          <a:off x="0" y="26988"/>
          <a:ext cx="9144000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Fotografía de Photo Editor" r:id="rId3" imgW="2666667" imgH="2000000" progId="">
                  <p:embed/>
                </p:oleObj>
              </mc:Choice>
              <mc:Fallback>
                <p:oleObj name="Fotografía de Photo Editor" r:id="rId3" imgW="2666667" imgH="2000000" progId="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lum bright="70000" contrast="-7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26988"/>
                        <a:ext cx="9144000" cy="685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49" name="Text Box 3"/>
          <p:cNvSpPr txBox="1">
            <a:spLocks noChangeArrowheads="1"/>
          </p:cNvSpPr>
          <p:nvPr/>
        </p:nvSpPr>
        <p:spPr bwMode="auto">
          <a:xfrm>
            <a:off x="381000" y="5410200"/>
            <a:ext cx="8610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s-MX"/>
          </a:p>
        </p:txBody>
      </p:sp>
      <p:sp>
        <p:nvSpPr>
          <p:cNvPr id="6150" name="Text Box 5"/>
          <p:cNvSpPr txBox="1">
            <a:spLocks noChangeArrowheads="1"/>
          </p:cNvSpPr>
          <p:nvPr/>
        </p:nvSpPr>
        <p:spPr bwMode="auto">
          <a:xfrm>
            <a:off x="228600" y="1248961"/>
            <a:ext cx="8915400" cy="32316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 err="1">
                <a:latin typeface="Arial" charset="0"/>
              </a:rPr>
              <a:t>Éste</a:t>
            </a:r>
            <a:r>
              <a:rPr lang="en-US" dirty="0">
                <a:latin typeface="Arial" charset="0"/>
              </a:rPr>
              <a:t> se llama un </a:t>
            </a:r>
            <a:r>
              <a:rPr lang="en-US" dirty="0" err="1">
                <a:latin typeface="Arial" charset="0"/>
              </a:rPr>
              <a:t>eje</a:t>
            </a:r>
            <a:r>
              <a:rPr lang="en-US" dirty="0">
                <a:latin typeface="Arial" charset="0"/>
              </a:rPr>
              <a:t> de </a:t>
            </a:r>
            <a:r>
              <a:rPr lang="en-US" dirty="0" err="1">
                <a:latin typeface="Arial" charset="0"/>
              </a:rPr>
              <a:t>rotación</a:t>
            </a:r>
            <a:r>
              <a:rPr lang="en-US" dirty="0">
                <a:latin typeface="Arial" charset="0"/>
              </a:rPr>
              <a:t> </a:t>
            </a:r>
            <a:r>
              <a:rPr lang="en-US" dirty="0" err="1">
                <a:latin typeface="Arial" charset="0"/>
              </a:rPr>
              <a:t>infinita</a:t>
            </a:r>
            <a:r>
              <a:rPr lang="en-US" dirty="0">
                <a:latin typeface="Arial" charset="0"/>
              </a:rPr>
              <a:t>, C</a:t>
            </a:r>
            <a:r>
              <a:rPr lang="en-US" baseline="-30000" dirty="0">
                <a:latin typeface="Arial" charset="0"/>
              </a:rPr>
              <a:t>∞</a:t>
            </a:r>
            <a:r>
              <a:rPr lang="en-US" dirty="0">
                <a:latin typeface="Arial" charset="0"/>
              </a:rPr>
              <a:t>.</a:t>
            </a:r>
            <a:r>
              <a:rPr lang="es-ES" dirty="0">
                <a:latin typeface="Arial" charset="0"/>
              </a:rPr>
              <a:t> </a:t>
            </a:r>
            <a:endParaRPr lang="es-MX" dirty="0">
              <a:latin typeface="Arial" charset="0"/>
            </a:endParaRPr>
          </a:p>
          <a:p>
            <a:pPr>
              <a:spcBef>
                <a:spcPct val="50000"/>
              </a:spcBef>
            </a:pPr>
            <a:r>
              <a:rPr lang="es-MX" b="1" dirty="0">
                <a:latin typeface="Arial" charset="0"/>
              </a:rPr>
              <a:t>Planos de reflexión o planos de espejo</a:t>
            </a:r>
          </a:p>
          <a:p>
            <a:pPr algn="just"/>
            <a:r>
              <a:rPr lang="es-MX" dirty="0">
                <a:latin typeface="Arial" charset="0"/>
              </a:rPr>
              <a:t>La operación de reflexión denotada por el símbolo </a:t>
            </a:r>
            <a:r>
              <a:rPr lang="en-US" dirty="0">
                <a:latin typeface="Arial" charset="0"/>
              </a:rPr>
              <a:t>σ, </a:t>
            </a:r>
            <a:r>
              <a:rPr lang="en-US" dirty="0" err="1">
                <a:latin typeface="Arial" charset="0"/>
              </a:rPr>
              <a:t>corresponde</a:t>
            </a:r>
            <a:r>
              <a:rPr lang="en-US" dirty="0">
                <a:latin typeface="Arial" charset="0"/>
              </a:rPr>
              <a:t> a </a:t>
            </a:r>
            <a:r>
              <a:rPr lang="en-US" dirty="0" err="1">
                <a:latin typeface="Arial" charset="0"/>
              </a:rPr>
              <a:t>una</a:t>
            </a:r>
            <a:r>
              <a:rPr lang="en-US" dirty="0">
                <a:latin typeface="Arial" charset="0"/>
              </a:rPr>
              <a:t> </a:t>
            </a:r>
            <a:r>
              <a:rPr lang="en-US" dirty="0" err="1">
                <a:latin typeface="Arial" charset="0"/>
              </a:rPr>
              <a:t>reflexión</a:t>
            </a:r>
            <a:r>
              <a:rPr lang="en-US" dirty="0">
                <a:latin typeface="Arial" charset="0"/>
              </a:rPr>
              <a:t> </a:t>
            </a:r>
            <a:r>
              <a:rPr lang="en-US" dirty="0" err="1">
                <a:latin typeface="Arial" charset="0"/>
              </a:rPr>
              <a:t>en</a:t>
            </a:r>
            <a:r>
              <a:rPr lang="en-US" dirty="0">
                <a:latin typeface="Arial" charset="0"/>
              </a:rPr>
              <a:t> un plano de </a:t>
            </a:r>
            <a:r>
              <a:rPr lang="en-US" dirty="0" err="1">
                <a:latin typeface="Arial" charset="0"/>
              </a:rPr>
              <a:t>espejo</a:t>
            </a:r>
            <a:r>
              <a:rPr lang="en-US" dirty="0">
                <a:latin typeface="Arial" charset="0"/>
              </a:rPr>
              <a:t>.</a:t>
            </a:r>
          </a:p>
          <a:p>
            <a:pPr algn="just"/>
            <a:r>
              <a:rPr lang="en-US" b="1" dirty="0" err="1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Ejemplo</a:t>
            </a:r>
            <a:r>
              <a:rPr lang="en-US" b="1" dirty="0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 5:     </a:t>
            </a:r>
            <a:r>
              <a:rPr lang="en-US" dirty="0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La </a:t>
            </a:r>
            <a:r>
              <a:rPr lang="en-US" dirty="0" err="1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molécula</a:t>
            </a:r>
            <a:r>
              <a:rPr lang="en-US" dirty="0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 de </a:t>
            </a:r>
            <a:r>
              <a:rPr lang="en-US" dirty="0" err="1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agua</a:t>
            </a:r>
            <a:r>
              <a:rPr lang="en-US" dirty="0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posee</a:t>
            </a:r>
            <a:r>
              <a:rPr lang="en-US" dirty="0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 dos </a:t>
            </a:r>
            <a:r>
              <a:rPr lang="en-US" dirty="0" err="1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planos</a:t>
            </a:r>
            <a:r>
              <a:rPr lang="en-US" dirty="0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 de </a:t>
            </a:r>
            <a:r>
              <a:rPr lang="en-US" dirty="0" err="1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espejo</a:t>
            </a:r>
            <a:r>
              <a:rPr lang="en-US" dirty="0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, que se </a:t>
            </a:r>
            <a:r>
              <a:rPr lang="en-US" dirty="0" err="1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denotan</a:t>
            </a:r>
            <a:r>
              <a:rPr lang="en-US" dirty="0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como</a:t>
            </a:r>
            <a:r>
              <a:rPr lang="en-US" dirty="0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s-ES" dirty="0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σ</a:t>
            </a:r>
            <a:r>
              <a:rPr lang="en-US" baseline="-30000" dirty="0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v </a:t>
            </a:r>
            <a:r>
              <a:rPr lang="es-MX" baseline="-30000" dirty="0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s-MX" dirty="0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(Perpendicular al eje de rotación principal)</a:t>
            </a:r>
            <a:r>
              <a:rPr lang="en-US" dirty="0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:</a:t>
            </a:r>
            <a:endParaRPr lang="es-ES" dirty="0">
              <a:solidFill>
                <a:srgbClr val="333333"/>
              </a:solidFill>
              <a:latin typeface="Arial" charset="0"/>
              <a:ea typeface="Arial Unicode MS" pitchFamily="34" charset="-128"/>
              <a:cs typeface="Arial Unicode MS" pitchFamily="34" charset="-128"/>
            </a:endParaRPr>
          </a:p>
          <a:p>
            <a:pPr algn="just"/>
            <a:r>
              <a:rPr lang="en-US" dirty="0" err="1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Reflexión</a:t>
            </a:r>
            <a:r>
              <a:rPr lang="en-US" dirty="0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en</a:t>
            </a:r>
            <a:r>
              <a:rPr lang="en-US" dirty="0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el</a:t>
            </a:r>
            <a:r>
              <a:rPr lang="en-US" dirty="0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 plano de la </a:t>
            </a:r>
            <a:r>
              <a:rPr lang="en-US" dirty="0" err="1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molécula</a:t>
            </a:r>
            <a:r>
              <a:rPr lang="en-US" dirty="0">
                <a:solidFill>
                  <a:srgbClr val="333333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, </a:t>
            </a:r>
            <a:r>
              <a:rPr lang="es-ES" dirty="0">
                <a:latin typeface="Arial" charset="0"/>
              </a:rPr>
              <a:t> </a:t>
            </a:r>
          </a:p>
        </p:txBody>
      </p:sp>
      <p:sp>
        <p:nvSpPr>
          <p:cNvPr id="6151" name="Text Box 6"/>
          <p:cNvSpPr txBox="1">
            <a:spLocks noChangeArrowheads="1"/>
          </p:cNvSpPr>
          <p:nvPr/>
        </p:nvSpPr>
        <p:spPr bwMode="auto">
          <a:xfrm>
            <a:off x="6384925" y="1489075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s-MX"/>
          </a:p>
        </p:txBody>
      </p:sp>
      <p:sp>
        <p:nvSpPr>
          <p:cNvPr id="6152" name="Rectangle 8"/>
          <p:cNvSpPr>
            <a:spLocks noChangeArrowheads="1"/>
          </p:cNvSpPr>
          <p:nvPr/>
        </p:nvSpPr>
        <p:spPr bwMode="auto">
          <a:xfrm>
            <a:off x="2790825" y="26622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s-MX"/>
          </a:p>
        </p:txBody>
      </p:sp>
      <p:graphicFrame>
        <p:nvGraphicFramePr>
          <p:cNvPr id="6147" name="Object 10"/>
          <p:cNvGraphicFramePr>
            <a:graphicFrameLocks noChangeAspect="1"/>
          </p:cNvGraphicFramePr>
          <p:nvPr/>
        </p:nvGraphicFramePr>
        <p:xfrm>
          <a:off x="1403350" y="44450"/>
          <a:ext cx="5976938" cy="1346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S ChemDraw Drawing" r:id="rId5" imgW="3188160" imgH="717480" progId="">
                  <p:embed/>
                </p:oleObj>
              </mc:Choice>
              <mc:Fallback>
                <p:oleObj name="CS ChemDraw Drawing" r:id="rId5" imgW="3188160" imgH="717480" progId="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03350" y="44450"/>
                        <a:ext cx="5976938" cy="1346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48" name="Object 11"/>
          <p:cNvGraphicFramePr>
            <a:graphicFrameLocks noChangeAspect="1"/>
          </p:cNvGraphicFramePr>
          <p:nvPr/>
        </p:nvGraphicFramePr>
        <p:xfrm>
          <a:off x="2627313" y="4292600"/>
          <a:ext cx="4103687" cy="2405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S ChemDraw Drawing" r:id="rId7" imgW="3190320" imgH="1870200" progId="">
                  <p:embed/>
                </p:oleObj>
              </mc:Choice>
              <mc:Fallback>
                <p:oleObj name="CS ChemDraw Drawing" r:id="rId7" imgW="3190320" imgH="1870200" progId="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27313" y="4292600"/>
                        <a:ext cx="4103687" cy="24050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170" name="Object 2"/>
          <p:cNvGraphicFramePr>
            <a:graphicFrameLocks noChangeAspect="1"/>
          </p:cNvGraphicFramePr>
          <p:nvPr/>
        </p:nvGraphicFramePr>
        <p:xfrm>
          <a:off x="-36513" y="0"/>
          <a:ext cx="9144001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Fotografía de Photo Editor" r:id="rId3" imgW="2666667" imgH="2000000" progId="">
                  <p:embed/>
                </p:oleObj>
              </mc:Choice>
              <mc:Fallback>
                <p:oleObj name="Fotografía de Photo Editor" r:id="rId3" imgW="2666667" imgH="2000000" progId="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lum bright="70000" contrast="-7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36513" y="0"/>
                        <a:ext cx="9144001" cy="685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74" name="Text Box 3"/>
          <p:cNvSpPr txBox="1">
            <a:spLocks noChangeArrowheads="1"/>
          </p:cNvSpPr>
          <p:nvPr/>
        </p:nvSpPr>
        <p:spPr bwMode="auto">
          <a:xfrm>
            <a:off x="381000" y="5410200"/>
            <a:ext cx="8610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s-MX"/>
          </a:p>
        </p:txBody>
      </p:sp>
      <p:sp>
        <p:nvSpPr>
          <p:cNvPr id="7175" name="Text Box 4"/>
          <p:cNvSpPr txBox="1">
            <a:spLocks noChangeArrowheads="1"/>
          </p:cNvSpPr>
          <p:nvPr/>
        </p:nvSpPr>
        <p:spPr bwMode="auto">
          <a:xfrm>
            <a:off x="381000" y="0"/>
            <a:ext cx="72072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MX">
                <a:latin typeface="Arial" charset="0"/>
              </a:rPr>
              <a:t>Y reflexión en un plano perpendicular a la molécula:</a:t>
            </a:r>
            <a:endParaRPr lang="es-ES">
              <a:latin typeface="Arial" charset="0"/>
            </a:endParaRPr>
          </a:p>
        </p:txBody>
      </p:sp>
      <p:sp>
        <p:nvSpPr>
          <p:cNvPr id="7176" name="Text Box 6"/>
          <p:cNvSpPr txBox="1">
            <a:spLocks noChangeArrowheads="1"/>
          </p:cNvSpPr>
          <p:nvPr/>
        </p:nvSpPr>
        <p:spPr bwMode="auto">
          <a:xfrm>
            <a:off x="228600" y="2590800"/>
            <a:ext cx="8626475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MX">
                <a:latin typeface="Arial" charset="0"/>
              </a:rPr>
              <a:t>A estos planos se les da el subíndice </a:t>
            </a:r>
            <a:r>
              <a:rPr lang="es-MX" i="1">
                <a:latin typeface="Arial" charset="0"/>
              </a:rPr>
              <a:t>v</a:t>
            </a:r>
            <a:r>
              <a:rPr lang="es-MX">
                <a:latin typeface="Arial" charset="0"/>
              </a:rPr>
              <a:t>, para indicar que son planos verticales. Ambos planos aparecen verticalmente fuera del plano del papel.</a:t>
            </a:r>
            <a:r>
              <a:rPr lang="es-MX"/>
              <a:t> </a:t>
            </a:r>
            <a:endParaRPr lang="es-ES"/>
          </a:p>
        </p:txBody>
      </p:sp>
      <p:sp>
        <p:nvSpPr>
          <p:cNvPr id="7177" name="Text Box 8"/>
          <p:cNvSpPr txBox="1">
            <a:spLocks noChangeArrowheads="1"/>
          </p:cNvSpPr>
          <p:nvPr/>
        </p:nvSpPr>
        <p:spPr bwMode="auto">
          <a:xfrm>
            <a:off x="304800" y="3962400"/>
            <a:ext cx="2057400" cy="161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MX" sz="2000">
                <a:latin typeface="Arial" charset="0"/>
              </a:rPr>
              <a:t>Para entender la notación, considere el observar bajo el eje C</a:t>
            </a:r>
            <a:r>
              <a:rPr lang="es-MX" sz="2000" baseline="-25000">
                <a:latin typeface="Arial" charset="0"/>
              </a:rPr>
              <a:t>2 </a:t>
            </a:r>
            <a:r>
              <a:rPr lang="es-MX" sz="2000">
                <a:latin typeface="Arial" charset="0"/>
              </a:rPr>
              <a:t>del agua</a:t>
            </a:r>
            <a:endParaRPr lang="es-ES" sz="2000">
              <a:latin typeface="Arial" charset="0"/>
            </a:endParaRPr>
          </a:p>
        </p:txBody>
      </p:sp>
      <p:graphicFrame>
        <p:nvGraphicFramePr>
          <p:cNvPr id="7171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55298806"/>
              </p:ext>
            </p:extLst>
          </p:nvPr>
        </p:nvGraphicFramePr>
        <p:xfrm>
          <a:off x="2339975" y="549275"/>
          <a:ext cx="4248150" cy="20208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S ChemDraw Drawing" r:id="rId5" imgW="2132640" imgH="1014840" progId="ChemDraw.Document.6.0">
                  <p:embed/>
                </p:oleObj>
              </mc:Choice>
              <mc:Fallback>
                <p:oleObj name="CS ChemDraw Drawing" r:id="rId5" imgW="2132640" imgH="1014840" progId="ChemDraw.Document.6.0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39975" y="549275"/>
                        <a:ext cx="4248150" cy="20208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72" name="Object 11"/>
          <p:cNvGraphicFramePr>
            <a:graphicFrameLocks noChangeAspect="1"/>
          </p:cNvGraphicFramePr>
          <p:nvPr/>
        </p:nvGraphicFramePr>
        <p:xfrm>
          <a:off x="3851275" y="3357563"/>
          <a:ext cx="4103688" cy="16367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S ChemDraw Drawing" r:id="rId7" imgW="3344040" imgH="1332720" progId="">
                  <p:embed/>
                </p:oleObj>
              </mc:Choice>
              <mc:Fallback>
                <p:oleObj name="CS ChemDraw Drawing" r:id="rId7" imgW="3344040" imgH="1332720" progId="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51275" y="3357563"/>
                        <a:ext cx="4103688" cy="16367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73" name="Object 12"/>
          <p:cNvGraphicFramePr>
            <a:graphicFrameLocks noChangeAspect="1"/>
          </p:cNvGraphicFramePr>
          <p:nvPr/>
        </p:nvGraphicFramePr>
        <p:xfrm>
          <a:off x="3924300" y="5157788"/>
          <a:ext cx="4321175" cy="15224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S ChemDraw Drawing" r:id="rId9" imgW="2817000" imgH="992160" progId="">
                  <p:embed/>
                </p:oleObj>
              </mc:Choice>
              <mc:Fallback>
                <p:oleObj name="CS ChemDraw Drawing" r:id="rId9" imgW="2817000" imgH="992160" progId="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24300" y="5157788"/>
                        <a:ext cx="4321175" cy="15224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CuadroTexto 2">
            <a:extLst>
              <a:ext uri="{FF2B5EF4-FFF2-40B4-BE49-F238E27FC236}">
                <a16:creationId xmlns:a16="http://schemas.microsoft.com/office/drawing/2014/main" id="{6C5C1379-A039-4207-8E1B-3AD2CA5546AF}"/>
              </a:ext>
            </a:extLst>
          </p:cNvPr>
          <p:cNvSpPr txBox="1"/>
          <p:nvPr/>
        </p:nvSpPr>
        <p:spPr>
          <a:xfrm>
            <a:off x="3635896" y="980728"/>
            <a:ext cx="1440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5" name="Rectángulo: esquinas redondeadas 4">
            <a:extLst>
              <a:ext uri="{FF2B5EF4-FFF2-40B4-BE49-F238E27FC236}">
                <a16:creationId xmlns:a16="http://schemas.microsoft.com/office/drawing/2014/main" id="{1C55ABEC-8B50-522E-2387-FA7C165599D1}"/>
              </a:ext>
            </a:extLst>
          </p:cNvPr>
          <p:cNvSpPr/>
          <p:nvPr/>
        </p:nvSpPr>
        <p:spPr>
          <a:xfrm>
            <a:off x="3491880" y="549275"/>
            <a:ext cx="504056" cy="457200"/>
          </a:xfrm>
          <a:prstGeom prst="roundRect">
            <a:avLst/>
          </a:prstGeom>
          <a:solidFill>
            <a:srgbClr val="FFFFCC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96260C47-7498-F761-8229-6A6145CA74C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441" t="33202" r="26775" b="5200"/>
          <a:stretch/>
        </p:blipFill>
        <p:spPr>
          <a:xfrm>
            <a:off x="827584" y="620688"/>
            <a:ext cx="7855994" cy="525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29133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BFE990D3-AC35-C4F1-6698-FDB7FECAAF53}"/>
              </a:ext>
            </a:extLst>
          </p:cNvPr>
          <p:cNvSpPr txBox="1"/>
          <p:nvPr/>
        </p:nvSpPr>
        <p:spPr>
          <a:xfrm>
            <a:off x="827584" y="1124744"/>
            <a:ext cx="7704856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La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molécula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de H</a:t>
            </a:r>
            <a:r>
              <a:rPr lang="en-GB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O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posee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un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eje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C2 y dos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planos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espejo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, uno que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contiene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a la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molécula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de H</a:t>
            </a:r>
            <a:r>
              <a:rPr lang="en-GB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O y uno perpendicular.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Cada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plano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contiene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el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eje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principal de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rotación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y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así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puede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describirse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como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σ</a:t>
            </a:r>
            <a:r>
              <a:rPr lang="en-GB" baseline="-25000" dirty="0" err="1"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. Para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distinguir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entre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ellos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usamos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las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notaciones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σ</a:t>
            </a:r>
            <a:r>
              <a:rPr lang="en-GB" baseline="-25000" dirty="0" err="1"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y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σ</a:t>
            </a:r>
            <a:r>
              <a:rPr lang="en-GB" baseline="-25000" dirty="0" err="1"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'. La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σ</a:t>
            </a:r>
            <a:r>
              <a:rPr lang="en-GB" baseline="-25000" dirty="0" err="1"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se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refiere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al plano que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bisecta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al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ángulo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del enlace H-O-H y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σ</a:t>
            </a:r>
            <a:r>
              <a:rPr lang="en-GB" baseline="-25000" dirty="0" err="1"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' se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refiere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al plano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en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el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que se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encuentra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la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molécula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210731214"/>
      </p:ext>
    </p:extLst>
  </p:cSld>
  <p:clrMapOvr>
    <a:masterClrMapping/>
  </p:clrMapOvr>
</p:sld>
</file>

<file path=ppt/theme/theme1.xml><?xml version="1.0" encoding="utf-8"?>
<a:theme xmlns:a="http://schemas.openxmlformats.org/drawingml/2006/main" name="Diseño predeterminado">
  <a:themeElements>
    <a:clrScheme name="Diseño predeterminado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iseño predeterminado">
      <a:majorFont>
        <a:latin typeface="Times New Roman"/>
        <a:ea typeface=""/>
        <a:cs typeface="Times New Roman"/>
      </a:majorFont>
      <a:minorFont>
        <a:latin typeface="Times New Roman"/>
        <a:ea typeface=""/>
        <a:cs typeface="Times New Roma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861</TotalTime>
  <Words>1568</Words>
  <Application>Microsoft Office PowerPoint</Application>
  <PresentationFormat>Presentación en pantalla (4:3)</PresentationFormat>
  <Paragraphs>137</Paragraphs>
  <Slides>25</Slides>
  <Notes>22</Notes>
  <HiddenSlides>0</HiddenSlides>
  <MMClips>0</MMClips>
  <ScaleCrop>false</ScaleCrop>
  <HeadingPairs>
    <vt:vector size="8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Servidores OLE incrustados</vt:lpstr>
      </vt:variant>
      <vt:variant>
        <vt:i4>3</vt:i4>
      </vt:variant>
      <vt:variant>
        <vt:lpstr>Títulos de diapositiva</vt:lpstr>
      </vt:variant>
      <vt:variant>
        <vt:i4>25</vt:i4>
      </vt:variant>
    </vt:vector>
  </HeadingPairs>
  <TitlesOfParts>
    <vt:vector size="34" baseType="lpstr">
      <vt:lpstr>Arial</vt:lpstr>
      <vt:lpstr>Calibri</vt:lpstr>
      <vt:lpstr>Symbol</vt:lpstr>
      <vt:lpstr>Times New Roman</vt:lpstr>
      <vt:lpstr>Verdana</vt:lpstr>
      <vt:lpstr>Diseño predeterminado</vt:lpstr>
      <vt:lpstr>Fotografía de Photo Editor</vt:lpstr>
      <vt:lpstr>CS ChemDraw Drawing</vt:lpstr>
      <vt:lpstr>Documento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 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Silvia Castillo</dc:creator>
  <cp:lastModifiedBy>blum</cp:lastModifiedBy>
  <cp:revision>91</cp:revision>
  <dcterms:created xsi:type="dcterms:W3CDTF">2004-09-17T20:29:54Z</dcterms:created>
  <dcterms:modified xsi:type="dcterms:W3CDTF">2024-04-02T18:20:59Z</dcterms:modified>
</cp:coreProperties>
</file>