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4" r:id="rId9"/>
    <p:sldId id="285" r:id="rId10"/>
    <p:sldId id="264" r:id="rId11"/>
    <p:sldId id="265" r:id="rId12"/>
    <p:sldId id="266" r:id="rId13"/>
    <p:sldId id="270" r:id="rId14"/>
    <p:sldId id="271" r:id="rId15"/>
    <p:sldId id="272" r:id="rId16"/>
    <p:sldId id="278" r:id="rId17"/>
    <p:sldId id="273" r:id="rId18"/>
    <p:sldId id="281" r:id="rId19"/>
    <p:sldId id="283" r:id="rId20"/>
    <p:sldId id="286" r:id="rId21"/>
    <p:sldId id="274" r:id="rId22"/>
    <p:sldId id="275" r:id="rId23"/>
    <p:sldId id="282" r:id="rId24"/>
    <p:sldId id="277" r:id="rId25"/>
    <p:sldId id="280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FF99"/>
    <a:srgbClr val="06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30" autoAdjust="0"/>
    <p:restoredTop sz="90909" autoAdjust="0"/>
  </p:normalViewPr>
  <p:slideViewPr>
    <p:cSldViewPr>
      <p:cViewPr varScale="1">
        <p:scale>
          <a:sx n="83" d="100"/>
          <a:sy n="83" d="100"/>
        </p:scale>
        <p:origin x="161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718432A-17D3-4CDE-87E5-192C9621B3D6}" type="datetimeFigureOut">
              <a:rPr lang="es-MX"/>
              <a:pPr>
                <a:defRPr/>
              </a:pPr>
              <a:t>02/04/2024</a:t>
            </a:fld>
            <a:endParaRPr lang="es-MX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noProof="0"/>
              <a:t>Haga clic para modificar el estilo de texto del patrón</a:t>
            </a:r>
          </a:p>
          <a:p>
            <a:pPr lvl="1"/>
            <a:r>
              <a:rPr lang="es-MX" noProof="0"/>
              <a:t>Segundo nivel</a:t>
            </a:r>
          </a:p>
          <a:p>
            <a:pPr lvl="2"/>
            <a:r>
              <a:rPr lang="es-MX" noProof="0"/>
              <a:t>Tercer nivel</a:t>
            </a:r>
          </a:p>
          <a:p>
            <a:pPr lvl="3"/>
            <a:r>
              <a:rPr lang="es-MX" noProof="0"/>
              <a:t>Cuarto nivel</a:t>
            </a:r>
          </a:p>
          <a:p>
            <a:pPr lvl="4"/>
            <a:r>
              <a:rPr lang="es-MX" noProof="0"/>
              <a:t>Quinto nivel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6E9CA2E-6439-412C-9665-4B1730F1B06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1895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ABEE1-6C66-407D-9152-6EE118F71F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EC5D-2778-460A-B5AB-375DD36696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07969-378E-4EB7-98C7-57E5340CD9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D5FEB-AEB0-458B-B8C8-9F9AFED87F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C2D53-7341-48BC-B466-012E8ABF6C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C867F-CFE6-4EF3-95C0-58F4030188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A63C8-7BD0-40E1-BE1C-A6E1E98B48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7CF06-98A1-45B0-9ADF-D13DAC33F4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A307A-C5D1-4A9A-9B17-29B3985722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9F760-AF89-4FB3-8AAA-AEDD67FB96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51C98-ADA9-48B2-B1FA-13C269315F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EC5883-8D12-4008-BB77-D9796CC041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3.wmf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http://www.hull.ac.uk/php/chsajb/symmetry&amp;spectroscopy/ho1_files/image021.gi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wmf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0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47700" y="304800"/>
            <a:ext cx="7848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Operaciones de simetría y elementos de simetría</a:t>
            </a:r>
            <a:endParaRPr lang="es-ES" b="1">
              <a:solidFill>
                <a:srgbClr val="666666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Una operación de simetría se define como:</a:t>
            </a:r>
            <a:endParaRPr lang="es-ES">
              <a:solidFill>
                <a:srgbClr val="333333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n-US" b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Una operación que se realiza en una molécula que la deja aparentemente inalterada.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Por ejemplo, si la molécula de agua se rota 180</a:t>
            </a:r>
            <a:r>
              <a:rPr lang="en-US">
                <a:solidFill>
                  <a:srgbClr val="333333"/>
                </a:solidFill>
                <a:latin typeface="Arial" charset="0"/>
                <a:cs typeface="Arial" charset="0"/>
              </a:rPr>
              <a:t>º sobre la línea que la divide en dos</a:t>
            </a:r>
            <a:endParaRPr lang="en-US">
              <a:solidFill>
                <a:srgbClr val="333333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28600" y="52578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La molécula resultante es indistinguible de la original. Otras operaciones de simetría incluyen la reflexión y la inversión.</a:t>
            </a:r>
            <a:endParaRPr lang="es-ES">
              <a:solidFill>
                <a:srgbClr val="333333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2771775" y="3446463"/>
          <a:ext cx="413861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3380760" imgH="1161720" progId="">
                  <p:embed/>
                </p:oleObj>
              </mc:Choice>
              <mc:Fallback>
                <p:oleObj name="CS ChemDraw Drawing" r:id="rId5" imgW="3380760" imgH="116172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446463"/>
                        <a:ext cx="4138613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Ejemplo</a:t>
            </a:r>
            <a:r>
              <a:rPr lang="en-US" b="1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6:     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El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plano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molecular de la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molécula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BF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es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un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plano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espejo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‘horizontal’, </a:t>
            </a:r>
            <a:r>
              <a:rPr lang="es-E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h </a:t>
            </a:r>
            <a:r>
              <a:rPr lang="es-MX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(Contiene al eje de rotación principal)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  <a:endParaRPr lang="es-ES" dirty="0">
              <a:latin typeface="Arial" charset="0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304800" y="4114800"/>
            <a:ext cx="8534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Nuevamente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el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tipo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etiqueta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se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puede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entender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mirando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bajo un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rotación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 La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molécula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BF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posee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un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C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y  2C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 La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etiqueta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se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refiere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a la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relación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entre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el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plano y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el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principal (C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solidFill>
                  <a:srgbClr val="333333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endParaRPr lang="es-ES" dirty="0">
              <a:solidFill>
                <a:srgbClr val="333333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es-ES" dirty="0"/>
          </a:p>
        </p:txBody>
      </p:sp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684213" y="1484313"/>
          <a:ext cx="7634287" cy="216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5058000" imgH="1432800" progId="">
                  <p:embed/>
                </p:oleObj>
              </mc:Choice>
              <mc:Fallback>
                <p:oleObj name="CS ChemDraw Drawing" r:id="rId5" imgW="5058000" imgH="14328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84313"/>
                        <a:ext cx="7634287" cy="216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304800"/>
            <a:ext cx="52578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228600" y="2895600"/>
            <a:ext cx="891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El plano yace horizontalmente en el plano del papel. </a:t>
            </a:r>
            <a:b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Note que las estiquetas ‘v’ y ‘h’ se refieren a la relación entre los planos y el eje de rotación principal y no al plano de la molécula.</a:t>
            </a:r>
            <a:endParaRPr lang="es-ES">
              <a:latin typeface="Arial" charset="0"/>
            </a:endParaRPr>
          </a:p>
        </p:txBody>
      </p: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457200" y="4953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6" imgW="2666667" imgH="2000000" progId="">
                  <p:embed/>
                </p:oleObj>
              </mc:Choice>
              <mc:Fallback>
                <p:oleObj name="Fotografía de Photo Editor" r:id="rId6" imgW="2666667" imgH="20000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304800" y="228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7" imgW="2666667" imgH="2000000" progId="">
                  <p:embed/>
                </p:oleObj>
              </mc:Choice>
              <mc:Fallback>
                <p:oleObj name="Fotografía de Photo Editor" r:id="rId7" imgW="2666667" imgH="20000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95300" y="304800"/>
            <a:ext cx="84201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b="1">
                <a:solidFill>
                  <a:srgbClr val="333333"/>
                </a:solidFill>
                <a:latin typeface="Arial" charset="0"/>
              </a:rPr>
              <a:t>E</a:t>
            </a:r>
            <a:r>
              <a:rPr lang="es-MX" b="1">
                <a:solidFill>
                  <a:srgbClr val="333333"/>
                </a:solidFill>
                <a:latin typeface="Arial" charset="0"/>
              </a:rPr>
              <a:t>jemplo</a:t>
            </a:r>
            <a:r>
              <a:rPr lang="es-ES" b="1">
                <a:solidFill>
                  <a:srgbClr val="333333"/>
                </a:solidFill>
                <a:latin typeface="Arial" charset="0"/>
              </a:rPr>
              <a:t> 7:     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Existe un tipo adicional de plano de espejo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, 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planos 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dihedr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os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 o σ</a:t>
            </a:r>
            <a:r>
              <a:rPr lang="es-ES" baseline="-30000">
                <a:solidFill>
                  <a:srgbClr val="333333"/>
                </a:solidFill>
                <a:latin typeface="Arial" charset="0"/>
              </a:rPr>
              <a:t>d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. 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Éstos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 bisect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an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 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dos ejes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 C</a:t>
            </a:r>
            <a:r>
              <a:rPr lang="es-ES" baseline="-30000">
                <a:solidFill>
                  <a:srgbClr val="333333"/>
                </a:solidFill>
                <a:latin typeface="Arial" charset="0"/>
              </a:rPr>
              <a:t>2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s-MX">
                <a:solidFill>
                  <a:srgbClr val="333333"/>
                </a:solidFill>
                <a:latin typeface="Arial" charset="0"/>
              </a:rPr>
              <a:t>El eje de rotación principal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 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de la molécula de benceno es un 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C</a:t>
            </a:r>
            <a:r>
              <a:rPr lang="es-ES" baseline="-30000">
                <a:solidFill>
                  <a:srgbClr val="333333"/>
                </a:solidFill>
                <a:latin typeface="Arial" charset="0"/>
              </a:rPr>
              <a:t>6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,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 perpendicular 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a la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 mol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é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cul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a. </a:t>
            </a:r>
            <a:endParaRPr lang="es-ES">
              <a:latin typeface="Arial" charset="0"/>
            </a:endParaRPr>
          </a:p>
        </p:txBody>
      </p:sp>
      <p:grpSp>
        <p:nvGrpSpPr>
          <p:cNvPr id="9227" name="Group 18"/>
          <p:cNvGrpSpPr>
            <a:grpSpLocks/>
          </p:cNvGrpSpPr>
          <p:nvPr/>
        </p:nvGrpSpPr>
        <p:grpSpPr bwMode="auto">
          <a:xfrm>
            <a:off x="0" y="2582863"/>
            <a:ext cx="0" cy="0"/>
            <a:chOff x="0" y="0"/>
            <a:chExt cx="0" cy="0"/>
          </a:xfrm>
        </p:grpSpPr>
        <p:sp>
          <p:nvSpPr>
            <p:cNvPr id="923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923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grpSp>
        <p:nvGrpSpPr>
          <p:cNvPr id="9228" name="Group 17"/>
          <p:cNvGrpSpPr>
            <a:grpSpLocks/>
          </p:cNvGrpSpPr>
          <p:nvPr/>
        </p:nvGrpSpPr>
        <p:grpSpPr bwMode="auto">
          <a:xfrm>
            <a:off x="3219450" y="2582863"/>
            <a:ext cx="2705100" cy="1693862"/>
            <a:chOff x="43" y="0"/>
            <a:chExt cx="1704" cy="1067"/>
          </a:xfrm>
        </p:grpSpPr>
        <p:sp>
          <p:nvSpPr>
            <p:cNvPr id="9235" name="Rectangle 13"/>
            <p:cNvSpPr>
              <a:spLocks noChangeArrowheads="1"/>
            </p:cNvSpPr>
            <p:nvPr/>
          </p:nvSpPr>
          <p:spPr bwMode="auto">
            <a:xfrm>
              <a:off x="43" y="0"/>
              <a:ext cx="1614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800">
                  <a:solidFill>
                    <a:srgbClr val="003366"/>
                  </a:solidFill>
                  <a:latin typeface="Verdana" pitchFamily="34" charset="0"/>
                </a:rPr>
                <a:t>  </a:t>
              </a:r>
              <a:r>
                <a:rPr lang="es-ES" sz="5100">
                  <a:solidFill>
                    <a:srgbClr val="003366"/>
                  </a:solidFill>
                </a:rPr>
                <a:t> </a:t>
              </a:r>
              <a:r>
                <a:rPr lang="es-ES" sz="800">
                  <a:solidFill>
                    <a:srgbClr val="003366"/>
                  </a:solidFill>
                </a:rPr>
                <a:t>                                  </a:t>
              </a:r>
              <a:endParaRPr lang="es-ES" sz="800">
                <a:solidFill>
                  <a:srgbClr val="003366"/>
                </a:solidFill>
                <a:latin typeface="Verdana" pitchFamily="34" charset="0"/>
              </a:endParaRPr>
            </a:p>
            <a:p>
              <a:pPr algn="ctr" eaLnBrk="0" hangingPunct="0"/>
              <a:endParaRPr lang="es-ES" sz="800">
                <a:solidFill>
                  <a:srgbClr val="003366"/>
                </a:solidFill>
                <a:latin typeface="Verdana" pitchFamily="34" charset="0"/>
              </a:endParaRPr>
            </a:p>
          </p:txBody>
        </p:sp>
        <p:sp>
          <p:nvSpPr>
            <p:cNvPr id="9236" name="Rectangle 15"/>
            <p:cNvSpPr>
              <a:spLocks noChangeArrowheads="1"/>
            </p:cNvSpPr>
            <p:nvPr/>
          </p:nvSpPr>
          <p:spPr bwMode="auto">
            <a:xfrm>
              <a:off x="43" y="625"/>
              <a:ext cx="16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800">
                  <a:solidFill>
                    <a:srgbClr val="003366"/>
                  </a:solidFill>
                </a:rPr>
                <a:t> </a:t>
              </a:r>
              <a:endParaRPr lang="es-ES" sz="800">
                <a:solidFill>
                  <a:srgbClr val="003366"/>
                </a:solidFill>
                <a:latin typeface="Verdana" pitchFamily="34" charset="0"/>
              </a:endParaRPr>
            </a:p>
            <a:p>
              <a:pPr eaLnBrk="0" hangingPunct="0"/>
              <a:r>
                <a:rPr lang="es-ES" sz="800">
                  <a:solidFill>
                    <a:srgbClr val="003366"/>
                  </a:solidFill>
                </a:rPr>
                <a:t> </a:t>
              </a:r>
              <a:endParaRPr lang="es-ES" sz="800">
                <a:solidFill>
                  <a:srgbClr val="003366"/>
                </a:solidFill>
                <a:latin typeface="Verdana" pitchFamily="34" charset="0"/>
              </a:endParaRPr>
            </a:p>
            <a:p>
              <a:pPr eaLnBrk="0" hangingPunct="0"/>
              <a:endParaRPr lang="es-ES"/>
            </a:p>
          </p:txBody>
        </p:sp>
        <p:sp>
          <p:nvSpPr>
            <p:cNvPr id="9237" name="Rectangle 16"/>
            <p:cNvSpPr>
              <a:spLocks noChangeArrowheads="1"/>
            </p:cNvSpPr>
            <p:nvPr/>
          </p:nvSpPr>
          <p:spPr bwMode="auto">
            <a:xfrm>
              <a:off x="1657" y="625"/>
              <a:ext cx="9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pic>
        <p:nvPicPr>
          <p:cNvPr id="9229" name="Picture 14" descr="image0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76650" y="2133600"/>
            <a:ext cx="1789113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Text Box 19"/>
          <p:cNvSpPr txBox="1">
            <a:spLocks noChangeArrowheads="1"/>
          </p:cNvSpPr>
          <p:nvPr/>
        </p:nvSpPr>
        <p:spPr bwMode="auto">
          <a:xfrm>
            <a:off x="266700" y="3429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>
                <a:latin typeface="Arial" charset="0"/>
              </a:rPr>
              <a:t>También posee</a:t>
            </a:r>
            <a:r>
              <a:rPr lang="es-ES">
                <a:latin typeface="Arial" charset="0"/>
              </a:rPr>
              <a:t> 3C</a:t>
            </a:r>
            <a:r>
              <a:rPr lang="es-ES" baseline="-30000">
                <a:latin typeface="Arial" charset="0"/>
              </a:rPr>
              <a:t>2</a:t>
            </a:r>
            <a:r>
              <a:rPr lang="es-ES">
                <a:latin typeface="Arial" charset="0"/>
              </a:rPr>
              <a:t> </a:t>
            </a:r>
            <a:r>
              <a:rPr lang="es-MX">
                <a:latin typeface="Arial" charset="0"/>
              </a:rPr>
              <a:t>que pasan por átomos de C opuestos:</a:t>
            </a:r>
            <a:endParaRPr lang="es-ES"/>
          </a:p>
        </p:txBody>
      </p:sp>
      <p:grpSp>
        <p:nvGrpSpPr>
          <p:cNvPr id="9231" name="Group 24"/>
          <p:cNvGrpSpPr>
            <a:grpSpLocks/>
          </p:cNvGrpSpPr>
          <p:nvPr/>
        </p:nvGrpSpPr>
        <p:grpSpPr bwMode="auto">
          <a:xfrm>
            <a:off x="-114300" y="2393950"/>
            <a:ext cx="0" cy="0"/>
            <a:chOff x="0" y="0"/>
            <a:chExt cx="0" cy="0"/>
          </a:xfrm>
        </p:grpSpPr>
        <p:sp>
          <p:nvSpPr>
            <p:cNvPr id="9233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9234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pic>
        <p:nvPicPr>
          <p:cNvPr id="9232" name="Picture 23" descr="image0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8988" y="3962400"/>
            <a:ext cx="24844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2900" y="5334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latin typeface="Arial" charset="0"/>
              </a:rPr>
              <a:t>El benceno posee tres tipos de planos de espejo:</a:t>
            </a:r>
            <a:endParaRPr lang="es-ES">
              <a:latin typeface="Arial" charset="0"/>
            </a:endParaRPr>
          </a:p>
        </p:txBody>
      </p:sp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-82550" y="2771775"/>
            <a:ext cx="0" cy="0"/>
            <a:chOff x="0" y="0"/>
            <a:chExt cx="0" cy="0"/>
          </a:xfrm>
        </p:grpSpPr>
        <p:sp>
          <p:nvSpPr>
            <p:cNvPr id="102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025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pic>
        <p:nvPicPr>
          <p:cNvPr id="10246" name="Picture 8" descr="image0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447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7" name="Group 14"/>
          <p:cNvGrpSpPr>
            <a:grpSpLocks/>
          </p:cNvGrpSpPr>
          <p:nvPr/>
        </p:nvGrpSpPr>
        <p:grpSpPr bwMode="auto">
          <a:xfrm>
            <a:off x="17463" y="2524125"/>
            <a:ext cx="0" cy="0"/>
            <a:chOff x="0" y="0"/>
            <a:chExt cx="0" cy="0"/>
          </a:xfrm>
        </p:grpSpPr>
        <p:sp>
          <p:nvSpPr>
            <p:cNvPr id="10254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02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pic>
        <p:nvPicPr>
          <p:cNvPr id="10248" name="Picture 13" descr="image0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1219200"/>
            <a:ext cx="10810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9" name="Group 19"/>
          <p:cNvGrpSpPr>
            <a:grpSpLocks/>
          </p:cNvGrpSpPr>
          <p:nvPr/>
        </p:nvGrpSpPr>
        <p:grpSpPr bwMode="auto">
          <a:xfrm>
            <a:off x="-28575" y="2522538"/>
            <a:ext cx="0" cy="0"/>
            <a:chOff x="0" y="0"/>
            <a:chExt cx="0" cy="0"/>
          </a:xfrm>
        </p:grpSpPr>
        <p:sp>
          <p:nvSpPr>
            <p:cNvPr id="1025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0253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pic>
        <p:nvPicPr>
          <p:cNvPr id="10250" name="Picture 18" descr="image0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1524000"/>
            <a:ext cx="1304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 Box 20"/>
          <p:cNvSpPr txBox="1">
            <a:spLocks noChangeArrowheads="1"/>
          </p:cNvSpPr>
          <p:nvPr/>
        </p:nvSpPr>
        <p:spPr bwMode="auto">
          <a:xfrm>
            <a:off x="419100" y="3810000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dirty="0">
                <a:latin typeface="Arial" charset="0"/>
              </a:rPr>
              <a:t>Un p</a:t>
            </a:r>
            <a:r>
              <a:rPr lang="es-ES" dirty="0" err="1">
                <a:latin typeface="Arial" charset="0"/>
              </a:rPr>
              <a:t>lan</a:t>
            </a:r>
            <a:r>
              <a:rPr lang="es-MX" dirty="0">
                <a:latin typeface="Arial" charset="0"/>
              </a:rPr>
              <a:t>o</a:t>
            </a:r>
            <a:r>
              <a:rPr lang="es-ES" dirty="0">
                <a:latin typeface="Arial" charset="0"/>
              </a:rPr>
              <a:t> perpendicular </a:t>
            </a:r>
            <a:r>
              <a:rPr lang="es-MX" dirty="0">
                <a:latin typeface="Arial" charset="0"/>
              </a:rPr>
              <a:t>al eje principal</a:t>
            </a:r>
            <a:r>
              <a:rPr lang="es-ES" dirty="0">
                <a:latin typeface="Arial" charset="0"/>
              </a:rPr>
              <a:t> (C</a:t>
            </a:r>
            <a:r>
              <a:rPr lang="es-ES" baseline="-30000" dirty="0">
                <a:latin typeface="Arial" charset="0"/>
              </a:rPr>
              <a:t>6</a:t>
            </a:r>
            <a:r>
              <a:rPr lang="es-ES" dirty="0">
                <a:latin typeface="Arial" charset="0"/>
              </a:rPr>
              <a:t>): plano </a:t>
            </a:r>
            <a:r>
              <a:rPr lang="es-ES" dirty="0" err="1">
                <a:latin typeface="Arial" charset="0"/>
              </a:rPr>
              <a:t>σ</a:t>
            </a:r>
            <a:r>
              <a:rPr lang="es-ES" baseline="-30000" dirty="0" err="1">
                <a:latin typeface="Arial" charset="0"/>
              </a:rPr>
              <a:t>h</a:t>
            </a:r>
            <a:r>
              <a:rPr lang="es-ES" dirty="0">
                <a:latin typeface="Arial" charset="0"/>
              </a:rPr>
              <a:t>.</a:t>
            </a:r>
          </a:p>
          <a:p>
            <a:pPr algn="just"/>
            <a:r>
              <a:rPr lang="es-MX" dirty="0">
                <a:latin typeface="Arial" charset="0"/>
              </a:rPr>
              <a:t>Los otros dos tipos de planos de reflexión son verticales a los ejes</a:t>
            </a:r>
            <a:r>
              <a:rPr lang="es-ES" dirty="0">
                <a:latin typeface="Arial" charset="0"/>
              </a:rPr>
              <a:t> C</a:t>
            </a:r>
            <a:r>
              <a:rPr lang="es-ES" baseline="-30000" dirty="0">
                <a:latin typeface="Arial" charset="0"/>
              </a:rPr>
              <a:t>6</a:t>
            </a:r>
            <a:r>
              <a:rPr lang="es-ES" dirty="0">
                <a:latin typeface="Arial" charset="0"/>
              </a:rPr>
              <a:t> . </a:t>
            </a:r>
            <a:r>
              <a:rPr lang="es-MX" dirty="0">
                <a:latin typeface="Arial" charset="0"/>
              </a:rPr>
              <a:t>Es importante hacer notar que el que se encuentra la derecha corta dos ejes</a:t>
            </a:r>
            <a:r>
              <a:rPr lang="es-ES" dirty="0">
                <a:latin typeface="Arial" charset="0"/>
              </a:rPr>
              <a:t> C</a:t>
            </a:r>
            <a:r>
              <a:rPr lang="es-ES" baseline="-30000" dirty="0">
                <a:latin typeface="Arial" charset="0"/>
              </a:rPr>
              <a:t>2</a:t>
            </a:r>
            <a:r>
              <a:rPr lang="es-ES" dirty="0">
                <a:latin typeface="Arial" charset="0"/>
              </a:rPr>
              <a:t> </a:t>
            </a:r>
            <a:r>
              <a:rPr lang="es-MX" dirty="0">
                <a:latin typeface="Arial" charset="0"/>
              </a:rPr>
              <a:t>y se llama plano </a:t>
            </a:r>
            <a:r>
              <a:rPr lang="es-MX" dirty="0" err="1">
                <a:latin typeface="Arial" charset="0"/>
              </a:rPr>
              <a:t>dihedro</a:t>
            </a:r>
            <a:r>
              <a:rPr lang="es-MX" dirty="0">
                <a:latin typeface="Arial" charset="0"/>
              </a:rPr>
              <a:t>:</a:t>
            </a:r>
            <a:r>
              <a:rPr lang="es-ES" dirty="0">
                <a:latin typeface="Arial" charset="0"/>
              </a:rPr>
              <a:t> </a:t>
            </a:r>
            <a:r>
              <a:rPr lang="es-ES" dirty="0" err="1">
                <a:latin typeface="Arial" charset="0"/>
              </a:rPr>
              <a:t>σ</a:t>
            </a:r>
            <a:r>
              <a:rPr lang="es-ES" baseline="-30000" dirty="0" err="1">
                <a:latin typeface="Arial" charset="0"/>
              </a:rPr>
              <a:t>d</a:t>
            </a:r>
            <a:r>
              <a:rPr lang="es-ES" dirty="0">
                <a:latin typeface="Arial" charset="0"/>
              </a:rPr>
              <a:t>.</a:t>
            </a:r>
            <a:r>
              <a:rPr lang="es-MX" dirty="0">
                <a:latin typeface="Arial" charset="0"/>
              </a:rPr>
              <a:t> </a:t>
            </a:r>
          </a:p>
          <a:p>
            <a:pPr algn="just"/>
            <a:r>
              <a:rPr lang="es-MX" dirty="0">
                <a:latin typeface="Arial" charset="0"/>
              </a:rPr>
              <a:t>Las moléculas que poseen al menos un plano de reflexión o de espejo no son </a:t>
            </a:r>
            <a:r>
              <a:rPr lang="es-MX" dirty="0" err="1">
                <a:latin typeface="Arial" charset="0"/>
              </a:rPr>
              <a:t>quirales</a:t>
            </a:r>
            <a:r>
              <a:rPr lang="es-MX" dirty="0">
                <a:latin typeface="Arial" charset="0"/>
              </a:rPr>
              <a:t>.</a:t>
            </a:r>
            <a:endParaRPr lang="es-E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666666"/>
                </a:solidFill>
              </a:rPr>
              <a:t> </a:t>
            </a:r>
            <a:r>
              <a:rPr lang="es-ES" b="1">
                <a:latin typeface="Arial" charset="0"/>
              </a:rPr>
              <a:t>Operación Inversión</a:t>
            </a:r>
          </a:p>
          <a:p>
            <a:r>
              <a:rPr lang="es-MX">
                <a:latin typeface="Arial" charset="0"/>
              </a:rPr>
              <a:t>Los átomos se mueven en línea recta al centro de la molécula y la misma distancia al lado opuesto. Se denota como </a:t>
            </a:r>
            <a:r>
              <a:rPr lang="es-MX" b="1">
                <a:latin typeface="Arial" charset="0"/>
              </a:rPr>
              <a:t>i</a:t>
            </a:r>
            <a:r>
              <a:rPr lang="es-MX">
                <a:latin typeface="Arial" charset="0"/>
              </a:rPr>
              <a:t>.</a:t>
            </a:r>
          </a:p>
          <a:p>
            <a:r>
              <a:rPr lang="es-ES" b="1">
                <a:solidFill>
                  <a:srgbClr val="333333"/>
                </a:solidFill>
                <a:latin typeface="Arial" charset="0"/>
              </a:rPr>
              <a:t>E</a:t>
            </a:r>
            <a:r>
              <a:rPr lang="es-MX" b="1">
                <a:solidFill>
                  <a:srgbClr val="333333"/>
                </a:solidFill>
                <a:latin typeface="Arial" charset="0"/>
              </a:rPr>
              <a:t>jemplo</a:t>
            </a:r>
            <a:r>
              <a:rPr lang="es-ES" b="1">
                <a:solidFill>
                  <a:srgbClr val="333333"/>
                </a:solidFill>
                <a:latin typeface="Arial" charset="0"/>
              </a:rPr>
              <a:t> 8:     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Una molécula octaédrica no se altera mediante la inversión a través del centro de la molécula:</a:t>
            </a:r>
            <a:endParaRPr lang="es-ES">
              <a:latin typeface="Arial" charset="0"/>
            </a:endParaRPr>
          </a:p>
        </p:txBody>
      </p:sp>
      <p:grpSp>
        <p:nvGrpSpPr>
          <p:cNvPr id="11269" name="Group 8"/>
          <p:cNvGrpSpPr>
            <a:grpSpLocks/>
          </p:cNvGrpSpPr>
          <p:nvPr/>
        </p:nvGrpSpPr>
        <p:grpSpPr bwMode="auto">
          <a:xfrm>
            <a:off x="0" y="2667000"/>
            <a:ext cx="9144000" cy="1525588"/>
            <a:chOff x="0" y="0"/>
            <a:chExt cx="5760" cy="961"/>
          </a:xfrm>
        </p:grpSpPr>
        <p:sp>
          <p:nvSpPr>
            <p:cNvPr id="112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127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800">
                  <a:solidFill>
                    <a:srgbClr val="333333"/>
                  </a:solidFill>
                  <a:latin typeface="Verdana" pitchFamily="34" charset="0"/>
                </a:rPr>
                <a:t>  </a:t>
              </a:r>
              <a:r>
                <a:rPr lang="es-ES" sz="8600">
                  <a:solidFill>
                    <a:srgbClr val="333333"/>
                  </a:solidFill>
                </a:rPr>
                <a:t> </a:t>
              </a:r>
              <a:r>
                <a:rPr lang="es-ES" sz="800">
                  <a:solidFill>
                    <a:srgbClr val="333333"/>
                  </a:solidFill>
                </a:rPr>
                <a:t>                                                                                                                </a:t>
              </a:r>
              <a:endParaRPr lang="es-ES" sz="800">
                <a:solidFill>
                  <a:srgbClr val="333333"/>
                </a:solidFill>
                <a:latin typeface="Verdana" pitchFamily="34" charset="0"/>
              </a:endParaRPr>
            </a:p>
            <a:p>
              <a:pPr algn="ctr" eaLnBrk="0" hangingPunct="0"/>
              <a:endParaRPr lang="es-ES" sz="800">
                <a:solidFill>
                  <a:srgbClr val="333333"/>
                </a:solidFill>
                <a:latin typeface="Verdana" pitchFamily="34" charset="0"/>
              </a:endParaRPr>
            </a:p>
          </p:txBody>
        </p:sp>
      </p:grpSp>
      <p:pic>
        <p:nvPicPr>
          <p:cNvPr id="11270" name="Picture 7" descr="image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2057400"/>
            <a:ext cx="474821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0" y="37338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latin typeface="Arial" charset="0"/>
              </a:rPr>
              <a:t>El centro de la molécula se conoce como el centro de inversión.</a:t>
            </a:r>
            <a:endParaRPr lang="es-ES">
              <a:latin typeface="Arial" charset="0"/>
            </a:endParaRPr>
          </a:p>
        </p:txBody>
      </p:sp>
      <p:grpSp>
        <p:nvGrpSpPr>
          <p:cNvPr id="11272" name="Group 13"/>
          <p:cNvGrpSpPr>
            <a:grpSpLocks/>
          </p:cNvGrpSpPr>
          <p:nvPr/>
        </p:nvGrpSpPr>
        <p:grpSpPr bwMode="auto">
          <a:xfrm>
            <a:off x="0" y="2362200"/>
            <a:ext cx="9144000" cy="2135188"/>
            <a:chOff x="0" y="0"/>
            <a:chExt cx="5760" cy="1345"/>
          </a:xfrm>
        </p:grpSpPr>
        <p:sp>
          <p:nvSpPr>
            <p:cNvPr id="11275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1276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1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800">
                  <a:solidFill>
                    <a:srgbClr val="333333"/>
                  </a:solidFill>
                  <a:latin typeface="Verdana" pitchFamily="34" charset="0"/>
                </a:rPr>
                <a:t>  </a:t>
              </a:r>
              <a:r>
                <a:rPr lang="es-ES" sz="12600">
                  <a:solidFill>
                    <a:srgbClr val="333333"/>
                  </a:solidFill>
                </a:rPr>
                <a:t> </a:t>
              </a:r>
              <a:r>
                <a:rPr lang="es-ES" sz="800">
                  <a:solidFill>
                    <a:srgbClr val="333333"/>
                  </a:solidFill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  <a:endParaRPr lang="es-ES" sz="800">
                <a:solidFill>
                  <a:srgbClr val="333333"/>
                </a:solidFill>
                <a:latin typeface="Verdana" pitchFamily="34" charset="0"/>
              </a:endParaRPr>
            </a:p>
            <a:p>
              <a:pPr algn="ctr" eaLnBrk="0" hangingPunct="0"/>
              <a:endParaRPr lang="es-ES" sz="800">
                <a:solidFill>
                  <a:srgbClr val="333333"/>
                </a:solidFill>
                <a:latin typeface="Verdana" pitchFamily="34" charset="0"/>
              </a:endParaRPr>
            </a:p>
          </p:txBody>
        </p:sp>
      </p:grpSp>
      <p:pic>
        <p:nvPicPr>
          <p:cNvPr id="11273" name="Picture 12" descr="image0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267200"/>
            <a:ext cx="5638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381000" y="4800600"/>
            <a:ext cx="190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Arial" charset="0"/>
              </a:rPr>
              <a:t>Ácido </a:t>
            </a:r>
            <a:r>
              <a:rPr lang="es-MX" sz="2000" i="1">
                <a:latin typeface="Arial" charset="0"/>
              </a:rPr>
              <a:t>meso</a:t>
            </a:r>
            <a:r>
              <a:rPr lang="es-MX" sz="2000">
                <a:latin typeface="Arial" charset="0"/>
              </a:rPr>
              <a:t>-</a:t>
            </a:r>
          </a:p>
          <a:p>
            <a:r>
              <a:rPr lang="es-MX" sz="2000">
                <a:latin typeface="Arial" charset="0"/>
              </a:rPr>
              <a:t>tartárico</a:t>
            </a:r>
          </a:p>
          <a:p>
            <a:r>
              <a:rPr lang="es-MX" sz="2000">
                <a:latin typeface="Arial" charset="0"/>
              </a:rPr>
              <a:t>No quiral</a:t>
            </a:r>
            <a:endParaRPr lang="es-ES" sz="200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30480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480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33"/>
                </a:solidFill>
                <a:latin typeface="Arial" charset="0"/>
              </a:rPr>
              <a:t>Rotaciones impropias</a:t>
            </a:r>
            <a:r>
              <a:rPr lang="es-ES">
                <a:latin typeface="Arial" charset="0"/>
              </a:rPr>
              <a:t> 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0" y="781050"/>
            <a:ext cx="88011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>
                <a:solidFill>
                  <a:srgbClr val="333333"/>
                </a:solidFill>
                <a:latin typeface="Arial" charset="0"/>
              </a:rPr>
              <a:t>  Las rotaciones impropias consisten de dos operaciones por separado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: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 </a:t>
            </a: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(1) rotación sobre un eje (360°/n) seguida de (2) una reflexión en un plano, perpendicular a dicho eje. </a:t>
            </a:r>
          </a:p>
          <a:p>
            <a:pPr algn="just"/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El símbolo para una rotación impropia es S</a:t>
            </a:r>
            <a:r>
              <a:rPr lang="en-US" baseline="-300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 Los ejes de rotación impropia son en general los más difíciles de detectar.</a:t>
            </a:r>
          </a:p>
          <a:p>
            <a:pPr algn="just"/>
            <a:r>
              <a:rPr lang="en-US" b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10  Ejemplo 10:   </a:t>
            </a: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El metano posee un eje S</a:t>
            </a:r>
            <a:r>
              <a:rPr lang="en-US" baseline="-300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sin embargo no posee un C</a:t>
            </a:r>
            <a:r>
              <a:rPr lang="en-US" baseline="-300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ES">
              <a:solidFill>
                <a:srgbClr val="333333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2294" name="Group 10"/>
          <p:cNvGrpSpPr>
            <a:grpSpLocks/>
          </p:cNvGrpSpPr>
          <p:nvPr/>
        </p:nvGrpSpPr>
        <p:grpSpPr bwMode="auto">
          <a:xfrm>
            <a:off x="0" y="1797050"/>
            <a:ext cx="9144000" cy="3262313"/>
            <a:chOff x="0" y="0"/>
            <a:chExt cx="5760" cy="2055"/>
          </a:xfrm>
        </p:grpSpPr>
        <p:sp>
          <p:nvSpPr>
            <p:cNvPr id="1229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2297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2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800">
                  <a:solidFill>
                    <a:srgbClr val="333333"/>
                  </a:solidFill>
                  <a:latin typeface="Verdana" pitchFamily="34" charset="0"/>
                </a:rPr>
                <a:t>  </a:t>
              </a:r>
              <a:r>
                <a:rPr lang="es-ES" sz="20000">
                  <a:solidFill>
                    <a:srgbClr val="333333"/>
                  </a:solidFill>
                </a:rPr>
                <a:t> </a:t>
              </a:r>
              <a:r>
                <a:rPr lang="es-ES" sz="800">
                  <a:solidFill>
                    <a:srgbClr val="333333"/>
                  </a:solidFill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  <a:endParaRPr lang="es-ES" sz="800">
                <a:solidFill>
                  <a:srgbClr val="333333"/>
                </a:solidFill>
                <a:latin typeface="Verdana" pitchFamily="34" charset="0"/>
              </a:endParaRPr>
            </a:p>
            <a:p>
              <a:pPr algn="ctr" eaLnBrk="0" hangingPunct="0"/>
              <a:endParaRPr lang="es-ES" sz="800">
                <a:solidFill>
                  <a:srgbClr val="333333"/>
                </a:solidFill>
                <a:latin typeface="Verdana" pitchFamily="34" charset="0"/>
              </a:endParaRPr>
            </a:p>
          </p:txBody>
        </p:sp>
      </p:grpSp>
      <p:pic>
        <p:nvPicPr>
          <p:cNvPr id="12295" name="Picture 9" descr="image0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3200400"/>
            <a:ext cx="4983163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dirty="0">
                <a:latin typeface="Arial" charset="0"/>
              </a:rPr>
              <a:t>Grupos puntuales</a:t>
            </a:r>
          </a:p>
          <a:p>
            <a:pPr algn="just"/>
            <a:r>
              <a:rPr lang="es-MX" dirty="0">
                <a:solidFill>
                  <a:srgbClr val="333333"/>
                </a:solidFill>
                <a:latin typeface="Arial" charset="0"/>
              </a:rPr>
              <a:t>La simetría de una molécula se puede especificar por completo enlistando todos los elementos de simetría que posee</a:t>
            </a:r>
            <a:r>
              <a:rPr lang="es-ES" dirty="0">
                <a:solidFill>
                  <a:srgbClr val="333333"/>
                </a:solidFill>
                <a:latin typeface="Arial" charset="0"/>
              </a:rPr>
              <a:t> (E, </a:t>
            </a:r>
            <a:r>
              <a:rPr lang="es-ES" dirty="0" err="1">
                <a:solidFill>
                  <a:srgbClr val="333333"/>
                </a:solidFill>
                <a:latin typeface="Arial" charset="0"/>
              </a:rPr>
              <a:t>C</a:t>
            </a:r>
            <a:r>
              <a:rPr lang="es-ES" baseline="-30000" dirty="0" err="1">
                <a:solidFill>
                  <a:srgbClr val="333333"/>
                </a:solidFill>
                <a:latin typeface="Arial" charset="0"/>
              </a:rPr>
              <a:t>n</a:t>
            </a:r>
            <a:r>
              <a:rPr lang="es-ES" dirty="0">
                <a:solidFill>
                  <a:srgbClr val="333333"/>
                </a:solidFill>
                <a:latin typeface="Arial" charset="0"/>
              </a:rPr>
              <a:t>, σ, i </a:t>
            </a:r>
            <a:r>
              <a:rPr lang="es-MX" dirty="0">
                <a:solidFill>
                  <a:srgbClr val="333333"/>
                </a:solidFill>
                <a:latin typeface="Arial" charset="0"/>
              </a:rPr>
              <a:t>y </a:t>
            </a:r>
            <a:r>
              <a:rPr lang="es-ES" dirty="0">
                <a:solidFill>
                  <a:srgbClr val="333333"/>
                </a:solidFill>
                <a:latin typeface="Arial" charset="0"/>
              </a:rPr>
              <a:t>S</a:t>
            </a:r>
            <a:r>
              <a:rPr lang="es-ES" baseline="-30000" dirty="0">
                <a:solidFill>
                  <a:srgbClr val="333333"/>
                </a:solidFill>
                <a:latin typeface="Arial" charset="0"/>
              </a:rPr>
              <a:t>n</a:t>
            </a:r>
            <a:r>
              <a:rPr lang="es-ES" dirty="0">
                <a:solidFill>
                  <a:srgbClr val="333333"/>
                </a:solidFill>
                <a:latin typeface="Arial" charset="0"/>
              </a:rPr>
              <a:t>).</a:t>
            </a:r>
          </a:p>
          <a:p>
            <a:r>
              <a:rPr lang="es-MX">
                <a:latin typeface="Arial" charset="0"/>
              </a:rPr>
              <a:t>Por ejemplo, </a:t>
            </a:r>
            <a:r>
              <a:rPr lang="es-MX" dirty="0">
                <a:latin typeface="Arial" charset="0"/>
              </a:rPr>
              <a:t>el </a:t>
            </a:r>
            <a:r>
              <a:rPr lang="es-MX" i="1" dirty="0" err="1">
                <a:latin typeface="Arial" charset="0"/>
              </a:rPr>
              <a:t>cis</a:t>
            </a:r>
            <a:r>
              <a:rPr lang="es-MX" dirty="0" err="1">
                <a:latin typeface="Arial" charset="0"/>
              </a:rPr>
              <a:t>-dicloroeteno</a:t>
            </a:r>
            <a:r>
              <a:rPr lang="es-MX" dirty="0">
                <a:latin typeface="Arial" charset="0"/>
              </a:rPr>
              <a:t>:</a:t>
            </a:r>
            <a:endParaRPr lang="es-ES" dirty="0">
              <a:latin typeface="Arial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2600325"/>
            <a:ext cx="19050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3157538" y="284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pic>
        <p:nvPicPr>
          <p:cNvPr id="13319" name="Picture 6" descr="http://www.hull.ac.uk/php/chsajb/symmetry&amp;spectroscopy/ho1_files/image021.gif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4343400" y="2438400"/>
            <a:ext cx="36576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57200" y="4419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333333"/>
                </a:solidFill>
                <a:latin typeface="Arial" charset="0"/>
              </a:rPr>
              <a:t>E, C</a:t>
            </a:r>
            <a:r>
              <a:rPr lang="es-ES" baseline="-30000">
                <a:solidFill>
                  <a:srgbClr val="333333"/>
                </a:solidFill>
                <a:latin typeface="Arial" charset="0"/>
              </a:rPr>
              <a:t>2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, </a:t>
            </a:r>
            <a:r>
              <a:rPr lang="el-GR">
                <a:solidFill>
                  <a:srgbClr val="333333"/>
                </a:solidFill>
                <a:latin typeface="Arial" charset="0"/>
              </a:rPr>
              <a:t>σ</a:t>
            </a:r>
            <a:r>
              <a:rPr lang="es-ES" baseline="-30000">
                <a:solidFill>
                  <a:srgbClr val="333333"/>
                </a:solidFill>
                <a:latin typeface="Arial" charset="0"/>
              </a:rPr>
              <a:t>v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 and </a:t>
            </a:r>
            <a:r>
              <a:rPr lang="el-GR">
                <a:solidFill>
                  <a:srgbClr val="333333"/>
                </a:solidFill>
                <a:latin typeface="Arial" charset="0"/>
              </a:rPr>
              <a:t>σ</a:t>
            </a:r>
            <a:r>
              <a:rPr lang="es-ES" baseline="-30000">
                <a:solidFill>
                  <a:srgbClr val="333333"/>
                </a:solidFill>
                <a:latin typeface="Arial" charset="0"/>
              </a:rPr>
              <a:t>v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’.</a:t>
            </a:r>
            <a:endParaRPr lang="es-ES">
              <a:latin typeface="Arial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57200" y="51816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>
                <a:solidFill>
                  <a:srgbClr val="333333"/>
                </a:solidFill>
                <a:latin typeface="Arial" charset="0"/>
              </a:rPr>
              <a:t>‘C</a:t>
            </a:r>
            <a:r>
              <a:rPr lang="es-ES" baseline="-30000">
                <a:solidFill>
                  <a:srgbClr val="333333"/>
                </a:solidFill>
                <a:latin typeface="Arial" charset="0"/>
              </a:rPr>
              <a:t>2v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’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 como el agua, 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ClF</a:t>
            </a:r>
            <a:r>
              <a:rPr lang="es-ES" baseline="-30000">
                <a:solidFill>
                  <a:srgbClr val="333333"/>
                </a:solidFill>
                <a:latin typeface="Arial" charset="0"/>
              </a:rPr>
              <a:t>3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 and SO</a:t>
            </a:r>
            <a:r>
              <a:rPr lang="es-ES" baseline="-30000">
                <a:solidFill>
                  <a:srgbClr val="333333"/>
                </a:solidFill>
                <a:latin typeface="Arial" charset="0"/>
              </a:rPr>
              <a:t>2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Cl</a:t>
            </a:r>
            <a:r>
              <a:rPr lang="es-ES" baseline="-30000">
                <a:solidFill>
                  <a:srgbClr val="333333"/>
                </a:solidFill>
                <a:latin typeface="Arial" charset="0"/>
              </a:rPr>
              <a:t>2</a:t>
            </a:r>
            <a:r>
              <a:rPr lang="es-MX" baseline="-30000">
                <a:solidFill>
                  <a:srgbClr val="333333"/>
                </a:solidFill>
                <a:latin typeface="Arial" charset="0"/>
              </a:rPr>
              <a:t>, 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ya que todas poseen los mismos elementos de simetría.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-142875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75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157538" y="284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pic>
        <p:nvPicPr>
          <p:cNvPr id="14341" name="Picture 4" descr="C:\Documents and Settings\silvia\Mis documentos\Mis imágenes\clf3_angle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214563"/>
            <a:ext cx="2982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Documents and Settings\silvia\Mis documentos\Mis imágenes\clf3_lp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1928813"/>
            <a:ext cx="2333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16 CuadroTexto"/>
          <p:cNvSpPr txBox="1">
            <a:spLocks noChangeArrowheads="1"/>
          </p:cNvSpPr>
          <p:nvPr/>
        </p:nvSpPr>
        <p:spPr bwMode="auto">
          <a:xfrm>
            <a:off x="4214813" y="4786313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ClF</a:t>
            </a:r>
            <a:r>
              <a:rPr lang="en-US" baseline="-25000">
                <a:latin typeface="Arial" charset="0"/>
                <a:cs typeface="Arial" charset="0"/>
              </a:rPr>
              <a:t>3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graphicFrame>
        <p:nvGraphicFramePr>
          <p:cNvPr id="15470" name="Group 110"/>
          <p:cNvGraphicFramePr>
            <a:graphicFrameLocks noGrp="1"/>
          </p:cNvGraphicFramePr>
          <p:nvPr/>
        </p:nvGraphicFramePr>
        <p:xfrm>
          <a:off x="1331913" y="1196975"/>
          <a:ext cx="6911975" cy="4389120"/>
        </p:xfrm>
        <a:graphic>
          <a:graphicData uri="http://schemas.openxmlformats.org/drawingml/2006/table">
            <a:tbl>
              <a:tblPr/>
              <a:tblGrid>
                <a:gridCol w="1697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Grupo puntual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Elementos de simetr</a:t>
                      </a:r>
                      <a:r>
                        <a:rPr kumimoji="0" lang="es-E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Arial Unicode MS" pitchFamily="34" charset="-128"/>
                          <a:cs typeface="Arial" charset="0"/>
                        </a:rPr>
                        <a:t>í</a:t>
                      </a:r>
                      <a:r>
                        <a:rPr kumimoji="0" lang="es-E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a caracter</a:t>
                      </a:r>
                      <a:r>
                        <a:rPr kumimoji="0" lang="es-E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Arial Unicode MS" pitchFamily="34" charset="-128"/>
                          <a:cs typeface="Arial" charset="0"/>
                        </a:rPr>
                        <a:t>í</a:t>
                      </a:r>
                      <a:r>
                        <a:rPr kumimoji="0" lang="es-E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sticos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C</a:t>
                      </a:r>
                      <a:r>
                        <a:rPr kumimoji="0" lang="es-ES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s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S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Arial Unicode MS" pitchFamily="34" charset="-128"/>
                          <a:cs typeface="Arial" charset="0"/>
                        </a:rPr>
                        <a:t>ó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lo E y 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Symbol" pitchFamily="18" charset="2"/>
                          <a:ea typeface="Arial Unicode MS" pitchFamily="34" charset="-128"/>
                          <a:cs typeface="Arial" charset="0"/>
                        </a:rPr>
                        <a:t>s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C</a:t>
                      </a:r>
                      <a:r>
                        <a:rPr kumimoji="0" lang="es-ES" sz="2400" b="1" i="1" u="none" strike="noStrike" cap="none" normalizeH="0" baseline="-3000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" charset="0"/>
                        </a:rPr>
                        <a:t>i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 y un centro de inversi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Arial Unicode MS" pitchFamily="34" charset="-128"/>
                          <a:cs typeface="Arial" charset="0"/>
                        </a:rPr>
                        <a:t>ó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 i solamente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C</a:t>
                      </a:r>
                      <a:r>
                        <a:rPr kumimoji="0" lang="es-ES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 y un eje C</a:t>
                      </a:r>
                      <a:r>
                        <a:rPr kumimoji="0" lang="es-E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C</a:t>
                      </a:r>
                      <a:r>
                        <a:rPr kumimoji="0" lang="es-ES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nv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E, un eje C</a:t>
                      </a:r>
                      <a:r>
                        <a:rPr kumimoji="0" lang="es-E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 y n planos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Symbol" pitchFamily="18" charset="2"/>
                          <a:ea typeface="Arial Unicode MS" pitchFamily="34" charset="-128"/>
                          <a:cs typeface="Arial" charset="0"/>
                        </a:rPr>
                        <a:t> s</a:t>
                      </a:r>
                      <a:r>
                        <a:rPr kumimoji="0" lang="es-E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v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C</a:t>
                      </a:r>
                      <a:r>
                        <a:rPr kumimoji="0" lang="es-ES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2h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E, un eje C</a:t>
                      </a:r>
                      <a:r>
                        <a:rPr kumimoji="0" lang="es-E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 y un plano 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Symbol" pitchFamily="18" charset="2"/>
                          <a:ea typeface="Arial Unicode MS" pitchFamily="34" charset="-128"/>
                          <a:cs typeface="Arial" charset="0"/>
                        </a:rPr>
                        <a:t>s</a:t>
                      </a:r>
                      <a:r>
                        <a:rPr kumimoji="0" lang="es-E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h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D</a:t>
                      </a:r>
                      <a:r>
                        <a:rPr kumimoji="0" lang="es-ES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nh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E, un eje C</a:t>
                      </a:r>
                      <a:r>
                        <a:rPr kumimoji="0" lang="es-E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, n ejes C</a:t>
                      </a:r>
                      <a:r>
                        <a:rPr kumimoji="0" lang="es-E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 y un plano 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Symbol" pitchFamily="18" charset="2"/>
                          <a:ea typeface="Arial Unicode MS" pitchFamily="34" charset="-128"/>
                          <a:cs typeface="Arial" charset="0"/>
                        </a:rPr>
                        <a:t>s</a:t>
                      </a:r>
                      <a:r>
                        <a:rPr kumimoji="0" lang="es-E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h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D</a:t>
                      </a:r>
                      <a:r>
                        <a:rPr kumimoji="0" lang="es-ES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nd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E, un eje C</a:t>
                      </a:r>
                      <a:r>
                        <a:rPr kumimoji="0" lang="es-E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, n ejes C</a:t>
                      </a:r>
                      <a:r>
                        <a:rPr kumimoji="0" lang="es-E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 y n planos 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Symbol" pitchFamily="18" charset="2"/>
                          <a:ea typeface="Arial Unicode MS" pitchFamily="34" charset="-128"/>
                          <a:cs typeface="Arial" charset="0"/>
                        </a:rPr>
                        <a:t>s</a:t>
                      </a:r>
                      <a:r>
                        <a:rPr kumimoji="0" lang="es-E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v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-36513" y="26988"/>
          <a:ext cx="91440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26988"/>
                        <a:ext cx="9144001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graphicFrame>
        <p:nvGraphicFramePr>
          <p:cNvPr id="63599" name="Group 111"/>
          <p:cNvGraphicFramePr>
            <a:graphicFrameLocks noGrp="1"/>
          </p:cNvGraphicFramePr>
          <p:nvPr/>
        </p:nvGraphicFramePr>
        <p:xfrm>
          <a:off x="611188" y="981075"/>
          <a:ext cx="8137525" cy="3474720"/>
        </p:xfrm>
        <a:graphic>
          <a:graphicData uri="http://schemas.openxmlformats.org/drawingml/2006/table">
            <a:tbl>
              <a:tblPr/>
              <a:tblGrid>
                <a:gridCol w="335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Grupos puntuales especiales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D</a:t>
                      </a:r>
                      <a:r>
                        <a:rPr kumimoji="0" lang="es-ES" sz="2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h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Mol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 Unicode MS" pitchFamily="34" charset="-128"/>
                          <a:cs typeface="Arial" charset="0"/>
                        </a:rPr>
                        <a:t>é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culas lineales con un centro de inversi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 Unicode MS" pitchFamily="34" charset="-128"/>
                          <a:cs typeface="Arial" charset="0"/>
                        </a:rPr>
                        <a:t>ó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C</a:t>
                      </a:r>
                      <a:r>
                        <a:rPr kumimoji="0" lang="es-ES" sz="2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v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Mol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 Unicode MS" pitchFamily="34" charset="-128"/>
                          <a:cs typeface="Arial" charset="0"/>
                        </a:rPr>
                        <a:t>é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cula lineal sin un centro de inversi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 Unicode MS" pitchFamily="34" charset="-128"/>
                          <a:cs typeface="Arial" charset="0"/>
                        </a:rPr>
                        <a:t>ó</a:t>
                      </a: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T</a:t>
                      </a:r>
                      <a:r>
                        <a:rPr kumimoji="0" lang="es-ES" sz="2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d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Tetraedro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O</a:t>
                      </a:r>
                      <a:r>
                        <a:rPr kumimoji="0" lang="es-ES" sz="2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h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Octaedro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</a:t>
                      </a:r>
                      <a:r>
                        <a:rPr kumimoji="0" lang="es-ES" sz="2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h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Icosaedro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-36513" y="26988"/>
          <a:ext cx="91440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26988"/>
                        <a:ext cx="9144001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/>
          <a:srcRect l="2439" r="2439"/>
          <a:stretch>
            <a:fillRect/>
          </a:stretch>
        </p:blipFill>
        <p:spPr bwMode="auto">
          <a:xfrm>
            <a:off x="1428728" y="138006"/>
            <a:ext cx="5786478" cy="671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28600" y="279400"/>
            <a:ext cx="86868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Un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elemento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simetría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se define: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El </a:t>
            </a:r>
            <a:r>
              <a:rPr lang="en-US" b="1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punto</a:t>
            </a:r>
            <a:r>
              <a:rPr lang="en-US" b="1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b="1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línea</a:t>
            </a:r>
            <a:r>
              <a:rPr lang="en-US" b="1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o </a:t>
            </a:r>
            <a:r>
              <a:rPr lang="en-US" b="1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plano</a:t>
            </a:r>
            <a:r>
              <a:rPr lang="en-US" b="1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con </a:t>
            </a:r>
            <a:r>
              <a:rPr lang="en-US" b="1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respecto</a:t>
            </a:r>
            <a:r>
              <a:rPr lang="en-US" b="1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al </a:t>
            </a:r>
            <a:r>
              <a:rPr lang="en-US" b="1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cual</a:t>
            </a:r>
            <a:r>
              <a:rPr lang="en-US" b="1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se </a:t>
            </a:r>
            <a:r>
              <a:rPr lang="en-US" b="1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efectúa</a:t>
            </a:r>
            <a:r>
              <a:rPr lang="en-US" b="1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una</a:t>
            </a:r>
            <a:r>
              <a:rPr lang="en-US" b="1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operación</a:t>
            </a:r>
            <a:r>
              <a:rPr lang="en-US" b="1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b="1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simetría</a:t>
            </a:r>
            <a:r>
              <a:rPr lang="en-US" b="1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ES" b="1" dirty="0">
              <a:solidFill>
                <a:srgbClr val="333333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El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elemento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simetría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asociado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con la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rotación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mostrada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anteriormente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es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la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línea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o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rotación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sobre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el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cual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se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rota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la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molécula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Se dice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que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la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molécula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agua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posee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este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elemento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simetría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n-US" b="1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operación</a:t>
            </a:r>
            <a:r>
              <a:rPr lang="en-US" b="1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identidad</a:t>
            </a:r>
            <a:endParaRPr lang="es-ES" b="1" dirty="0">
              <a:solidFill>
                <a:srgbClr val="666666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Todas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las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moléculas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poseen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al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menos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un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elemento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simetría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: la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identidad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 La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operación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identidad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es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aquella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en la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que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no se le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hace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nada a la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molécula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y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por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tanto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permanece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inalterada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El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símbolo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del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elemento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identidad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es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</a:t>
            </a:r>
            <a:endParaRPr lang="es-ES" dirty="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E4D29CC-5A30-7C4B-8029-9C4B59255615}"/>
              </a:ext>
            </a:extLst>
          </p:cNvPr>
          <p:cNvSpPr txBox="1"/>
          <p:nvPr/>
        </p:nvSpPr>
        <p:spPr>
          <a:xfrm>
            <a:off x="971600" y="908720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-Determinar el grupo puntual de las siguientes moléculas: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1.- NH</a:t>
            </a:r>
            <a:r>
              <a:rPr lang="es-MX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2.- H</a:t>
            </a:r>
            <a:r>
              <a:rPr lang="es-MX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MX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3.- B</a:t>
            </a:r>
            <a:r>
              <a:rPr lang="es-MX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MX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4.- C</a:t>
            </a:r>
            <a:r>
              <a:rPr lang="es-MX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MX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2610FA1-4428-C38B-4F3B-5D37E41039A1}"/>
              </a:ext>
            </a:extLst>
          </p:cNvPr>
          <p:cNvSpPr txBox="1"/>
          <p:nvPr/>
        </p:nvSpPr>
        <p:spPr>
          <a:xfrm>
            <a:off x="899592" y="414908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1.- C</a:t>
            </a:r>
            <a:r>
              <a:rPr lang="es-MX" baseline="-25000" dirty="0">
                <a:latin typeface="Arial" panose="020B0604020202020204" pitchFamily="34" charset="0"/>
                <a:cs typeface="Arial" panose="020B0604020202020204" pitchFamily="34" charset="0"/>
              </a:rPr>
              <a:t>3v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2.- C</a:t>
            </a:r>
            <a:r>
              <a:rPr lang="es-MX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3.- D</a:t>
            </a:r>
            <a:r>
              <a:rPr lang="es-MX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4.- D</a:t>
            </a:r>
            <a:r>
              <a:rPr lang="es-MX" baseline="-25000" dirty="0"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endParaRPr lang="en-GB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610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>
                <a:latin typeface="Arial" charset="0"/>
              </a:rPr>
              <a:t>Tablas de caracteres</a:t>
            </a:r>
          </a:p>
          <a:p>
            <a:pPr algn="just"/>
            <a:r>
              <a:rPr lang="es-MX">
                <a:solidFill>
                  <a:srgbClr val="333333"/>
                </a:solidFill>
                <a:latin typeface="Arial" charset="0"/>
              </a:rPr>
              <a:t>Asociado con cada grupo puntual existe una 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‘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tabla de 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caracter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es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’ 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que contiene toda la información requerida para deducir las propiedades dependientes de la simetría molecular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. </a:t>
            </a:r>
            <a:r>
              <a:rPr lang="es-MX">
                <a:solidFill>
                  <a:srgbClr val="333333"/>
                </a:solidFill>
                <a:latin typeface="Arial" charset="0"/>
              </a:rPr>
              <a:t>La siguiente tabla es para el grupo puntual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 C</a:t>
            </a:r>
            <a:r>
              <a:rPr lang="es-ES" baseline="-30000">
                <a:solidFill>
                  <a:srgbClr val="333333"/>
                </a:solidFill>
                <a:latin typeface="Arial" charset="0"/>
              </a:rPr>
              <a:t>2v</a:t>
            </a:r>
            <a:r>
              <a:rPr lang="es-ES">
                <a:solidFill>
                  <a:srgbClr val="333333"/>
                </a:solidFill>
                <a:latin typeface="Arial" charset="0"/>
              </a:rPr>
              <a:t>.</a:t>
            </a:r>
            <a:endParaRPr lang="es-ES">
              <a:latin typeface="Arial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52650"/>
            <a:ext cx="91440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8600" y="4724400"/>
            <a:ext cx="8686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MX" sz="2000">
                <a:solidFill>
                  <a:srgbClr val="FF0000"/>
                </a:solidFill>
                <a:latin typeface="Arial" charset="0"/>
              </a:rPr>
              <a:t>Nombre del grupo puntual</a:t>
            </a:r>
            <a:r>
              <a:rPr lang="es-ES" sz="2000">
                <a:solidFill>
                  <a:srgbClr val="333333"/>
                </a:solidFill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es-ES" sz="2000">
                <a:solidFill>
                  <a:srgbClr val="333333"/>
                </a:solidFill>
                <a:latin typeface="Arial" charset="0"/>
              </a:rPr>
              <a:t> </a:t>
            </a:r>
            <a:r>
              <a:rPr lang="es-MX" sz="2000">
                <a:solidFill>
                  <a:schemeClr val="accent2"/>
                </a:solidFill>
                <a:latin typeface="Arial" charset="0"/>
              </a:rPr>
              <a:t>Elementos de simetría del grupo</a:t>
            </a:r>
            <a:r>
              <a:rPr lang="es-MX" sz="2000">
                <a:solidFill>
                  <a:srgbClr val="333333"/>
                </a:solidFill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es-ES" sz="2000">
                <a:solidFill>
                  <a:srgbClr val="333333"/>
                </a:solidFill>
                <a:latin typeface="Arial" charset="0"/>
              </a:rPr>
              <a:t> </a:t>
            </a:r>
            <a:r>
              <a:rPr lang="es-MX" sz="2000">
                <a:solidFill>
                  <a:srgbClr val="009900"/>
                </a:solidFill>
                <a:latin typeface="Arial" charset="0"/>
              </a:rPr>
              <a:t>Etiquetas de simetría (orbitales y vibraciones)</a:t>
            </a:r>
          </a:p>
          <a:p>
            <a:pPr>
              <a:buFontTx/>
              <a:buChar char="•"/>
            </a:pPr>
            <a:r>
              <a:rPr lang="es-MX" sz="2000">
                <a:solidFill>
                  <a:srgbClr val="CC00FF"/>
                </a:solidFill>
                <a:latin typeface="Arial" charset="0"/>
              </a:rPr>
              <a:t>Números</a:t>
            </a:r>
            <a:r>
              <a:rPr lang="es-ES" sz="2000">
                <a:solidFill>
                  <a:srgbClr val="CC00FF"/>
                </a:solidFill>
                <a:latin typeface="Arial" charset="0"/>
              </a:rPr>
              <a:t> </a:t>
            </a:r>
            <a:r>
              <a:rPr lang="es-MX" sz="2000">
                <a:solidFill>
                  <a:srgbClr val="333333"/>
                </a:solidFill>
                <a:latin typeface="Arial" charset="0"/>
              </a:rPr>
              <a:t>en el centro</a:t>
            </a:r>
            <a:r>
              <a:rPr lang="es-ES" sz="2000">
                <a:solidFill>
                  <a:srgbClr val="333333"/>
                </a:solidFill>
                <a:latin typeface="Arial" charset="0"/>
              </a:rPr>
              <a:t> ‘c</a:t>
            </a:r>
            <a:r>
              <a:rPr lang="es-MX" sz="2000">
                <a:solidFill>
                  <a:srgbClr val="333333"/>
                </a:solidFill>
                <a:latin typeface="Arial" charset="0"/>
              </a:rPr>
              <a:t>aracteres</a:t>
            </a:r>
            <a:r>
              <a:rPr lang="es-ES" sz="2000">
                <a:solidFill>
                  <a:srgbClr val="333333"/>
                </a:solidFill>
                <a:latin typeface="Arial" charset="0"/>
              </a:rPr>
              <a:t>’ </a:t>
            </a:r>
            <a:r>
              <a:rPr lang="es-MX" sz="2000">
                <a:solidFill>
                  <a:srgbClr val="333333"/>
                </a:solidFill>
                <a:latin typeface="Arial" charset="0"/>
              </a:rPr>
              <a:t>representan el efecto de la operación de simetría en esas propiedades.</a:t>
            </a:r>
            <a:r>
              <a:rPr lang="es-ES" sz="2000">
                <a:solidFill>
                  <a:srgbClr val="333333"/>
                </a:solidFill>
                <a:latin typeface="Arial" charset="0"/>
              </a:rPr>
              <a:t> </a:t>
            </a:r>
            <a:endParaRPr lang="es-ES" sz="200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36513" y="26988"/>
          <a:ext cx="91440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26988"/>
                        <a:ext cx="9144001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graphicFrame>
        <p:nvGraphicFramePr>
          <p:cNvPr id="18559" name="Group 127"/>
          <p:cNvGraphicFramePr>
            <a:graphicFrameLocks noGrp="1"/>
          </p:cNvGraphicFramePr>
          <p:nvPr/>
        </p:nvGraphicFramePr>
        <p:xfrm>
          <a:off x="323850" y="1420813"/>
          <a:ext cx="8640763" cy="4358640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Parte de la etiqueta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Propiedad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Ejemplo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A o B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No degenerado (orbital o vibraci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ó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 sencilla)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a</a:t>
                      </a:r>
                      <a:r>
                        <a:rPr kumimoji="0" lang="es-ES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, a</a:t>
                      </a:r>
                      <a:r>
                        <a:rPr kumimoji="0" lang="es-ES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, b</a:t>
                      </a:r>
                      <a:r>
                        <a:rPr kumimoji="0" lang="es-ES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, b</a:t>
                      </a:r>
                      <a:r>
                        <a:rPr kumimoji="0" lang="es-ES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, a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 Unicode MS" pitchFamily="34" charset="-128"/>
                          <a:cs typeface="Arial" charset="0"/>
                        </a:rPr>
                        <a:t>’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, a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 Unicode MS" pitchFamily="34" charset="-128"/>
                          <a:cs typeface="Arial" charset="0"/>
                        </a:rPr>
                        <a:t>’’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Doblemente degenerado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(dos orbitales o vibraciones con la misma energ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í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a)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e, e</a:t>
                      </a:r>
                      <a:r>
                        <a:rPr kumimoji="0" lang="es-ES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g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, e</a:t>
                      </a:r>
                      <a:r>
                        <a:rPr kumimoji="0" lang="es-ES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u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T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Triplemente degenerado (tres orbitales o vibraciones con la misma energ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í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a)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t</a:t>
                      </a:r>
                      <a:r>
                        <a:rPr kumimoji="0" lang="es-ES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2g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, t</a:t>
                      </a:r>
                      <a:r>
                        <a:rPr kumimoji="0" lang="es-ES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1u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, t</a:t>
                      </a:r>
                      <a:r>
                        <a:rPr kumimoji="0" lang="es-ES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Sub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í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ndice g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Sim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é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trico a la inversi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ó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Arial Unicode MS" pitchFamily="34" charset="-128"/>
                          <a:cs typeface="Arial" charset="0"/>
                        </a:rPr>
                        <a:t>p</a:t>
                      </a:r>
                      <a:r>
                        <a:rPr kumimoji="0" lang="es-ES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g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, t</a:t>
                      </a:r>
                      <a:r>
                        <a:rPr kumimoji="0" lang="es-ES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2g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, e</a:t>
                      </a:r>
                      <a:r>
                        <a:rPr kumimoji="0" lang="es-ES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g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Sub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í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ndice u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Asim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é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trico bajo a la inversi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ó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Arial Unicode MS" pitchFamily="34" charset="-128"/>
                          <a:cs typeface="Arial" charset="0"/>
                        </a:rPr>
                        <a:t>p</a:t>
                      </a:r>
                      <a:r>
                        <a:rPr kumimoji="0" lang="es-ES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u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, t</a:t>
                      </a:r>
                      <a:r>
                        <a:rPr kumimoji="0" lang="es-ES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1u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-36513" y="26988"/>
          <a:ext cx="91440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26988"/>
                        <a:ext cx="9144001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graphicFrame>
        <p:nvGraphicFramePr>
          <p:cNvPr id="19459" name="Object 102"/>
          <p:cNvGraphicFramePr>
            <a:graphicFrameLocks noChangeAspect="1"/>
          </p:cNvGraphicFramePr>
          <p:nvPr/>
        </p:nvGraphicFramePr>
        <p:xfrm>
          <a:off x="754063" y="333375"/>
          <a:ext cx="6819900" cy="553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5" imgW="7746545" imgH="6326354" progId="Word.Document.8">
                  <p:embed/>
                </p:oleObj>
              </mc:Choice>
              <mc:Fallback>
                <p:oleObj name="Documento" r:id="rId5" imgW="7746545" imgH="6326354" progId="Word.Document.8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333375"/>
                        <a:ext cx="6819900" cy="553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20484" name="4 Rectángulo"/>
          <p:cNvSpPr>
            <a:spLocks noChangeArrowheads="1"/>
          </p:cNvSpPr>
          <p:nvPr/>
        </p:nvSpPr>
        <p:spPr bwMode="auto">
          <a:xfrm>
            <a:off x="928688" y="571500"/>
            <a:ext cx="75009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a. Tetrahedro:</a:t>
            </a:r>
          </a:p>
          <a:p>
            <a:r>
              <a:rPr lang="en-US">
                <a:latin typeface="Arial" charset="0"/>
                <a:cs typeface="Arial" charset="0"/>
              </a:rPr>
              <a:t>- Elementos de simetría : 4 ejes C3, 3 ejes C2, 3 ejes S4, 6 planos de espejo</a:t>
            </a:r>
          </a:p>
          <a:p>
            <a:pPr>
              <a:buFontTx/>
              <a:buChar char="-"/>
            </a:pPr>
            <a:r>
              <a:rPr lang="en-US">
                <a:latin typeface="Arial" charset="0"/>
                <a:cs typeface="Arial" charset="0"/>
              </a:rPr>
              <a:t>24 operaciones de simetría: E, 8C3, 3C2, 6S4, 6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</a:t>
            </a:r>
            <a:r>
              <a:rPr lang="en-US" baseline="-25000">
                <a:latin typeface="Arial" charset="0"/>
                <a:cs typeface="Arial" charset="0"/>
              </a:rPr>
              <a:t>d</a:t>
            </a:r>
            <a:r>
              <a:rPr lang="en-US">
                <a:latin typeface="Arial" charset="0"/>
                <a:cs typeface="Arial" charset="0"/>
              </a:rPr>
              <a:t>; group </a:t>
            </a:r>
            <a:r>
              <a:rPr lang="en-US" b="1">
                <a:latin typeface="Arial" charset="0"/>
                <a:cs typeface="Arial" charset="0"/>
              </a:rPr>
              <a:t>Td</a:t>
            </a:r>
          </a:p>
          <a:p>
            <a:pPr>
              <a:buFontTx/>
              <a:buChar char="-"/>
            </a:pPr>
            <a:endParaRPr lang="en-US" b="1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b. Octahedro:</a:t>
            </a:r>
          </a:p>
          <a:p>
            <a:r>
              <a:rPr lang="en-US">
                <a:latin typeface="Arial" charset="0"/>
                <a:cs typeface="Arial" charset="0"/>
              </a:rPr>
              <a:t>- 48 operaciones de simetría: E, 8C3, 6C4, 6C2, 3C2, i, 6S4, 8S6, 3sh, 6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 </a:t>
            </a:r>
            <a:r>
              <a:rPr lang="en-US" baseline="-25000">
                <a:latin typeface="Arial" charset="0"/>
                <a:cs typeface="Arial" charset="0"/>
              </a:rPr>
              <a:t>d</a:t>
            </a:r>
            <a:r>
              <a:rPr lang="en-US">
                <a:latin typeface="Arial" charset="0"/>
                <a:cs typeface="Arial" charset="0"/>
              </a:rPr>
              <a:t>: group </a:t>
            </a:r>
            <a:r>
              <a:rPr lang="en-US" b="1">
                <a:latin typeface="Arial" charset="0"/>
                <a:cs typeface="Arial" charset="0"/>
              </a:rPr>
              <a:t>Oh</a:t>
            </a:r>
          </a:p>
          <a:p>
            <a:endParaRPr lang="en-US" b="1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c. Icosahedro:</a:t>
            </a:r>
          </a:p>
          <a:p>
            <a:r>
              <a:rPr lang="en-US">
                <a:latin typeface="Arial" charset="0"/>
                <a:cs typeface="Arial" charset="0"/>
              </a:rPr>
              <a:t>- 120 operaciones de simetría: E, 12C5, 12C5 2, 20C3, 15C2, i, 12S10, 12S10</a:t>
            </a:r>
          </a:p>
          <a:p>
            <a:r>
              <a:rPr lang="en-US">
                <a:latin typeface="Arial" charset="0"/>
                <a:cs typeface="Arial" charset="0"/>
              </a:rPr>
              <a:t>3, 20S6, 15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 </a:t>
            </a:r>
            <a:endParaRPr lang="en-US">
              <a:latin typeface="Arial" charset="0"/>
              <a:cs typeface="Arial" charset="0"/>
            </a:endParaRPr>
          </a:p>
          <a:p>
            <a:endParaRPr lang="en-US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313"/>
            <a:ext cx="91074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28600" y="0"/>
            <a:ext cx="89154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>
                <a:latin typeface="Arial" charset="0"/>
              </a:rPr>
              <a:t>Operaciones de rotación</a:t>
            </a:r>
          </a:p>
          <a:p>
            <a:pPr algn="just"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La operación de simetría denotada por el símbolo C</a:t>
            </a:r>
            <a:r>
              <a:rPr lang="en-US" baseline="-300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corresponde a la rotación sobre un eje de (360°/n).</a:t>
            </a:r>
            <a:endParaRPr lang="es-ES">
              <a:solidFill>
                <a:srgbClr val="333333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10000"/>
              </a:spcBef>
            </a:pPr>
            <a:r>
              <a:rPr lang="en-US" b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Ejemplo 1:</a:t>
            </a: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    La molécula de agua permanece sin cambio si se rota 180°:</a:t>
            </a:r>
          </a:p>
          <a:p>
            <a:pPr algn="ctr"/>
            <a:r>
              <a:rPr lang="en-US" b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(360°/n) = 180°, n = 2.</a:t>
            </a:r>
            <a:endParaRPr lang="es-ES" b="1">
              <a:solidFill>
                <a:srgbClr val="333333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10000"/>
              </a:spcBef>
            </a:pPr>
            <a:r>
              <a:rPr lang="en-US" b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La operación es un eje 2 o rotación C</a:t>
            </a:r>
            <a:r>
              <a:rPr lang="en-US" baseline="-300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 El elemento de simetría es un eje de rotación C</a:t>
            </a:r>
            <a:r>
              <a:rPr lang="en-US" baseline="-300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ES">
              <a:solidFill>
                <a:srgbClr val="333333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30000"/>
              </a:spcBef>
            </a:pPr>
            <a:r>
              <a:rPr lang="en-US" b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Ejemplo 2:</a:t>
            </a:r>
            <a:r>
              <a:rPr lang="en-US" b="1">
                <a:solidFill>
                  <a:srgbClr val="0033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    </a:t>
            </a: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La molécula BF</a:t>
            </a:r>
            <a:r>
              <a:rPr lang="en-US" baseline="-300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permanece inalterada por una rotación de 120° alrededor de un eje perpendicular al plano de la molécula:</a:t>
            </a:r>
          </a:p>
          <a:p>
            <a:pPr>
              <a:spcBef>
                <a:spcPct val="50000"/>
              </a:spcBef>
            </a:pPr>
            <a:endParaRPr lang="es-ES">
              <a:solidFill>
                <a:srgbClr val="333333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1979613" y="4433888"/>
          <a:ext cx="5832475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4353120" imgH="1722600" progId="">
                  <p:embed/>
                </p:oleObj>
              </mc:Choice>
              <mc:Fallback>
                <p:oleObj name="CS ChemDraw Drawing" r:id="rId5" imgW="4353120" imgH="17226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433888"/>
                        <a:ext cx="5832475" cy="230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26988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988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8991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La operación es una rotación C</a:t>
            </a:r>
            <a:r>
              <a:rPr lang="en-US" baseline="-300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sobre un eje. El elemento de simetría es un eje de rotación C</a:t>
            </a:r>
            <a:r>
              <a:rPr lang="en-US" baseline="-300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 De hecho son posibles dos rotacíones sobre este eje, a favor de las manecillas de reloj y en contra de las manecillas del reloj.</a:t>
            </a:r>
            <a:endParaRPr lang="es-E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224088" y="280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4800" y="43434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8600" y="4191000"/>
            <a:ext cx="891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molécula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BF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possee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dos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ejes</a:t>
            </a: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C</a:t>
            </a:r>
            <a:r>
              <a:rPr lang="en-US" baseline="-300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y se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escribe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2C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 </a:t>
            </a:r>
            <a:b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Note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que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la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rotación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180° en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tanto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en el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sentido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del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giro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las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manecillas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del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reloj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como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el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contrario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es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el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mismo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forma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que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el H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sólo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tiene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un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C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 </a:t>
            </a:r>
            <a:b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Cualquier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rotación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con n &gt; 2 genera dos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ejes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rotación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es-ES" dirty="0">
              <a:solidFill>
                <a:srgbClr val="333333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2124075" y="1916113"/>
          <a:ext cx="5472113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4353480" imgH="1713240" progId="">
                  <p:embed/>
                </p:oleObj>
              </mc:Choice>
              <mc:Fallback>
                <p:oleObj name="CS ChemDraw Drawing" r:id="rId5" imgW="4353480" imgH="171324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916113"/>
                        <a:ext cx="5472113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Ejemplo</a:t>
            </a:r>
            <a:r>
              <a:rPr lang="en-US" b="1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3:   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Adicionalmente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a los dos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ejes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C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BF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también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posee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ejes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C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: </a:t>
            </a:r>
            <a:endParaRPr lang="es-ES" dirty="0">
              <a:latin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388620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Tiene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un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C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equivalente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a lo largo de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cada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enlace, de forma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que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la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molécula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 BF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posee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tres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ejes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C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: 3C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 </a:t>
            </a:r>
            <a:b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BF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posee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ejes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2C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y 3C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 El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C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se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considera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el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rotación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principal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dado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que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tiene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el mayor valor de n.</a:t>
            </a:r>
            <a:endParaRPr lang="es-ES" dirty="0">
              <a:solidFill>
                <a:srgbClr val="333333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n-US" b="1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Ejemplo</a:t>
            </a:r>
            <a:r>
              <a:rPr lang="en-US" b="1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4: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   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Una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molécula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lineal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como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CO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puede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rotarse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cualquier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ángulo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alrededor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del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del enlace:</a:t>
            </a:r>
            <a:endParaRPr lang="es-ES" dirty="0">
              <a:latin typeface="Arial" charset="0"/>
            </a:endParaRPr>
          </a:p>
        </p:txBody>
      </p:sp>
      <p:graphicFrame>
        <p:nvGraphicFramePr>
          <p:cNvPr id="5123" name="Object 10"/>
          <p:cNvGraphicFramePr>
            <a:graphicFrameLocks noChangeAspect="1"/>
          </p:cNvGraphicFramePr>
          <p:nvPr/>
        </p:nvGraphicFramePr>
        <p:xfrm>
          <a:off x="1187450" y="1628775"/>
          <a:ext cx="7056438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3699360" imgH="1010880" progId="">
                  <p:embed/>
                </p:oleObj>
              </mc:Choice>
              <mc:Fallback>
                <p:oleObj name="CS ChemDraw Drawing" r:id="rId5" imgW="3699360" imgH="101088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628775"/>
                        <a:ext cx="7056438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26988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988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28600" y="1248961"/>
            <a:ext cx="89154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Arial" charset="0"/>
              </a:rPr>
              <a:t>Éste</a:t>
            </a:r>
            <a:r>
              <a:rPr lang="en-US" dirty="0">
                <a:latin typeface="Arial" charset="0"/>
              </a:rPr>
              <a:t> se llama un </a:t>
            </a:r>
            <a:r>
              <a:rPr lang="en-US" dirty="0" err="1">
                <a:latin typeface="Arial" charset="0"/>
              </a:rPr>
              <a:t>eje</a:t>
            </a:r>
            <a:r>
              <a:rPr lang="en-US" dirty="0">
                <a:latin typeface="Arial" charset="0"/>
              </a:rPr>
              <a:t> de </a:t>
            </a:r>
            <a:r>
              <a:rPr lang="en-US" dirty="0" err="1">
                <a:latin typeface="Arial" charset="0"/>
              </a:rPr>
              <a:t>rotación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infinita</a:t>
            </a:r>
            <a:r>
              <a:rPr lang="en-US" dirty="0">
                <a:latin typeface="Arial" charset="0"/>
              </a:rPr>
              <a:t>, C</a:t>
            </a:r>
            <a:r>
              <a:rPr lang="en-US" baseline="-30000" dirty="0">
                <a:latin typeface="Arial" charset="0"/>
              </a:rPr>
              <a:t>∞</a:t>
            </a:r>
            <a:r>
              <a:rPr lang="en-US" dirty="0">
                <a:latin typeface="Arial" charset="0"/>
              </a:rPr>
              <a:t>.</a:t>
            </a:r>
            <a:r>
              <a:rPr lang="es-ES" dirty="0">
                <a:latin typeface="Arial" charset="0"/>
              </a:rPr>
              <a:t> </a:t>
            </a:r>
            <a:endParaRPr lang="es-MX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MX" b="1" dirty="0">
                <a:latin typeface="Arial" charset="0"/>
              </a:rPr>
              <a:t>Planos de reflexión o planos de espejo</a:t>
            </a:r>
          </a:p>
          <a:p>
            <a:pPr algn="just"/>
            <a:r>
              <a:rPr lang="es-MX" dirty="0">
                <a:latin typeface="Arial" charset="0"/>
              </a:rPr>
              <a:t>La operación de reflexión denotada por el símbolo </a:t>
            </a:r>
            <a:r>
              <a:rPr lang="en-US" dirty="0">
                <a:latin typeface="Arial" charset="0"/>
              </a:rPr>
              <a:t>σ, </a:t>
            </a:r>
            <a:r>
              <a:rPr lang="en-US" dirty="0" err="1">
                <a:latin typeface="Arial" charset="0"/>
              </a:rPr>
              <a:t>corresponde</a:t>
            </a:r>
            <a:r>
              <a:rPr lang="en-US" dirty="0">
                <a:latin typeface="Arial" charset="0"/>
              </a:rPr>
              <a:t> a </a:t>
            </a:r>
            <a:r>
              <a:rPr lang="en-US" dirty="0" err="1">
                <a:latin typeface="Arial" charset="0"/>
              </a:rPr>
              <a:t>una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reflexión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en</a:t>
            </a:r>
            <a:r>
              <a:rPr lang="en-US" dirty="0">
                <a:latin typeface="Arial" charset="0"/>
              </a:rPr>
              <a:t> un plano de </a:t>
            </a:r>
            <a:r>
              <a:rPr lang="en-US" dirty="0" err="1">
                <a:latin typeface="Arial" charset="0"/>
              </a:rPr>
              <a:t>espejo</a:t>
            </a:r>
            <a:r>
              <a:rPr lang="en-US" dirty="0">
                <a:latin typeface="Arial" charset="0"/>
              </a:rPr>
              <a:t>.</a:t>
            </a:r>
          </a:p>
          <a:p>
            <a:pPr algn="just"/>
            <a:r>
              <a:rPr lang="en-US" b="1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Ejemplo</a:t>
            </a:r>
            <a:r>
              <a:rPr lang="en-US" b="1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5:     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molécula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agua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posee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dos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planos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espejo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que se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denotan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como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v </a:t>
            </a:r>
            <a:r>
              <a:rPr lang="es-MX" baseline="-3000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(Perpendicular al eje de rotación principal)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  <a:endParaRPr lang="es-ES" dirty="0">
              <a:solidFill>
                <a:srgbClr val="333333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Reflexión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en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el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plano de la </a:t>
            </a:r>
            <a:r>
              <a:rPr lang="en-US" dirty="0" err="1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molécula</a:t>
            </a:r>
            <a:r>
              <a:rPr lang="en-US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s-ES" dirty="0">
                <a:latin typeface="Arial" charset="0"/>
              </a:rPr>
              <a:t> 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6384925" y="148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MX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790825" y="2662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graphicFrame>
        <p:nvGraphicFramePr>
          <p:cNvPr id="6147" name="Object 10"/>
          <p:cNvGraphicFramePr>
            <a:graphicFrameLocks noChangeAspect="1"/>
          </p:cNvGraphicFramePr>
          <p:nvPr/>
        </p:nvGraphicFramePr>
        <p:xfrm>
          <a:off x="1403350" y="44450"/>
          <a:ext cx="5976938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3188160" imgH="717480" progId="">
                  <p:embed/>
                </p:oleObj>
              </mc:Choice>
              <mc:Fallback>
                <p:oleObj name="CS ChemDraw Drawing" r:id="rId5" imgW="3188160" imgH="71748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4450"/>
                        <a:ext cx="5976938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1"/>
          <p:cNvGraphicFramePr>
            <a:graphicFrameLocks noChangeAspect="1"/>
          </p:cNvGraphicFramePr>
          <p:nvPr/>
        </p:nvGraphicFramePr>
        <p:xfrm>
          <a:off x="2627313" y="4292600"/>
          <a:ext cx="4103687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3190320" imgH="1870200" progId="">
                  <p:embed/>
                </p:oleObj>
              </mc:Choice>
              <mc:Fallback>
                <p:oleObj name="CS ChemDraw Drawing" r:id="rId7" imgW="3190320" imgH="18702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292600"/>
                        <a:ext cx="4103687" cy="240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-36513" y="0"/>
          <a:ext cx="91440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666667" imgH="2000000" progId="">
                  <p:embed/>
                </p:oleObj>
              </mc:Choice>
              <mc:Fallback>
                <p:oleObj name="Fotografía de Photo Editor" r:id="rId3" imgW="2666667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0"/>
                        <a:ext cx="9144001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381000" y="0"/>
            <a:ext cx="720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Y reflexión en un plano perpendicular a la molécula:</a:t>
            </a:r>
            <a:endParaRPr lang="es-ES">
              <a:latin typeface="Arial" charset="0"/>
            </a:endParaRP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8626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Arial" charset="0"/>
              </a:rPr>
              <a:t>A estos planos se les da el subíndice </a:t>
            </a:r>
            <a:r>
              <a:rPr lang="es-MX" i="1">
                <a:latin typeface="Arial" charset="0"/>
              </a:rPr>
              <a:t>v</a:t>
            </a:r>
            <a:r>
              <a:rPr lang="es-MX">
                <a:latin typeface="Arial" charset="0"/>
              </a:rPr>
              <a:t>, para indicar que son planos verticales. Ambos planos aparecen verticalmente fuera del plano del papel.</a:t>
            </a:r>
            <a:r>
              <a:rPr lang="es-MX"/>
              <a:t> </a:t>
            </a:r>
            <a:endParaRPr lang="es-ES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304800" y="3962400"/>
            <a:ext cx="2057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>
                <a:latin typeface="Arial" charset="0"/>
              </a:rPr>
              <a:t>Para entender la notación, considere el observar bajo el eje C</a:t>
            </a:r>
            <a:r>
              <a:rPr lang="es-MX" sz="2000" baseline="-25000">
                <a:latin typeface="Arial" charset="0"/>
              </a:rPr>
              <a:t>2 </a:t>
            </a:r>
            <a:r>
              <a:rPr lang="es-MX" sz="2000">
                <a:latin typeface="Arial" charset="0"/>
              </a:rPr>
              <a:t>del agua</a:t>
            </a:r>
            <a:endParaRPr lang="es-ES" sz="2000">
              <a:latin typeface="Arial" charset="0"/>
            </a:endParaRPr>
          </a:p>
        </p:txBody>
      </p:sp>
      <p:graphicFrame>
        <p:nvGraphicFramePr>
          <p:cNvPr id="717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298806"/>
              </p:ext>
            </p:extLst>
          </p:nvPr>
        </p:nvGraphicFramePr>
        <p:xfrm>
          <a:off x="2339975" y="549275"/>
          <a:ext cx="4248150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2132640" imgH="1014840" progId="ChemDraw.Document.6.0">
                  <p:embed/>
                </p:oleObj>
              </mc:Choice>
              <mc:Fallback>
                <p:oleObj name="CS ChemDraw Drawing" r:id="rId5" imgW="2132640" imgH="1014840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49275"/>
                        <a:ext cx="4248150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1"/>
          <p:cNvGraphicFramePr>
            <a:graphicFrameLocks noChangeAspect="1"/>
          </p:cNvGraphicFramePr>
          <p:nvPr/>
        </p:nvGraphicFramePr>
        <p:xfrm>
          <a:off x="3851275" y="3357563"/>
          <a:ext cx="4103688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3344040" imgH="1332720" progId="">
                  <p:embed/>
                </p:oleObj>
              </mc:Choice>
              <mc:Fallback>
                <p:oleObj name="CS ChemDraw Drawing" r:id="rId7" imgW="3344040" imgH="133272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357563"/>
                        <a:ext cx="4103688" cy="163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2"/>
          <p:cNvGraphicFramePr>
            <a:graphicFrameLocks noChangeAspect="1"/>
          </p:cNvGraphicFramePr>
          <p:nvPr/>
        </p:nvGraphicFramePr>
        <p:xfrm>
          <a:off x="3924300" y="5157788"/>
          <a:ext cx="4321175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2817000" imgH="992160" progId="">
                  <p:embed/>
                </p:oleObj>
              </mc:Choice>
              <mc:Fallback>
                <p:oleObj name="CS ChemDraw Drawing" r:id="rId9" imgW="2817000" imgH="9921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157788"/>
                        <a:ext cx="4321175" cy="152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C5C1379-A039-4207-8E1B-3AD2CA5546AF}"/>
              </a:ext>
            </a:extLst>
          </p:cNvPr>
          <p:cNvSpPr txBox="1"/>
          <p:nvPr/>
        </p:nvSpPr>
        <p:spPr>
          <a:xfrm>
            <a:off x="3635896" y="980728"/>
            <a:ext cx="14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C55ABEC-8B50-522E-2387-FA7C165599D1}"/>
              </a:ext>
            </a:extLst>
          </p:cNvPr>
          <p:cNvSpPr/>
          <p:nvPr/>
        </p:nvSpPr>
        <p:spPr>
          <a:xfrm>
            <a:off x="3491880" y="549275"/>
            <a:ext cx="504056" cy="457200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260C47-7498-F761-8229-6A6145CA7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41" t="33202" r="26775" b="5200"/>
          <a:stretch/>
        </p:blipFill>
        <p:spPr>
          <a:xfrm>
            <a:off x="827584" y="620688"/>
            <a:ext cx="785599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E990D3-AC35-C4F1-6698-FDB7FECAAF53}"/>
              </a:ext>
            </a:extLst>
          </p:cNvPr>
          <p:cNvSpPr txBox="1"/>
          <p:nvPr/>
        </p:nvSpPr>
        <p:spPr>
          <a:xfrm>
            <a:off x="827584" y="1124744"/>
            <a:ext cx="77048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molécula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posee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C2 y dos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planos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espejo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uno que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contiene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molécula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 y uno perpendicular.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plano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contiene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principal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rotación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describirse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Para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distinguir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ellos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usamos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notaciones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'. La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refiere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al plano que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bisecta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ángulo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del enlace H-O-H y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' se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refiere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al plano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que se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encuentra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molécula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073121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1568</Words>
  <Application>Microsoft Office PowerPoint</Application>
  <PresentationFormat>Presentación en pantalla (4:3)</PresentationFormat>
  <Paragraphs>137</Paragraphs>
  <Slides>25</Slides>
  <Notes>22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Verdana</vt:lpstr>
      <vt:lpstr>Diseño predeterminado</vt:lpstr>
      <vt:lpstr>Fotografía de Photo Editor</vt:lpstr>
      <vt:lpstr>CS ChemDraw Drawing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Castillo</dc:creator>
  <cp:lastModifiedBy>blum</cp:lastModifiedBy>
  <cp:revision>91</cp:revision>
  <dcterms:created xsi:type="dcterms:W3CDTF">2004-09-17T20:29:54Z</dcterms:created>
  <dcterms:modified xsi:type="dcterms:W3CDTF">2024-04-02T18:20:59Z</dcterms:modified>
</cp:coreProperties>
</file>