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sldIdLst>
    <p:sldId id="257" r:id="rId2"/>
    <p:sldId id="340" r:id="rId3"/>
    <p:sldId id="258" r:id="rId4"/>
    <p:sldId id="291" r:id="rId5"/>
    <p:sldId id="293" r:id="rId6"/>
    <p:sldId id="294" r:id="rId7"/>
    <p:sldId id="370" r:id="rId8"/>
    <p:sldId id="295" r:id="rId9"/>
    <p:sldId id="350" r:id="rId10"/>
    <p:sldId id="290" r:id="rId11"/>
    <p:sldId id="292" r:id="rId12"/>
    <p:sldId id="365" r:id="rId13"/>
    <p:sldId id="364" r:id="rId14"/>
    <p:sldId id="366" r:id="rId15"/>
    <p:sldId id="368" r:id="rId16"/>
    <p:sldId id="369" r:id="rId17"/>
    <p:sldId id="371" r:id="rId18"/>
    <p:sldId id="296" r:id="rId19"/>
    <p:sldId id="339" r:id="rId20"/>
    <p:sldId id="342" r:id="rId21"/>
    <p:sldId id="357" r:id="rId22"/>
    <p:sldId id="351" r:id="rId23"/>
    <p:sldId id="358" r:id="rId24"/>
    <p:sldId id="352" r:id="rId25"/>
    <p:sldId id="359" r:id="rId26"/>
    <p:sldId id="353" r:id="rId27"/>
    <p:sldId id="360" r:id="rId28"/>
    <p:sldId id="354" r:id="rId29"/>
    <p:sldId id="361" r:id="rId30"/>
    <p:sldId id="355" r:id="rId31"/>
    <p:sldId id="362" r:id="rId32"/>
    <p:sldId id="356" r:id="rId33"/>
    <p:sldId id="363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6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5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9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9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5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7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5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9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1107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profile.php?id=100010129183459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Ul9RVYG5C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L1usCc0n38&amp;t=186s" TargetMode="External"/><Relationship Id="rId3" Type="http://schemas.openxmlformats.org/officeDocument/2006/relationships/hyperlink" Target="https://www.youtube.com/watch?v=-z9yiCu2JjM&amp;feature=youtu.be" TargetMode="External"/><Relationship Id="rId7" Type="http://schemas.openxmlformats.org/officeDocument/2006/relationships/hyperlink" Target="https://www.youtube.com/watch?v=U1g2qt3juZw" TargetMode="External"/><Relationship Id="rId2" Type="http://schemas.openxmlformats.org/officeDocument/2006/relationships/hyperlink" Target="https://www.youtube.com/watch?v=7Ul9RVYG5C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3xBMqLKL5M" TargetMode="External"/><Relationship Id="rId5" Type="http://schemas.openxmlformats.org/officeDocument/2006/relationships/hyperlink" Target="https://www.youtube.com/watch?v=dHMVEQ8Zmlo" TargetMode="External"/><Relationship Id="rId4" Type="http://schemas.openxmlformats.org/officeDocument/2006/relationships/hyperlink" Target="https://www.youtube.com/watch?v=ulA8xsVji8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2049A0C8-4DD4-4ABB-A614-232847765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0F6A325A-2919-4123-9174-54EABC5A0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5" name="Rectangle 11">
            <a:extLst>
              <a:ext uri="{FF2B5EF4-FFF2-40B4-BE49-F238E27FC236}">
                <a16:creationId xmlns:a16="http://schemas.microsoft.com/office/drawing/2014/main" id="{80E82CC2-31B4-4592-9C30-6A975D5D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198CE383-5E7E-4B66-B52A-B492AE0F1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9D185A96-18D7-4084-8117-F60559EB2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EA34A425-32DC-4467-9A4A-9176EC369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1BF53389-3CCE-4DFA-9F44-1093CA4DB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0" name="Rectangle 21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23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2" name="Rectangle 25">
            <a:extLst>
              <a:ext uri="{FF2B5EF4-FFF2-40B4-BE49-F238E27FC236}">
                <a16:creationId xmlns:a16="http://schemas.microsoft.com/office/drawing/2014/main" id="{60DFF115-119D-479E-9D15-475C4702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174" y="0"/>
            <a:ext cx="959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75914" y="1106003"/>
            <a:ext cx="9590000" cy="36074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200" dirty="0" err="1"/>
              <a:t>Tema</a:t>
            </a:r>
            <a:r>
              <a:rPr lang="en-US" sz="6200" dirty="0"/>
              <a:t> 10 </a:t>
            </a:r>
            <a:r>
              <a:rPr lang="en-US" sz="6200" dirty="0" err="1"/>
              <a:t>Genética</a:t>
            </a:r>
            <a:r>
              <a:rPr lang="en-US" sz="6200" dirty="0"/>
              <a:t> </a:t>
            </a:r>
            <a:r>
              <a:rPr lang="en-US" sz="6200" dirty="0" err="1"/>
              <a:t>bacteriana</a:t>
            </a:r>
            <a:r>
              <a:rPr lang="en-US" sz="6200" dirty="0"/>
              <a:t>: </a:t>
            </a:r>
            <a:r>
              <a:rPr lang="en-US" sz="6200" dirty="0" err="1"/>
              <a:t>Transformación</a:t>
            </a:r>
            <a:endParaRPr lang="en-US" sz="6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032455" y="4832752"/>
            <a:ext cx="7400781" cy="1905978"/>
          </a:xfrm>
        </p:spPr>
        <p:txBody>
          <a:bodyPr vert="horz" lIns="91440" tIns="0" rIns="91440" bIns="45720" rtlCol="0" anchor="b">
            <a:normAutofit fontScale="85000" lnSpcReduction="10000"/>
          </a:bodyPr>
          <a:lstStyle/>
          <a:p>
            <a:pPr algn="r">
              <a:lnSpc>
                <a:spcPct val="110000"/>
              </a:lnSpc>
            </a:pPr>
            <a:r>
              <a:rPr lang="es-MX" sz="2400" dirty="0"/>
              <a:t>Microbiología experimental 2020-1</a:t>
            </a:r>
          </a:p>
          <a:p>
            <a:pPr algn="r">
              <a:lnSpc>
                <a:spcPct val="110000"/>
              </a:lnSpc>
            </a:pPr>
            <a:r>
              <a:rPr lang="es-MX" sz="2400" dirty="0"/>
              <a:t>Elaboró: Micro </a:t>
            </a:r>
            <a:r>
              <a:rPr lang="es-MX" sz="2400" dirty="0" err="1"/>
              <a:t>Exp</a:t>
            </a:r>
            <a:r>
              <a:rPr lang="es-MX" sz="2400" dirty="0"/>
              <a:t>. </a:t>
            </a:r>
          </a:p>
          <a:p>
            <a:pPr algn="r">
              <a:lnSpc>
                <a:spcPct val="110000"/>
              </a:lnSpc>
            </a:pPr>
            <a:r>
              <a:rPr lang="es-MX" sz="2400" dirty="0">
                <a:hlinkClick r:id="rId5"/>
              </a:rPr>
              <a:t>https://www.facebook.com/profile.php?id=100010129183459</a:t>
            </a:r>
            <a:endParaRPr lang="es-MX" sz="2400" dirty="0"/>
          </a:p>
          <a:p>
            <a:pPr algn="r">
              <a:lnSpc>
                <a:spcPct val="110000"/>
              </a:lnSpc>
            </a:pPr>
            <a:r>
              <a:rPr lang="es-MX" sz="2400" dirty="0"/>
              <a:t>Dudas y sugerencias en </a:t>
            </a:r>
            <a:r>
              <a:rPr lang="es-MX" sz="2400" dirty="0" err="1"/>
              <a:t>Inbox</a:t>
            </a:r>
            <a:r>
              <a:rPr lang="es-MX" sz="2400" dirty="0"/>
              <a:t> Micro </a:t>
            </a:r>
            <a:r>
              <a:rPr lang="es-MX" sz="2400" dirty="0" err="1"/>
              <a:t>Exp</a:t>
            </a:r>
            <a:r>
              <a:rPr lang="es-MX" sz="2400" dirty="0"/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1CAA8C-D8F1-4D3B-87B4-4B17F3E28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45674" y="0"/>
            <a:ext cx="27432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079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8475-6D7C-4737-9D73-7E28A5AF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04" y="233220"/>
            <a:ext cx="8541713" cy="879964"/>
          </a:xfrm>
        </p:spPr>
        <p:txBody>
          <a:bodyPr>
            <a:normAutofit fontScale="90000"/>
          </a:bodyPr>
          <a:lstStyle/>
          <a:p>
            <a:r>
              <a:rPr lang="es-US" dirty="0"/>
              <a:t>Transformación artificial: Obtención de células competentes</a:t>
            </a:r>
          </a:p>
        </p:txBody>
      </p:sp>
      <p:pic>
        <p:nvPicPr>
          <p:cNvPr id="2050" name="Picture 2" descr="Bacterial Transformation and Competent Cells–A Brief Introduction | Thermo  Fisher Scientific - MX">
            <a:extLst>
              <a:ext uri="{FF2B5EF4-FFF2-40B4-BE49-F238E27FC236}">
                <a16:creationId xmlns:a16="http://schemas.microsoft.com/office/drawing/2014/main" id="{53A487EF-A6BA-47AD-B75F-829C2F42A7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38" y="1346669"/>
            <a:ext cx="8170653" cy="52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17F885-1606-4FD7-83C0-54D8F3D5BE62}"/>
              </a:ext>
            </a:extLst>
          </p:cNvPr>
          <p:cNvSpPr txBox="1"/>
          <p:nvPr/>
        </p:nvSpPr>
        <p:spPr>
          <a:xfrm>
            <a:off x="1039609" y="230587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Métodos químicos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90271-0EED-4BEF-8194-D8EAC3EC9469}"/>
              </a:ext>
            </a:extLst>
          </p:cNvPr>
          <p:cNvSpPr txBox="1"/>
          <p:nvPr/>
        </p:nvSpPr>
        <p:spPr>
          <a:xfrm>
            <a:off x="988599" y="488342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Métodos eléctricos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67BD0-FF6E-47D6-B517-DB0336481DE0}"/>
              </a:ext>
            </a:extLst>
          </p:cNvPr>
          <p:cNvSpPr txBox="1"/>
          <p:nvPr/>
        </p:nvSpPr>
        <p:spPr>
          <a:xfrm>
            <a:off x="2981738" y="439735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>
                <a:highlight>
                  <a:srgbClr val="808080"/>
                </a:highlight>
              </a:rPr>
              <a:t>Electroporación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FF755-64CA-40E3-9B9B-E2767BD265D7}"/>
              </a:ext>
            </a:extLst>
          </p:cNvPr>
          <p:cNvSpPr txBox="1"/>
          <p:nvPr/>
        </p:nvSpPr>
        <p:spPr>
          <a:xfrm>
            <a:off x="2981738" y="1396027"/>
            <a:ext cx="293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highlight>
                  <a:srgbClr val="808080"/>
                </a:highlight>
              </a:rPr>
              <a:t>Transformación química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8D51D-5A9C-41CA-9632-8FA127CF995E}"/>
              </a:ext>
            </a:extLst>
          </p:cNvPr>
          <p:cNvSpPr txBox="1"/>
          <p:nvPr/>
        </p:nvSpPr>
        <p:spPr>
          <a:xfrm>
            <a:off x="3293164" y="3429000"/>
            <a:ext cx="1476243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Célula químico competente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92AE1-BCAB-4643-9D62-82F56348B9F5}"/>
              </a:ext>
            </a:extLst>
          </p:cNvPr>
          <p:cNvSpPr txBox="1"/>
          <p:nvPr/>
        </p:nvSpPr>
        <p:spPr>
          <a:xfrm>
            <a:off x="4407035" y="2521763"/>
            <a:ext cx="1013105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Incubación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A4394-27F0-4BC4-B097-1A19AA832986}"/>
              </a:ext>
            </a:extLst>
          </p:cNvPr>
          <p:cNvSpPr txBox="1"/>
          <p:nvPr/>
        </p:nvSpPr>
        <p:spPr>
          <a:xfrm>
            <a:off x="4446791" y="5582029"/>
            <a:ext cx="1013105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Incubación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CE56CB-3D76-41BE-8578-FACAC45EFADB}"/>
              </a:ext>
            </a:extLst>
          </p:cNvPr>
          <p:cNvSpPr txBox="1"/>
          <p:nvPr/>
        </p:nvSpPr>
        <p:spPr>
          <a:xfrm>
            <a:off x="5202165" y="4505515"/>
            <a:ext cx="1787669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Material genético exógeno: plásmido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92368-7A6F-4E66-AD5B-1D79A96560E8}"/>
              </a:ext>
            </a:extLst>
          </p:cNvPr>
          <p:cNvSpPr txBox="1"/>
          <p:nvPr/>
        </p:nvSpPr>
        <p:spPr>
          <a:xfrm>
            <a:off x="5331030" y="3416725"/>
            <a:ext cx="1787669" cy="6001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Adición de material genético exógeno: plásmido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69BEBE-7983-46FA-BEC8-7B6532E811D6}"/>
              </a:ext>
            </a:extLst>
          </p:cNvPr>
          <p:cNvSpPr txBox="1"/>
          <p:nvPr/>
        </p:nvSpPr>
        <p:spPr>
          <a:xfrm>
            <a:off x="6611522" y="2577990"/>
            <a:ext cx="101310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800" dirty="0">
                <a:solidFill>
                  <a:schemeClr val="bg1"/>
                </a:solidFill>
              </a:rPr>
              <a:t>Choque térmico</a:t>
            </a:r>
          </a:p>
          <a:p>
            <a:pPr algn="ctr"/>
            <a:r>
              <a:rPr lang="es-US" sz="800" dirty="0">
                <a:solidFill>
                  <a:schemeClr val="bg1"/>
                </a:solidFill>
              </a:rPr>
              <a:t>42°C,30s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D3DFC-5457-4C06-B6CA-9DE3202EBBDC}"/>
              </a:ext>
            </a:extLst>
          </p:cNvPr>
          <p:cNvSpPr txBox="1"/>
          <p:nvPr/>
        </p:nvSpPr>
        <p:spPr>
          <a:xfrm>
            <a:off x="6611522" y="5487423"/>
            <a:ext cx="101310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800" dirty="0">
                <a:solidFill>
                  <a:schemeClr val="bg1"/>
                </a:solidFill>
              </a:rPr>
              <a:t>Choque eléctrico</a:t>
            </a:r>
          </a:p>
          <a:p>
            <a:pPr algn="ctr"/>
            <a:r>
              <a:rPr lang="es-US" sz="800" dirty="0">
                <a:solidFill>
                  <a:schemeClr val="bg1"/>
                </a:solidFill>
              </a:rPr>
              <a:t>15 kV/cm, 5µs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A6EFDF-3DAB-459B-B0EF-B780A4C57DAD}"/>
              </a:ext>
            </a:extLst>
          </p:cNvPr>
          <p:cNvSpPr txBox="1"/>
          <p:nvPr/>
        </p:nvSpPr>
        <p:spPr>
          <a:xfrm>
            <a:off x="8881956" y="5543557"/>
            <a:ext cx="1013105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900" dirty="0">
                <a:solidFill>
                  <a:schemeClr val="bg1"/>
                </a:solidFill>
              </a:rPr>
              <a:t>Recobro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D5AE3-1632-4AEC-9410-FFC0809099C9}"/>
              </a:ext>
            </a:extLst>
          </p:cNvPr>
          <p:cNvSpPr txBox="1"/>
          <p:nvPr/>
        </p:nvSpPr>
        <p:spPr>
          <a:xfrm>
            <a:off x="8816009" y="2631851"/>
            <a:ext cx="1013105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900" dirty="0">
                <a:solidFill>
                  <a:schemeClr val="bg1"/>
                </a:solidFill>
              </a:rPr>
              <a:t>Recobro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DB5B74-752B-4F26-86DA-86B4BA7FA600}"/>
              </a:ext>
            </a:extLst>
          </p:cNvPr>
          <p:cNvSpPr txBox="1"/>
          <p:nvPr/>
        </p:nvSpPr>
        <p:spPr>
          <a:xfrm>
            <a:off x="9895061" y="4239287"/>
            <a:ext cx="1013105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900" dirty="0">
                <a:solidFill>
                  <a:schemeClr val="bg1"/>
                </a:solidFill>
              </a:rPr>
              <a:t>Siembra en placa, </a:t>
            </a:r>
            <a:r>
              <a:rPr lang="es-US" sz="900" dirty="0" err="1">
                <a:solidFill>
                  <a:schemeClr val="bg1"/>
                </a:solidFill>
              </a:rPr>
              <a:t>e.g</a:t>
            </a:r>
            <a:r>
              <a:rPr lang="es-US" sz="900" dirty="0">
                <a:solidFill>
                  <a:schemeClr val="bg1"/>
                </a:solidFill>
              </a:rPr>
              <a:t>. agar Luria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6E8E3A-3BB2-4BE4-B74C-CA2F48B4CF6E}"/>
              </a:ext>
            </a:extLst>
          </p:cNvPr>
          <p:cNvSpPr txBox="1"/>
          <p:nvPr/>
        </p:nvSpPr>
        <p:spPr>
          <a:xfrm>
            <a:off x="7624627" y="4081698"/>
            <a:ext cx="1013105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900" dirty="0">
                <a:solidFill>
                  <a:schemeClr val="bg1"/>
                </a:solidFill>
              </a:rPr>
              <a:t>Recuperación em medio rico </a:t>
            </a:r>
            <a:r>
              <a:rPr lang="es-US" sz="900" dirty="0" err="1">
                <a:solidFill>
                  <a:schemeClr val="bg1"/>
                </a:solidFill>
              </a:rPr>
              <a:t>e.g</a:t>
            </a:r>
            <a:r>
              <a:rPr lang="es-US" sz="900" dirty="0">
                <a:solidFill>
                  <a:schemeClr val="bg1"/>
                </a:solidFill>
              </a:rPr>
              <a:t>. SOC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EE61E-9E46-4F05-AF71-12753E916320}"/>
              </a:ext>
            </a:extLst>
          </p:cNvPr>
          <p:cNvSpPr/>
          <p:nvPr/>
        </p:nvSpPr>
        <p:spPr>
          <a:xfrm>
            <a:off x="5202165" y="6551177"/>
            <a:ext cx="5470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dirty="0">
                <a:hlinkClick r:id="rId3"/>
              </a:rPr>
              <a:t>https://www.youtube.com/watch?v=7Ul9RVYG5CM</a:t>
            </a:r>
            <a:r>
              <a:rPr lang="es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799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FB-A47C-4799-859F-18AB3BAE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141" y="0"/>
            <a:ext cx="7958331" cy="1077229"/>
          </a:xfrm>
        </p:spPr>
        <p:txBody>
          <a:bodyPr/>
          <a:lstStyle/>
          <a:p>
            <a:r>
              <a:rPr lang="es-US" dirty="0"/>
              <a:t>PROCEDIMIENTO DE ELECTROPORACIÓN</a:t>
            </a:r>
          </a:p>
        </p:txBody>
      </p:sp>
      <p:pic>
        <p:nvPicPr>
          <p:cNvPr id="3074" name="Picture 2" descr="Reacción de ligación: Requieren de ATP y Mg++ T4 DNA ligasa - ppt video  online descargar">
            <a:extLst>
              <a:ext uri="{FF2B5EF4-FFF2-40B4-BE49-F238E27FC236}">
                <a16:creationId xmlns:a16="http://schemas.microsoft.com/office/drawing/2014/main" id="{CA02BEE7-63E1-4917-8806-6D16E5704C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2"/>
          <a:stretch/>
        </p:blipFill>
        <p:spPr bwMode="auto">
          <a:xfrm>
            <a:off x="1142467" y="1119007"/>
            <a:ext cx="9907065" cy="57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E7050-B428-4E23-8823-58799E1BB2CE}"/>
              </a:ext>
            </a:extLst>
          </p:cNvPr>
          <p:cNvSpPr txBox="1"/>
          <p:nvPr/>
        </p:nvSpPr>
        <p:spPr>
          <a:xfrm>
            <a:off x="1895061" y="2398644"/>
            <a:ext cx="1399742" cy="60016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Cultivo de </a:t>
            </a:r>
            <a:r>
              <a:rPr lang="es-US" sz="1100" dirty="0" err="1">
                <a:solidFill>
                  <a:schemeClr val="bg1"/>
                </a:solidFill>
              </a:rPr>
              <a:t>E.coli</a:t>
            </a:r>
            <a:endParaRPr lang="es-US" sz="1100" dirty="0">
              <a:solidFill>
                <a:schemeClr val="bg1"/>
              </a:solidFill>
            </a:endParaRPr>
          </a:p>
          <a:p>
            <a:r>
              <a:rPr lang="es-US" sz="1100" dirty="0">
                <a:solidFill>
                  <a:schemeClr val="bg1"/>
                </a:solidFill>
              </a:rPr>
              <a:t>½ fase exponencial</a:t>
            </a:r>
          </a:p>
          <a:p>
            <a:r>
              <a:rPr lang="es-US" sz="1100" dirty="0">
                <a:solidFill>
                  <a:schemeClr val="bg1"/>
                </a:solidFill>
              </a:rPr>
              <a:t>D.O</a:t>
            </a:r>
            <a:r>
              <a:rPr lang="es-US" sz="1100" baseline="-25000" dirty="0">
                <a:solidFill>
                  <a:schemeClr val="bg1"/>
                </a:solidFill>
              </a:rPr>
              <a:t>600nm</a:t>
            </a:r>
            <a:r>
              <a:rPr lang="es-US" sz="1100" dirty="0">
                <a:solidFill>
                  <a:schemeClr val="bg1"/>
                </a:solidFill>
              </a:rPr>
              <a:t>~0.6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91DFA-4849-4A0C-9985-03D7E1F2D4BD}"/>
              </a:ext>
            </a:extLst>
          </p:cNvPr>
          <p:cNvSpPr txBox="1"/>
          <p:nvPr/>
        </p:nvSpPr>
        <p:spPr>
          <a:xfrm>
            <a:off x="2798513" y="1523720"/>
            <a:ext cx="992579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Centrifugado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73D89-8470-4521-8A44-CCCD20CB513D}"/>
              </a:ext>
            </a:extLst>
          </p:cNvPr>
          <p:cNvSpPr txBox="1"/>
          <p:nvPr/>
        </p:nvSpPr>
        <p:spPr>
          <a:xfrm>
            <a:off x="4028661" y="1523720"/>
            <a:ext cx="155050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1200" dirty="0" err="1">
                <a:solidFill>
                  <a:schemeClr val="bg1"/>
                </a:solidFill>
              </a:rPr>
              <a:t>Resuspensión</a:t>
            </a:r>
            <a:r>
              <a:rPr lang="es-US" sz="1200" dirty="0">
                <a:solidFill>
                  <a:schemeClr val="bg1"/>
                </a:solidFill>
              </a:rPr>
              <a:t> del </a:t>
            </a:r>
            <a:r>
              <a:rPr lang="es-US" sz="1200" dirty="0" err="1">
                <a:solidFill>
                  <a:schemeClr val="bg1"/>
                </a:solidFill>
              </a:rPr>
              <a:t>pelet</a:t>
            </a:r>
            <a:r>
              <a:rPr lang="es-US" sz="1200" dirty="0">
                <a:solidFill>
                  <a:schemeClr val="bg1"/>
                </a:solidFill>
              </a:rPr>
              <a:t> bacteriano en agua estéril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D2198-62A3-49C3-9C05-046D01D3FE83}"/>
              </a:ext>
            </a:extLst>
          </p:cNvPr>
          <p:cNvSpPr txBox="1"/>
          <p:nvPr/>
        </p:nvSpPr>
        <p:spPr>
          <a:xfrm>
            <a:off x="8505115" y="1510467"/>
            <a:ext cx="1550504" cy="6001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1100" dirty="0" err="1">
                <a:solidFill>
                  <a:schemeClr val="bg1"/>
                </a:solidFill>
              </a:rPr>
              <a:t>Resuspensión</a:t>
            </a:r>
            <a:r>
              <a:rPr lang="es-US" sz="1100" dirty="0">
                <a:solidFill>
                  <a:schemeClr val="bg1"/>
                </a:solidFill>
              </a:rPr>
              <a:t> del </a:t>
            </a:r>
            <a:r>
              <a:rPr lang="es-US" sz="1100" dirty="0" err="1">
                <a:solidFill>
                  <a:schemeClr val="bg1"/>
                </a:solidFill>
              </a:rPr>
              <a:t>pelet</a:t>
            </a:r>
            <a:r>
              <a:rPr lang="es-US" sz="1100" dirty="0">
                <a:solidFill>
                  <a:schemeClr val="bg1"/>
                </a:solidFill>
              </a:rPr>
              <a:t> bacteriano en agua estéril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DB34C-B0B2-4A09-A626-9B2CA4F0A4BC}"/>
              </a:ext>
            </a:extLst>
          </p:cNvPr>
          <p:cNvSpPr txBox="1"/>
          <p:nvPr/>
        </p:nvSpPr>
        <p:spPr>
          <a:xfrm>
            <a:off x="6456054" y="2345636"/>
            <a:ext cx="1133644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Enfriar en hielo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E3C6B-362E-444A-A0A9-7FAC8E8A8ECD}"/>
              </a:ext>
            </a:extLst>
          </p:cNvPr>
          <p:cNvSpPr txBox="1"/>
          <p:nvPr/>
        </p:nvSpPr>
        <p:spPr>
          <a:xfrm>
            <a:off x="8897199" y="2398644"/>
            <a:ext cx="1828974" cy="6001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Uso inmediato o </a:t>
            </a:r>
          </a:p>
          <a:p>
            <a:r>
              <a:rPr lang="es-US" sz="1100" dirty="0">
                <a:solidFill>
                  <a:schemeClr val="bg1"/>
                </a:solidFill>
              </a:rPr>
              <a:t>ultracongelación a -70°C (usar glicerol)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6F68F-3160-46F8-B441-9DD42F982176}"/>
              </a:ext>
            </a:extLst>
          </p:cNvPr>
          <p:cNvSpPr txBox="1"/>
          <p:nvPr/>
        </p:nvSpPr>
        <p:spPr>
          <a:xfrm>
            <a:off x="6846993" y="4340208"/>
            <a:ext cx="1165704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Electroporación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0E613-77BC-4324-A3C0-911755242094}"/>
              </a:ext>
            </a:extLst>
          </p:cNvPr>
          <p:cNvSpPr txBox="1"/>
          <p:nvPr/>
        </p:nvSpPr>
        <p:spPr>
          <a:xfrm>
            <a:off x="4426226" y="3213556"/>
            <a:ext cx="1683025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Adición de ADN plasmídico </a:t>
            </a:r>
            <a:r>
              <a:rPr lang="es-US" sz="1100" dirty="0" err="1">
                <a:solidFill>
                  <a:schemeClr val="bg1"/>
                </a:solidFill>
              </a:rPr>
              <a:t>pBABE</a:t>
            </a:r>
            <a:r>
              <a:rPr lang="es-US" sz="1100" dirty="0">
                <a:solidFill>
                  <a:schemeClr val="bg1"/>
                </a:solidFill>
              </a:rPr>
              <a:t>-GPF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90F87-188A-4655-9910-F92BAB98DE53}"/>
              </a:ext>
            </a:extLst>
          </p:cNvPr>
          <p:cNvSpPr txBox="1"/>
          <p:nvPr/>
        </p:nvSpPr>
        <p:spPr>
          <a:xfrm>
            <a:off x="5163968" y="5514465"/>
            <a:ext cx="1683025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Recuperación en medio SOC 300 rpm/1 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A424D-E5C7-45DF-8E04-21DD5C22C89E}"/>
              </a:ext>
            </a:extLst>
          </p:cNvPr>
          <p:cNvSpPr txBox="1"/>
          <p:nvPr/>
        </p:nvSpPr>
        <p:spPr>
          <a:xfrm>
            <a:off x="4320695" y="4471013"/>
            <a:ext cx="125847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Sembrar por extensión en placa en </a:t>
            </a:r>
            <a:r>
              <a:rPr lang="es-US" sz="1100" dirty="0" err="1">
                <a:solidFill>
                  <a:schemeClr val="bg1"/>
                </a:solidFill>
              </a:rPr>
              <a:t>Luria+ampicilina</a:t>
            </a:r>
            <a:endParaRPr lang="es-US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8935B-3019-488F-8C46-96AB092D6E79}"/>
              </a:ext>
            </a:extLst>
          </p:cNvPr>
          <p:cNvSpPr txBox="1"/>
          <p:nvPr/>
        </p:nvSpPr>
        <p:spPr>
          <a:xfrm>
            <a:off x="2490141" y="5523548"/>
            <a:ext cx="1936085" cy="9387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Determinar la eficiencia de la transformación</a:t>
            </a:r>
          </a:p>
          <a:p>
            <a:r>
              <a:rPr lang="es-US" sz="1100" dirty="0">
                <a:solidFill>
                  <a:schemeClr val="bg1"/>
                </a:solidFill>
              </a:rPr>
              <a:t>Comprobar características fenotípicas: </a:t>
            </a:r>
            <a:r>
              <a:rPr lang="es-US" sz="1100" dirty="0" err="1">
                <a:solidFill>
                  <a:schemeClr val="bg1"/>
                </a:solidFill>
              </a:rPr>
              <a:t>IMViC</a:t>
            </a:r>
            <a:r>
              <a:rPr lang="es-US" sz="1100" dirty="0">
                <a:solidFill>
                  <a:schemeClr val="bg1"/>
                </a:solidFill>
              </a:rPr>
              <a:t>/EMB/</a:t>
            </a:r>
            <a:r>
              <a:rPr lang="es-US" sz="1100" dirty="0" err="1">
                <a:solidFill>
                  <a:schemeClr val="bg1"/>
                </a:solidFill>
              </a:rPr>
              <a:t>Kligler</a:t>
            </a:r>
            <a:endParaRPr lang="es-US" sz="11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5420E-3557-4C07-85DE-0ED341988414}"/>
              </a:ext>
            </a:extLst>
          </p:cNvPr>
          <p:cNvSpPr txBox="1"/>
          <p:nvPr/>
        </p:nvSpPr>
        <p:spPr>
          <a:xfrm>
            <a:off x="8372594" y="5692824"/>
            <a:ext cx="1683025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1.8 kV/5ms</a:t>
            </a:r>
          </a:p>
        </p:txBody>
      </p:sp>
    </p:spTree>
    <p:extLst>
      <p:ext uri="{BB962C8B-B14F-4D97-AF65-F5344CB8AC3E}">
        <p14:creationId xmlns:p14="http://schemas.microsoft.com/office/powerpoint/2010/main" val="418766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9B70-B5FC-4C85-8DFB-639A663E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65" y="85008"/>
            <a:ext cx="3784705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900" dirty="0" err="1"/>
              <a:t>Características</a:t>
            </a:r>
            <a:r>
              <a:rPr lang="en-US" sz="2900" dirty="0"/>
              <a:t> </a:t>
            </a:r>
            <a:r>
              <a:rPr lang="en-US" sz="2900" dirty="0" err="1"/>
              <a:t>fenotípicas</a:t>
            </a:r>
            <a:r>
              <a:rPr lang="en-US" sz="2900" dirty="0"/>
              <a:t> </a:t>
            </a:r>
          </a:p>
        </p:txBody>
      </p:sp>
      <p:pic>
        <p:nvPicPr>
          <p:cNvPr id="14340" name="Picture 4" descr="Team:Jilin China/NOTEBOOK - 2014.igem.org">
            <a:extLst>
              <a:ext uri="{FF2B5EF4-FFF2-40B4-BE49-F238E27FC236}">
                <a16:creationId xmlns:a16="http://schemas.microsoft.com/office/drawing/2014/main" id="{0B2432C7-2D99-4455-A6CB-CF997AC4B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4" r="4" b="12456"/>
          <a:stretch/>
        </p:blipFill>
        <p:spPr bwMode="auto">
          <a:xfrm>
            <a:off x="1201620" y="881204"/>
            <a:ext cx="3897132" cy="2434546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As imaged by fluorescence microscopy, (a) the attachment of P.... |  Download Scientific Diagram">
            <a:extLst>
              <a:ext uri="{FF2B5EF4-FFF2-40B4-BE49-F238E27FC236}">
                <a16:creationId xmlns:a16="http://schemas.microsoft.com/office/drawing/2014/main" id="{3B8752C9-4D6F-4DF6-B035-715978855F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7527"/>
          <a:stretch/>
        </p:blipFill>
        <p:spPr bwMode="auto">
          <a:xfrm>
            <a:off x="1201620" y="3836128"/>
            <a:ext cx="3897132" cy="2434546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C347CA-B607-42B8-B60D-3CACFE01A837}"/>
              </a:ext>
            </a:extLst>
          </p:cNvPr>
          <p:cNvSpPr txBox="1"/>
          <p:nvPr/>
        </p:nvSpPr>
        <p:spPr>
          <a:xfrm>
            <a:off x="1237193" y="3406662"/>
            <a:ext cx="4217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600" dirty="0"/>
              <a:t>Fig. 1 Colonias verdes fluorescentes en UV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D5B265-83EB-4B86-BC4F-7518C89977E9}"/>
              </a:ext>
            </a:extLst>
          </p:cNvPr>
          <p:cNvSpPr txBox="1"/>
          <p:nvPr/>
        </p:nvSpPr>
        <p:spPr>
          <a:xfrm>
            <a:off x="1041547" y="6273225"/>
            <a:ext cx="4217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600" dirty="0"/>
              <a:t>Fig. 2 Bacilos cortos verde fluorescentes en microscopia de fluorescencia</a:t>
            </a:r>
          </a:p>
        </p:txBody>
      </p:sp>
      <p:pic>
        <p:nvPicPr>
          <p:cNvPr id="21506" name="Picture 2" descr="Growth of Escherichia coli on MacConkey agar. | Download Scientific Diagram">
            <a:extLst>
              <a:ext uri="{FF2B5EF4-FFF2-40B4-BE49-F238E27FC236}">
                <a16:creationId xmlns:a16="http://schemas.microsoft.com/office/drawing/2014/main" id="{1F7716CE-D0FA-490A-A27A-24F1F410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70" y="632432"/>
            <a:ext cx="3260905" cy="23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7CDDF4B-DEF8-4C05-A530-5F18FB49AA92}"/>
              </a:ext>
            </a:extLst>
          </p:cNvPr>
          <p:cNvSpPr txBox="1"/>
          <p:nvPr/>
        </p:nvSpPr>
        <p:spPr>
          <a:xfrm>
            <a:off x="5530645" y="2933063"/>
            <a:ext cx="346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600" dirty="0"/>
              <a:t>Fig. 3 Colonias fermentadoras de lactosa en </a:t>
            </a:r>
            <a:r>
              <a:rPr lang="es-US" sz="1600" dirty="0" err="1"/>
              <a:t>McConkey</a:t>
            </a:r>
            <a:r>
              <a:rPr lang="es-US" sz="16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69EFC0-95D2-452C-8949-0F6710067F32}"/>
              </a:ext>
            </a:extLst>
          </p:cNvPr>
          <p:cNvSpPr txBox="1"/>
          <p:nvPr/>
        </p:nvSpPr>
        <p:spPr>
          <a:xfrm>
            <a:off x="9071093" y="2914219"/>
            <a:ext cx="2436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600" dirty="0"/>
              <a:t>Fig. 4 Bacilos cortos Gram (-), sin agrupación característica</a:t>
            </a:r>
          </a:p>
        </p:txBody>
      </p:sp>
      <p:pic>
        <p:nvPicPr>
          <p:cNvPr id="21508" name="Picture 4" descr="Tinción de Gram - Wikipedia, la enciclopedia libre">
            <a:extLst>
              <a:ext uri="{FF2B5EF4-FFF2-40B4-BE49-F238E27FC236}">
                <a16:creationId xmlns:a16="http://schemas.microsoft.com/office/drawing/2014/main" id="{C2278585-DBDA-4B4A-A77C-978258C6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457" y="651631"/>
            <a:ext cx="2624455" cy="21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VIC Series-E.Coli | Microbiology lab, Medical technology labs,  Microbiology">
            <a:extLst>
              <a:ext uri="{FF2B5EF4-FFF2-40B4-BE49-F238E27FC236}">
                <a16:creationId xmlns:a16="http://schemas.microsoft.com/office/drawing/2014/main" id="{E6038F1D-9533-417C-83AC-E8ED3803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88" y="3745216"/>
            <a:ext cx="2872843" cy="26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6C0CE6B-50A4-4F65-99B0-DCF7A4CAB9F9}"/>
              </a:ext>
            </a:extLst>
          </p:cNvPr>
          <p:cNvSpPr txBox="1"/>
          <p:nvPr/>
        </p:nvSpPr>
        <p:spPr>
          <a:xfrm>
            <a:off x="6493566" y="6363524"/>
            <a:ext cx="4386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600" dirty="0"/>
              <a:t>Fig. 5 Pruebas bioquímicas características </a:t>
            </a:r>
          </a:p>
        </p:txBody>
      </p:sp>
      <p:pic>
        <p:nvPicPr>
          <p:cNvPr id="21512" name="Picture 8" descr="Agar TSI: fundamento, preparación y usos - Lifeder">
            <a:extLst>
              <a:ext uri="{FF2B5EF4-FFF2-40B4-BE49-F238E27FC236}">
                <a16:creationId xmlns:a16="http://schemas.microsoft.com/office/drawing/2014/main" id="{D8A84999-B645-479C-B1B8-688AE33EE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86" b="8368"/>
          <a:stretch/>
        </p:blipFill>
        <p:spPr bwMode="auto">
          <a:xfrm>
            <a:off x="8683031" y="3753040"/>
            <a:ext cx="2116293" cy="26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A3133C-B681-4395-BAD9-263904DAFCD4}"/>
              </a:ext>
            </a:extLst>
          </p:cNvPr>
          <p:cNvSpPr txBox="1"/>
          <p:nvPr/>
        </p:nvSpPr>
        <p:spPr>
          <a:xfrm>
            <a:off x="8683031" y="6041846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1100" b="1" dirty="0">
                <a:solidFill>
                  <a:schemeClr val="bg1"/>
                </a:solidFill>
              </a:rPr>
              <a:t>Agar hierro </a:t>
            </a:r>
            <a:r>
              <a:rPr lang="es-US" sz="1100" b="1" dirty="0" err="1">
                <a:solidFill>
                  <a:schemeClr val="bg1"/>
                </a:solidFill>
              </a:rPr>
              <a:t>Kligler</a:t>
            </a:r>
            <a:endParaRPr lang="es-US" sz="11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00AD9E-0E37-4CAE-9B96-C424B1EFB6B4}"/>
              </a:ext>
            </a:extLst>
          </p:cNvPr>
          <p:cNvSpPr txBox="1"/>
          <p:nvPr/>
        </p:nvSpPr>
        <p:spPr>
          <a:xfrm>
            <a:off x="6543365" y="5786864"/>
            <a:ext cx="67809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800" b="1" dirty="0">
                <a:solidFill>
                  <a:schemeClr val="bg1"/>
                </a:solidFill>
              </a:rPr>
              <a:t>Rojo de Metilo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0B27E9-82ED-4220-8E0C-74709F01A1F7}"/>
              </a:ext>
            </a:extLst>
          </p:cNvPr>
          <p:cNvSpPr txBox="1"/>
          <p:nvPr/>
        </p:nvSpPr>
        <p:spPr>
          <a:xfrm>
            <a:off x="7850441" y="5795780"/>
            <a:ext cx="87294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800" b="1" dirty="0">
                <a:solidFill>
                  <a:schemeClr val="bg1"/>
                </a:solidFill>
              </a:rPr>
              <a:t>Citrato de Simmons</a:t>
            </a:r>
          </a:p>
        </p:txBody>
      </p:sp>
    </p:spTree>
    <p:extLst>
      <p:ext uri="{BB962C8B-B14F-4D97-AF65-F5344CB8AC3E}">
        <p14:creationId xmlns:p14="http://schemas.microsoft.com/office/powerpoint/2010/main" val="355637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E9A1-72A9-4BF0-80D7-BBF90716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45" y="325332"/>
            <a:ext cx="9920782" cy="1077229"/>
          </a:xfrm>
        </p:spPr>
        <p:txBody>
          <a:bodyPr>
            <a:noAutofit/>
          </a:bodyPr>
          <a:lstStyle/>
          <a:p>
            <a:r>
              <a:rPr lang="es-US" sz="2800" dirty="0"/>
              <a:t>EFICIENCIA DE LA TRANSFORMACIÓN: CONCENTRACIÓN INICIAL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8E4979-3971-47DD-B69B-9EBE65307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0" y="1885285"/>
            <a:ext cx="5010150" cy="3615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275D15-0805-476C-8D8A-04FACC40B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0" y="5878592"/>
            <a:ext cx="3894553" cy="915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80E59C-0932-4056-92B9-88F89AD0269C}"/>
              </a:ext>
            </a:extLst>
          </p:cNvPr>
          <p:cNvSpPr txBox="1"/>
          <p:nvPr/>
        </p:nvSpPr>
        <p:spPr>
          <a:xfrm>
            <a:off x="1728788" y="1534338"/>
            <a:ext cx="349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1. Trazo de Curva de McFarland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A1C22-0A2E-4DB0-9677-A106702F385C}"/>
              </a:ext>
            </a:extLst>
          </p:cNvPr>
          <p:cNvSpPr txBox="1"/>
          <p:nvPr/>
        </p:nvSpPr>
        <p:spPr>
          <a:xfrm>
            <a:off x="1433510" y="5500688"/>
            <a:ext cx="441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1.1 Cálculo de limite de detección (X+3</a:t>
            </a:r>
            <a:r>
              <a:rPr lang="el-GR" dirty="0"/>
              <a:t>σ</a:t>
            </a:r>
            <a:r>
              <a:rPr lang="es-MX" dirty="0"/>
              <a:t>)</a:t>
            </a:r>
            <a:endParaRPr lang="es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5FEC3-FFED-4028-B54F-094AFE56CA0A}"/>
              </a:ext>
            </a:extLst>
          </p:cNvPr>
          <p:cNvSpPr txBox="1"/>
          <p:nvPr/>
        </p:nvSpPr>
        <p:spPr>
          <a:xfrm>
            <a:off x="6246231" y="1523639"/>
            <a:ext cx="2209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2. Medir la D.O a 600 nm y determinar la turbidez del cultivo (0.605 )</a:t>
            </a:r>
          </a:p>
        </p:txBody>
      </p:sp>
      <p:pic>
        <p:nvPicPr>
          <p:cNvPr id="31746" name="Picture 2" descr="Turbidimetric analysis of growth kinetics of bacteria in the laboratory  environment using smartphone - Hatiboruah - 2020 - Journal of Biophotonics  - Wiley Online Library">
            <a:extLst>
              <a:ext uri="{FF2B5EF4-FFF2-40B4-BE49-F238E27FC236}">
                <a16:creationId xmlns:a16="http://schemas.microsoft.com/office/drawing/2014/main" id="{0A84E979-75C9-4C98-8893-BCBAEAF2D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0" t="8751" r="51183" b="48333"/>
          <a:stretch/>
        </p:blipFill>
        <p:spPr bwMode="auto">
          <a:xfrm>
            <a:off x="8455589" y="1185074"/>
            <a:ext cx="2771776" cy="266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698C11-3616-42C5-8CBA-D6DCC18ABA13}"/>
              </a:ext>
            </a:extLst>
          </p:cNvPr>
          <p:cNvSpPr txBox="1"/>
          <p:nvPr/>
        </p:nvSpPr>
        <p:spPr>
          <a:xfrm>
            <a:off x="6455780" y="3907955"/>
            <a:ext cx="465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3. Determinar la concentración del cultivo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EE21E-64A0-4E61-BA40-D66230AA3476}"/>
              </a:ext>
            </a:extLst>
          </p:cNvPr>
          <p:cNvSpPr txBox="1"/>
          <p:nvPr/>
        </p:nvSpPr>
        <p:spPr>
          <a:xfrm>
            <a:off x="6246231" y="4537944"/>
            <a:ext cx="2369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400" dirty="0"/>
              <a:t>3.1 Convertir de D.O a UK (Dividir entre 0.02)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012E4A-B183-4923-899D-07BD70944EDC}"/>
              </a:ext>
            </a:extLst>
          </p:cNvPr>
          <p:cNvSpPr txBox="1"/>
          <p:nvPr/>
        </p:nvSpPr>
        <p:spPr>
          <a:xfrm>
            <a:off x="8765594" y="4503888"/>
            <a:ext cx="277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400" dirty="0"/>
              <a:t>3.2 Interpolar la concentración de </a:t>
            </a:r>
            <a:r>
              <a:rPr lang="es-US" sz="1400" dirty="0" err="1"/>
              <a:t>E.coli</a:t>
            </a:r>
            <a:r>
              <a:rPr lang="es-US" sz="1400" dirty="0"/>
              <a:t>/</a:t>
            </a:r>
            <a:r>
              <a:rPr lang="es-US" sz="1400" dirty="0" err="1"/>
              <a:t>mL</a:t>
            </a:r>
            <a:endParaRPr lang="es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2E7449-590F-4B18-AD5E-3377B55603D0}"/>
                  </a:ext>
                </a:extLst>
              </p:cNvPr>
              <p:cNvSpPr txBox="1"/>
              <p:nvPr/>
            </p:nvSpPr>
            <p:spPr>
              <a:xfrm>
                <a:off x="6331368" y="5334361"/>
                <a:ext cx="159370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0.605</m:t>
                            </m:r>
                          </m:num>
                          <m:den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0.002 </m:t>
                            </m:r>
                          </m:den>
                        </m:f>
                      </m:e>
                    </m:d>
                  </m:oMath>
                </a14:m>
                <a:r>
                  <a:rPr lang="es-US" dirty="0">
                    <a:latin typeface="+mj-lt"/>
                  </a:rPr>
                  <a:t>=302 UK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2E7449-590F-4B18-AD5E-3377B5560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68" y="5334361"/>
                <a:ext cx="1593706" cy="414537"/>
              </a:xfrm>
              <a:prstGeom prst="rect">
                <a:avLst/>
              </a:prstGeom>
              <a:blipFill>
                <a:blip r:embed="rId5"/>
                <a:stretch>
                  <a:fillRect t="-2941" r="-8046" b="-17647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B9F0F5-F00F-443B-9B7A-17BB10BBCE84}"/>
                  </a:ext>
                </a:extLst>
              </p:cNvPr>
              <p:cNvSpPr txBox="1"/>
              <p:nvPr/>
            </p:nvSpPr>
            <p:spPr>
              <a:xfrm>
                <a:off x="8299034" y="5253709"/>
                <a:ext cx="2115900" cy="899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302+143.99</m:t>
                              </m:r>
                            </m:num>
                            <m:den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3.9067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sSup>
                                <m:sSupPr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MX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11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s-US" dirty="0">
                    <a:latin typeface="+mj-lt"/>
                  </a:rPr>
                  <a:t> </a:t>
                </a:r>
                <a:r>
                  <a:rPr lang="es-US" dirty="0" err="1">
                    <a:latin typeface="+mj-lt"/>
                  </a:rPr>
                  <a:t>E.coli</a:t>
                </a:r>
                <a:r>
                  <a:rPr lang="es-US" dirty="0">
                    <a:latin typeface="+mj-lt"/>
                  </a:rPr>
                  <a:t>/</a:t>
                </a:r>
                <a:r>
                  <a:rPr lang="es-US" dirty="0" err="1">
                    <a:latin typeface="+mj-lt"/>
                  </a:rPr>
                  <a:t>mL</a:t>
                </a:r>
                <a:endParaRPr lang="es-US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B9F0F5-F00F-443B-9B7A-17BB10BBC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34" y="5253709"/>
                <a:ext cx="2115900" cy="899349"/>
              </a:xfrm>
              <a:prstGeom prst="rect">
                <a:avLst/>
              </a:prstGeom>
              <a:blipFill>
                <a:blip r:embed="rId6"/>
                <a:stretch>
                  <a:fillRect l="-3746" b="-15646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74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E9A1-72A9-4BF0-80D7-BBF90716EC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5856" y="309129"/>
            <a:ext cx="9920288" cy="1077912"/>
          </a:xfrm>
        </p:spPr>
        <p:txBody>
          <a:bodyPr>
            <a:noAutofit/>
          </a:bodyPr>
          <a:lstStyle/>
          <a:p>
            <a:r>
              <a:rPr lang="es-US" sz="2800" dirty="0"/>
              <a:t>EFICIENCIA DE LA TRANSFORMACIÓN: CONCENTRACIÓN DE COLONIAS TRANSFORMANTES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0E59C-0932-4056-92B9-88F89AD0269C}"/>
              </a:ext>
            </a:extLst>
          </p:cNvPr>
          <p:cNvSpPr txBox="1"/>
          <p:nvPr/>
        </p:nvSpPr>
        <p:spPr>
          <a:xfrm>
            <a:off x="1135857" y="1534338"/>
            <a:ext cx="511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US" dirty="0"/>
              <a:t>Cuenta en placa de agar </a:t>
            </a:r>
            <a:r>
              <a:rPr lang="es-US" dirty="0" err="1"/>
              <a:t>luria+ampicilina</a:t>
            </a:r>
            <a:endParaRPr lang="es-US" dirty="0"/>
          </a:p>
          <a:p>
            <a:r>
              <a:rPr lang="es-US" dirty="0"/>
              <a:t>Verdes y fluorescentes al UV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A1C22-0A2E-4DB0-9677-A106702F385C}"/>
              </a:ext>
            </a:extLst>
          </p:cNvPr>
          <p:cNvSpPr txBox="1"/>
          <p:nvPr/>
        </p:nvSpPr>
        <p:spPr>
          <a:xfrm>
            <a:off x="2973808" y="46570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148 UFC</a:t>
            </a:r>
            <a:endParaRPr lang="es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B9F0F5-F00F-443B-9B7A-17BB10BBCE84}"/>
                  </a:ext>
                </a:extLst>
              </p:cNvPr>
              <p:cNvSpPr txBox="1"/>
              <p:nvPr/>
            </p:nvSpPr>
            <p:spPr>
              <a:xfrm>
                <a:off x="6457768" y="3121594"/>
                <a:ext cx="3961790" cy="1453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149 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𝑈𝐹𝐶</m:t>
                              </m:r>
                            </m:num>
                            <m:den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500 µ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00 µ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𝑚𝐿</m:t>
                              </m:r>
                            </m:den>
                          </m:f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𝑈𝐹𝐶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𝑚𝐿</m:t>
                          </m:r>
                        </m:den>
                      </m:f>
                    </m:oMath>
                  </m:oMathPara>
                </a14:m>
                <a:endParaRPr lang="es-MX" b="0" i="1" dirty="0">
                  <a:latin typeface="Cambria Math" panose="02040503050406030204" pitchFamily="18" charset="0"/>
                </a:endParaRPr>
              </a:p>
              <a:p>
                <a:endParaRPr lang="es-MX" b="0" i="1" dirty="0">
                  <a:latin typeface="Cambria Math" panose="02040503050406030204" pitchFamily="18" charset="0"/>
                </a:endParaRPr>
              </a:p>
              <a:p>
                <a:endParaRPr lang="es-MX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10 </m:t>
                    </m:r>
                  </m:oMath>
                </a14:m>
                <a:r>
                  <a:rPr lang="es-US" dirty="0">
                    <a:latin typeface="+mj-lt"/>
                  </a:rPr>
                  <a:t>UFC </a:t>
                </a:r>
                <a:r>
                  <a:rPr lang="es-US" dirty="0" err="1">
                    <a:latin typeface="+mj-lt"/>
                  </a:rPr>
                  <a:t>E.coli</a:t>
                </a:r>
                <a:r>
                  <a:rPr lang="es-US" dirty="0">
                    <a:latin typeface="+mj-lt"/>
                  </a:rPr>
                  <a:t> </a:t>
                </a:r>
                <a:r>
                  <a:rPr lang="es-US" dirty="0" err="1">
                    <a:latin typeface="+mj-lt"/>
                  </a:rPr>
                  <a:t>amp</a:t>
                </a:r>
                <a:r>
                  <a:rPr lang="es-US" baseline="30000" dirty="0" err="1">
                    <a:latin typeface="+mj-lt"/>
                  </a:rPr>
                  <a:t>R</a:t>
                </a:r>
                <a:r>
                  <a:rPr lang="es-US" dirty="0">
                    <a:latin typeface="+mj-lt"/>
                  </a:rPr>
                  <a:t> </a:t>
                </a:r>
                <a:r>
                  <a:rPr lang="es-US" dirty="0" err="1">
                    <a:latin typeface="+mj-lt"/>
                  </a:rPr>
                  <a:t>gfp</a:t>
                </a:r>
                <a:r>
                  <a:rPr lang="es-US" baseline="30000" dirty="0">
                    <a:latin typeface="+mj-lt"/>
                  </a:rPr>
                  <a:t>+</a:t>
                </a:r>
                <a:r>
                  <a:rPr lang="es-US" dirty="0">
                    <a:latin typeface="+mj-lt"/>
                  </a:rPr>
                  <a:t>/</a:t>
                </a:r>
                <a:r>
                  <a:rPr lang="es-US" dirty="0" err="1">
                    <a:latin typeface="+mj-lt"/>
                  </a:rPr>
                  <a:t>mL</a:t>
                </a:r>
                <a:endParaRPr lang="es-US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B9F0F5-F00F-443B-9B7A-17BB10BBC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68" y="3121594"/>
                <a:ext cx="3961790" cy="1453347"/>
              </a:xfrm>
              <a:prstGeom prst="rect">
                <a:avLst/>
              </a:prstGeom>
              <a:blipFill>
                <a:blip r:embed="rId2"/>
                <a:stretch>
                  <a:fillRect l="-2000" b="-9664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Team:Jilin China/NOTEBOOK - 2014.igem.org">
            <a:extLst>
              <a:ext uri="{FF2B5EF4-FFF2-40B4-BE49-F238E27FC236}">
                <a16:creationId xmlns:a16="http://schemas.microsoft.com/office/drawing/2014/main" id="{BB32A034-2C0C-4228-B9AE-FB0D83D4D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4" r="4" b="12456"/>
          <a:stretch/>
        </p:blipFill>
        <p:spPr bwMode="auto">
          <a:xfrm>
            <a:off x="1334142" y="2222487"/>
            <a:ext cx="3897132" cy="2434546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1F6607-4B63-4BA6-8BCC-0527EE17D8A0}"/>
              </a:ext>
            </a:extLst>
          </p:cNvPr>
          <p:cNvSpPr txBox="1"/>
          <p:nvPr/>
        </p:nvSpPr>
        <p:spPr>
          <a:xfrm>
            <a:off x="6096000" y="1866301"/>
            <a:ext cx="5110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2. Determinar concentración de colonias transformantes tomando en cuenta el volumen de inoculación (500 µL)</a:t>
            </a:r>
          </a:p>
        </p:txBody>
      </p:sp>
    </p:spTree>
    <p:extLst>
      <p:ext uri="{BB962C8B-B14F-4D97-AF65-F5344CB8AC3E}">
        <p14:creationId xmlns:p14="http://schemas.microsoft.com/office/powerpoint/2010/main" val="370108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E9A1-72A9-4BF0-80D7-BBF90716EC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5856" y="309129"/>
            <a:ext cx="9920288" cy="1077912"/>
          </a:xfrm>
        </p:spPr>
        <p:txBody>
          <a:bodyPr>
            <a:noAutofit/>
          </a:bodyPr>
          <a:lstStyle/>
          <a:p>
            <a:r>
              <a:rPr lang="es-US" sz="2800" dirty="0"/>
              <a:t>EFICIENCIA DE LA TRANSFORMACIÓN: CONCENTRACIÓN DEL PLÁSMIDO AGREGADO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0E59C-0932-4056-92B9-88F89AD0269C}"/>
              </a:ext>
            </a:extLst>
          </p:cNvPr>
          <p:cNvSpPr txBox="1"/>
          <p:nvPr/>
        </p:nvSpPr>
        <p:spPr>
          <a:xfrm>
            <a:off x="1135857" y="1534338"/>
            <a:ext cx="4331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US" dirty="0"/>
              <a:t>La absorbancia de la muestra de DNA se determina en el espectrofotómetro a 260 nm (ácidos nucleicos, 280 nm (proteína) y 230 nm (guanidina y otros solubles en fenol)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B9F0F5-F00F-443B-9B7A-17BB10BBCE84}"/>
                  </a:ext>
                </a:extLst>
              </p:cNvPr>
              <p:cNvSpPr txBox="1"/>
              <p:nvPr/>
            </p:nvSpPr>
            <p:spPr>
              <a:xfrm>
                <a:off x="5534748" y="3769002"/>
                <a:ext cx="5049909" cy="13044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MX" sz="2000" b="0" dirty="0"/>
                  <a:t>1.35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MX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µ</m:t>
                            </m:r>
                            <m: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  <m:t>𝐴𝐷𝑁</m:t>
                            </m:r>
                            <m: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  <m:t>𝑚𝐿</m:t>
                            </m:r>
                          </m:num>
                          <m:den>
                            <m: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d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=69</m:t>
                    </m:r>
                    <m:f>
                      <m:fPr>
                        <m:ctrlPr>
                          <a:rPr lang="es-MX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s-MX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s-MX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MX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𝐴𝐷𝑁</m:t>
                        </m:r>
                      </m:num>
                      <m:den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𝑚𝐿</m:t>
                        </m:r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𝐴𝐷𝑁</m:t>
                        </m:r>
                      </m:den>
                    </m:f>
                  </m:oMath>
                </a14:m>
                <a:r>
                  <a:rPr lang="es-MX" sz="2000" b="0" i="1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69 </m:t>
                        </m:r>
                        <m:r>
                          <a:rPr lang="es-MX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s-MX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s-MX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MX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𝐴𝐷𝑁</m:t>
                        </m:r>
                      </m:num>
                      <m:den>
                        <m:r>
                          <a:rPr lang="es-MX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1000 </m:t>
                        </m:r>
                        <m:r>
                          <a:rPr lang="es-MX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s-MX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s-MX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𝐴𝐷𝑁</m:t>
                        </m:r>
                      </m:den>
                    </m:f>
                  </m:oMath>
                </a14:m>
                <a:endParaRPr lang="es-MX" sz="2000" b="0" i="1" dirty="0">
                  <a:latin typeface="Cambria Math" panose="02040503050406030204" pitchFamily="18" charset="0"/>
                </a:endParaRPr>
              </a:p>
              <a:p>
                <a:endParaRPr lang="es-MX" sz="2000" b="0" i="1" dirty="0">
                  <a:latin typeface="Cambria Math" panose="02040503050406030204" pitchFamily="18" charset="0"/>
                </a:endParaRPr>
              </a:p>
              <a:p>
                <a:endParaRPr lang="es-MX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𝑆𝑢𝑝𝑜𝑛𝑖𝑒𝑛𝑑𝑜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𝑞𝑢𝑒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𝑟𝑒𝑞𝑢𝑖𝑟𝑖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ó 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𝑑𝑖𝑙𝑢𝑖𝑟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𝑑𝑖𝑙</m:t>
                      </m:r>
                      <m:r>
                        <a:rPr lang="es-MX" sz="1400" b="0" i="1" smtClean="0">
                          <a:latin typeface="Cambria Math" panose="02040503050406030204" pitchFamily="18" charset="0"/>
                        </a:rPr>
                        <m:t> (1:1)</m:t>
                      </m:r>
                    </m:oMath>
                  </m:oMathPara>
                </a14:m>
                <a:endParaRPr lang="es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B9F0F5-F00F-443B-9B7A-17BB10BBC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748" y="3769002"/>
                <a:ext cx="5049909" cy="1304460"/>
              </a:xfrm>
              <a:prstGeom prst="rect">
                <a:avLst/>
              </a:prstGeom>
              <a:blipFill>
                <a:blip r:embed="rId2"/>
                <a:stretch>
                  <a:fillRect l="-3140" t="-1402" r="-1087" b="-514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71F6607-4B63-4BA6-8BCC-0527EE17D8A0}"/>
              </a:ext>
            </a:extLst>
          </p:cNvPr>
          <p:cNvSpPr txBox="1"/>
          <p:nvPr/>
        </p:nvSpPr>
        <p:spPr>
          <a:xfrm>
            <a:off x="5883476" y="1534338"/>
            <a:ext cx="5110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2. Multiplicar el valor de absorbancia por el factor de conversión considerando que una unidad de absorbancia a 260nm= 50µg ADN/</a:t>
            </a:r>
            <a:r>
              <a:rPr lang="es-US" dirty="0" err="1"/>
              <a:t>mL</a:t>
            </a:r>
            <a:r>
              <a:rPr lang="es-US" dirty="0"/>
              <a:t>. Debe considerarse la dilución realizada para la medición en caso de ser requerida (1:5, 1:10, </a:t>
            </a:r>
            <a:r>
              <a:rPr lang="es-US" dirty="0" err="1"/>
              <a:t>etc</a:t>
            </a:r>
            <a:r>
              <a:rPr lang="es-US" dirty="0"/>
              <a:t>)</a:t>
            </a:r>
          </a:p>
        </p:txBody>
      </p:sp>
      <p:pic>
        <p:nvPicPr>
          <p:cNvPr id="32770" name="Picture 2" descr="Understanding Variations in Oligonucleotide OD and Yield">
            <a:extLst>
              <a:ext uri="{FF2B5EF4-FFF2-40B4-BE49-F238E27FC236}">
                <a16:creationId xmlns:a16="http://schemas.microsoft.com/office/drawing/2014/main" id="{A4BA3B56-DB84-4988-BCBA-8D25F6E0E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" t="18999" r="50000" b="18058"/>
          <a:stretch/>
        </p:blipFill>
        <p:spPr bwMode="auto">
          <a:xfrm>
            <a:off x="1607343" y="3429000"/>
            <a:ext cx="2738437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77935-F738-495C-8E1C-13CBB35D4F50}"/>
              </a:ext>
            </a:extLst>
          </p:cNvPr>
          <p:cNvSpPr txBox="1"/>
          <p:nvPr/>
        </p:nvSpPr>
        <p:spPr>
          <a:xfrm>
            <a:off x="1135856" y="6309602"/>
            <a:ext cx="433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1.1 Para esta caso D.O 260 nm=1.35</a:t>
            </a:r>
          </a:p>
        </p:txBody>
      </p:sp>
    </p:spTree>
    <p:extLst>
      <p:ext uri="{BB962C8B-B14F-4D97-AF65-F5344CB8AC3E}">
        <p14:creationId xmlns:p14="http://schemas.microsoft.com/office/powerpoint/2010/main" val="239248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E9A1-72A9-4BF0-80D7-BBF90716EC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5856" y="309129"/>
            <a:ext cx="9920288" cy="1077912"/>
          </a:xfrm>
        </p:spPr>
        <p:txBody>
          <a:bodyPr>
            <a:noAutofit/>
          </a:bodyPr>
          <a:lstStyle/>
          <a:p>
            <a:r>
              <a:rPr lang="es-US" sz="2800" dirty="0"/>
              <a:t>EFICIENCIA DE LA TRANSFORMACIÓN (%)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0E59C-0932-4056-92B9-88F89AD0269C}"/>
              </a:ext>
            </a:extLst>
          </p:cNvPr>
          <p:cNvSpPr txBox="1"/>
          <p:nvPr/>
        </p:nvSpPr>
        <p:spPr>
          <a:xfrm>
            <a:off x="1135857" y="1387041"/>
            <a:ext cx="992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US" dirty="0"/>
              <a:t>La absorbancia de la muestra de DNA se determina en el espectrofotómetro a 260 nm (ácidos nucleicos, 280 nm (proteína) y 230 nm (guanidina y otros solubles en fenol)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C1DCD2-A2F3-400A-B8DF-195598806B89}"/>
                  </a:ext>
                </a:extLst>
              </p:cNvPr>
              <p:cNvSpPr txBox="1"/>
              <p:nvPr/>
            </p:nvSpPr>
            <p:spPr>
              <a:xfrm>
                <a:off x="1135856" y="3197403"/>
                <a:ext cx="9920286" cy="7954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s-MX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MX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sz="2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s-MX" sz="2000" i="1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es-MX" sz="2000" i="1">
                                    <a:latin typeface="Cambria Math" panose="02040503050406030204" pitchFamily="18" charset="0"/>
                                  </a:rPr>
                                  <m:t>𝑐𝑜𝑙𝑖</m:t>
                                </m:r>
                                <m:r>
                                  <a:rPr lang="es-MX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MX" sz="2000" i="1">
                                    <a:latin typeface="Cambria Math" panose="02040503050406030204" pitchFamily="18" charset="0"/>
                                  </a:rPr>
                                  <m:t>𝑎𝑚</m:t>
                                </m:r>
                                <m:sSup>
                                  <m:sSupPr>
                                    <m:ctrlPr>
                                      <a:rPr lang="es-MX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s-MX" sz="2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p>
                                </m:sSup>
                                <m:r>
                                  <a:rPr lang="es-MX" sz="2000" i="1">
                                    <a:latin typeface="Cambria Math" panose="02040503050406030204" pitchFamily="18" charset="0"/>
                                  </a:rPr>
                                  <m:t>𝑔𝑓</m:t>
                                </m:r>
                                <m:sSup>
                                  <m:sSupPr>
                                    <m:ctrlPr>
                                      <a:rPr lang="es-MX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s-MX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s-MX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2000" i="1">
                                        <a:latin typeface="Cambria Math" panose="02040503050406030204" pitchFamily="18" charset="0"/>
                                      </a:rPr>
                                      <m:t>𝑈𝐹𝐶</m:t>
                                    </m:r>
                                    <m:r>
                                      <a:rPr lang="es-MX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s-MX" sz="2000" i="1">
                                        <a:latin typeface="Cambria Math" panose="02040503050406030204" pitchFamily="18" charset="0"/>
                                      </a:rPr>
                                      <m:t>𝑚𝐿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s-MX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MX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</a:rPr>
                                      <m:t>𝑚𝐿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𝑐𝑢𝑙𝑡𝑖𝑣𝑜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𝑟𝑒𝑐𝑢𝑝𝑒𝑟𝑎𝑑𝑜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𝑒𝑛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𝑆𝑂𝐶</m:t>
                                    </m:r>
                                  </m:num>
                                  <m:den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𝐴𝐷𝑁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𝑝𝑙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𝑠𝑚𝑖𝑑𝑜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𝑎𝑔𝑟𝑒𝑔𝑎𝑑𝑜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𝑒𝑛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𝑒𝑙𝑒𝑐𝑡𝑟𝑜𝑝𝑜𝑟𝑎𝑐𝑖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ó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s-MX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MX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𝐴𝐷𝑁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𝑝𝑙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𝑠𝑚𝑖𝑑𝑜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s-MX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𝐴𝐷𝑁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𝑝𝑙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a:rPr lang="es-MX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𝑠𝑚𝑖𝑑𝑜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𝑐𝑜𝑙𝑖</m:t>
                            </m:r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𝑖𝑛𝑖𝑐𝑖𝑎𝑙</m:t>
                            </m:r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s-MX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MX" sz="2000" i="1">
                                    <a:latin typeface="Cambria Math" panose="02040503050406030204" pitchFamily="18" charset="0"/>
                                  </a:rPr>
                                  <m:t>𝑈𝐹𝐶</m:t>
                                </m:r>
                              </m:num>
                              <m:den>
                                <m:r>
                                  <a:rPr lang="es-MX" sz="2000" i="1">
                                    <a:latin typeface="Cambria Math" panose="02040503050406030204" pitchFamily="18" charset="0"/>
                                  </a:rPr>
                                  <m:t>𝑚𝐿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es-MX" sz="2000" b="0" i="1" dirty="0">
                    <a:latin typeface="Cambria Math" panose="02040503050406030204" pitchFamily="18" charset="0"/>
                  </a:rPr>
                  <a:t>x100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C1DCD2-A2F3-400A-B8DF-195598806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56" y="3197403"/>
                <a:ext cx="9920286" cy="795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FB874AB-D873-47DF-A54E-F28FFE4D83F9}"/>
                  </a:ext>
                </a:extLst>
              </p:cNvPr>
              <p:cNvSpPr/>
              <p:nvPr/>
            </p:nvSpPr>
            <p:spPr>
              <a:xfrm>
                <a:off x="3103613" y="2223679"/>
                <a:ext cx="4421018" cy="756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dirty="0"/>
                  <a:t>% Eficiencia=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𝑐𝑜𝑙𝑖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𝑎𝑚</m:t>
                            </m:r>
                            <m:sSup>
                              <m:sSupPr>
                                <m:ctrlPr>
                                  <a:rPr lang="es-MX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p>
                            </m:sSup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𝑔𝑓</m:t>
                            </m:r>
                            <m:sSup>
                              <m:sSupPr>
                                <m:ctrlPr>
                                  <a:rPr lang="es-MX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s-MX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𝑈𝐹𝐶</m:t>
                                </m:r>
                              </m:num>
                              <m:den>
                                <m:r>
                                  <a:rPr lang="es-MX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s-MX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s-MX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MX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𝐴𝐷𝑁</m:t>
                                </m:r>
                              </m:den>
                            </m:f>
                          </m:num>
                          <m:den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𝑐𝑜𝑙𝑖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𝑖𝑛𝑖𝑐𝑖𝑎𝑙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s-MX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𝑈𝐹𝐶</m:t>
                                </m:r>
                              </m:num>
                              <m:den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𝑚𝐿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es-MX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s-MX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FB874AB-D873-47DF-A54E-F28FFE4D8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613" y="2223679"/>
                <a:ext cx="4421018" cy="756361"/>
              </a:xfrm>
              <a:prstGeom prst="rect">
                <a:avLst/>
              </a:prstGeom>
              <a:blipFill>
                <a:blip r:embed="rId3"/>
                <a:stretch>
                  <a:fillRect l="-110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086CB4-DFF3-4862-B59C-7BEE1664168B}"/>
                  </a:ext>
                </a:extLst>
              </p:cNvPr>
              <p:cNvSpPr txBox="1"/>
              <p:nvPr/>
            </p:nvSpPr>
            <p:spPr>
              <a:xfrm>
                <a:off x="1135856" y="4573848"/>
                <a:ext cx="9920286" cy="7159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10 </m:t>
                                </m:r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𝑐𝑜𝑙𝑖</m:t>
                                </m:r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𝑎𝑚</m:t>
                                </m:r>
                                <m:sSup>
                                  <m:sSupPr>
                                    <m:ctrlPr>
                                      <a:rPr lang="es-MX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s-MX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p>
                                </m:sSup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𝑔𝑓</m:t>
                                </m:r>
                                <m:sSup>
                                  <m:sSupPr>
                                    <m:ctrlPr>
                                      <a:rPr lang="es-MX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s-MX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s-MX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i="1">
                                        <a:latin typeface="Cambria Math" panose="02040503050406030204" pitchFamily="18" charset="0"/>
                                      </a:rPr>
                                      <m:t>𝑈𝐹𝐶</m:t>
                                    </m:r>
                                    <m:r>
                                      <a:rPr lang="es-MX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s-MX" i="1">
                                        <a:latin typeface="Cambria Math" panose="02040503050406030204" pitchFamily="18" charset="0"/>
                                      </a:rPr>
                                      <m:t>𝑚𝐿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0.5 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𝑚𝐿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𝑐𝑢𝑙𝑡𝑖𝑣𝑜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𝑟𝑒𝑐𝑢𝑝𝑒𝑟𝑎𝑑𝑜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𝑒𝑛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𝑆𝑂𝐶</m:t>
                                    </m:r>
                                  </m:num>
                                  <m:den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1 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𝐴𝐷𝑁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𝑝𝑙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𝑠𝑚𝑖𝑑𝑜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𝑎𝑔𝑟𝑒𝑔𝑎𝑑𝑜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𝑒𝑛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𝑒𝑙𝑒𝑐𝑡𝑟𝑜𝑝𝑜𝑟𝑎𝑐𝑖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ó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1000 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𝐴𝐷𝑁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𝑝𝑙𝑎𝑠𝑚𝑖𝑑𝑜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69</m:t>
                                    </m:r>
                                    <m:r>
                                      <a:rPr lang="es-MX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𝐴𝐷𝑁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𝑝𝑙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𝑠𝑚𝑖𝑑𝑜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  <m:sSup>
                              <m:sSup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s-MX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𝑈𝐹𝐶</m:t>
                                </m:r>
                              </m:num>
                              <m:den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𝑚𝐿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es-MX" b="0" i="1" dirty="0">
                    <a:latin typeface="Cambria Math" panose="02040503050406030204" pitchFamily="18" charset="0"/>
                  </a:rPr>
                  <a:t>x100=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086CB4-DFF3-4862-B59C-7BEE16641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56" y="4573848"/>
                <a:ext cx="9920286" cy="715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333C1B-59CF-448B-A023-BE8BF5A15A15}"/>
              </a:ext>
            </a:extLst>
          </p:cNvPr>
          <p:cNvCxnSpPr/>
          <p:nvPr/>
        </p:nvCxnSpPr>
        <p:spPr>
          <a:xfrm flipV="1">
            <a:off x="3339548" y="4744278"/>
            <a:ext cx="357809" cy="172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7AA945-08A1-4543-A2B9-05F1607984BE}"/>
              </a:ext>
            </a:extLst>
          </p:cNvPr>
          <p:cNvCxnSpPr/>
          <p:nvPr/>
        </p:nvCxnSpPr>
        <p:spPr>
          <a:xfrm flipV="1">
            <a:off x="4797287" y="4573848"/>
            <a:ext cx="516835" cy="157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E99F82-479E-4D3A-B557-C54177F35DFF}"/>
              </a:ext>
            </a:extLst>
          </p:cNvPr>
          <p:cNvCxnSpPr/>
          <p:nvPr/>
        </p:nvCxnSpPr>
        <p:spPr>
          <a:xfrm flipV="1">
            <a:off x="8295861" y="4573848"/>
            <a:ext cx="397565" cy="17043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48D80C-54BE-4897-8623-04AEB4966C05}"/>
              </a:ext>
            </a:extLst>
          </p:cNvPr>
          <p:cNvCxnSpPr/>
          <p:nvPr/>
        </p:nvCxnSpPr>
        <p:spPr>
          <a:xfrm flipV="1">
            <a:off x="3896140" y="4744278"/>
            <a:ext cx="397565" cy="17043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2B25ED1-CB1E-44D1-86E0-045E3D50653A}"/>
              </a:ext>
            </a:extLst>
          </p:cNvPr>
          <p:cNvSpPr/>
          <p:nvPr/>
        </p:nvSpPr>
        <p:spPr>
          <a:xfrm>
            <a:off x="3260035" y="4465983"/>
            <a:ext cx="397565" cy="311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F7E119-A3FA-4A49-BA6C-AD58B1DB7752}"/>
              </a:ext>
            </a:extLst>
          </p:cNvPr>
          <p:cNvSpPr/>
          <p:nvPr/>
        </p:nvSpPr>
        <p:spPr>
          <a:xfrm>
            <a:off x="8097078" y="4728837"/>
            <a:ext cx="397565" cy="311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23848F-459D-4D26-A946-B1CC34EAF69C}"/>
              </a:ext>
            </a:extLst>
          </p:cNvPr>
          <p:cNvSpPr/>
          <p:nvPr/>
        </p:nvSpPr>
        <p:spPr>
          <a:xfrm>
            <a:off x="5055704" y="6025634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i="1" dirty="0">
                <a:latin typeface="Cambria Math" panose="02040503050406030204" pitchFamily="18" charset="0"/>
              </a:rPr>
              <a:t>0.0002%</a:t>
            </a:r>
          </a:p>
        </p:txBody>
      </p:sp>
    </p:spTree>
    <p:extLst>
      <p:ext uri="{BB962C8B-B14F-4D97-AF65-F5344CB8AC3E}">
        <p14:creationId xmlns:p14="http://schemas.microsoft.com/office/powerpoint/2010/main" val="2097366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92F876-99F2-41A9-902E-7244C8F3A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817" y="1228725"/>
            <a:ext cx="5104004" cy="535884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4C7F31-3812-4171-BF33-5A22EBF0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270428"/>
            <a:ext cx="8132392" cy="701122"/>
          </a:xfrm>
        </p:spPr>
        <p:txBody>
          <a:bodyPr>
            <a:normAutofit fontScale="90000"/>
          </a:bodyPr>
          <a:lstStyle/>
          <a:p>
            <a:r>
              <a:rPr lang="es-US" dirty="0"/>
              <a:t>UTILIDAD DE LA TRANSFORMACIÓN: PROTEÍNAS/ENZIMAS RECOMBINANTES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D59D41-97AB-4120-A74C-21B2C350C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8347" y="1285160"/>
            <a:ext cx="4599527" cy="51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17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5D02ED-703E-422A-A1C0-45962059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4000" dirty="0"/>
              <a:t>PROYECTO-INFORME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93B04-F54E-411A-9043-7F173C1B5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Genética bacteriana: Transformación</a:t>
            </a:r>
          </a:p>
        </p:txBody>
      </p:sp>
    </p:spTree>
    <p:extLst>
      <p:ext uri="{BB962C8B-B14F-4D97-AF65-F5344CB8AC3E}">
        <p14:creationId xmlns:p14="http://schemas.microsoft.com/office/powerpoint/2010/main" val="387826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C5E3-DD6D-41FB-8ED7-4C1766824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CURVA DE MC FARLAND DE REFERENCIA PARA TODOS LOS CASOS</a:t>
            </a:r>
            <a:endParaRPr lang="es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D6C3A7-EA25-4716-B2DF-BFE464CCB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542868"/>
              </p:ext>
            </p:extLst>
          </p:nvPr>
        </p:nvGraphicFramePr>
        <p:xfrm>
          <a:off x="1408344" y="2197507"/>
          <a:ext cx="3768340" cy="3961683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1780720">
                  <a:extLst>
                    <a:ext uri="{9D8B030D-6E8A-4147-A177-3AD203B41FA5}">
                      <a16:colId xmlns:a16="http://schemas.microsoft.com/office/drawing/2014/main" val="2260407072"/>
                    </a:ext>
                  </a:extLst>
                </a:gridCol>
                <a:gridCol w="1987620">
                  <a:extLst>
                    <a:ext uri="{9D8B030D-6E8A-4147-A177-3AD203B41FA5}">
                      <a16:colId xmlns:a16="http://schemas.microsoft.com/office/drawing/2014/main" val="2382442141"/>
                    </a:ext>
                  </a:extLst>
                </a:gridCol>
              </a:tblGrid>
              <a:tr h="625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No de </a:t>
                      </a:r>
                      <a:r>
                        <a:rPr lang="en-US" sz="1400" u="none" strike="noStrike" dirty="0" err="1">
                          <a:effectLst/>
                        </a:rPr>
                        <a:t>tubo</a:t>
                      </a:r>
                      <a:endParaRPr lang="en-US" sz="1400" u="none" strike="noStrike" dirty="0">
                        <a:effectLst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Turbidez</a:t>
                      </a:r>
                      <a:r>
                        <a:rPr lang="en-US" sz="1400" u="none" strike="noStrike" dirty="0">
                          <a:effectLst/>
                        </a:rPr>
                        <a:t> (UK)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1454926"/>
                  </a:ext>
                </a:extLst>
              </a:tr>
              <a:tr h="3335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9355168"/>
                  </a:ext>
                </a:extLst>
              </a:tr>
              <a:tr h="333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6528228"/>
                  </a:ext>
                </a:extLst>
              </a:tr>
              <a:tr h="333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7540960"/>
                  </a:ext>
                </a:extLst>
              </a:tr>
              <a:tr h="333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3127209"/>
                  </a:ext>
                </a:extLst>
              </a:tr>
              <a:tr h="333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5151597"/>
                  </a:ext>
                </a:extLst>
              </a:tr>
              <a:tr h="333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096300"/>
                  </a:ext>
                </a:extLst>
              </a:tr>
              <a:tr h="333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3220286"/>
                  </a:ext>
                </a:extLst>
              </a:tr>
              <a:tr h="333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467492"/>
                  </a:ext>
                </a:extLst>
              </a:tr>
              <a:tr h="333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8360411"/>
                  </a:ext>
                </a:extLst>
              </a:tr>
              <a:tr h="333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75716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ADB59F-34F9-4CD8-B564-69E61DB0EF75}"/>
              </a:ext>
            </a:extLst>
          </p:cNvPr>
          <p:cNvSpPr txBox="1"/>
          <p:nvPr/>
        </p:nvSpPr>
        <p:spPr>
          <a:xfrm>
            <a:off x="5899355" y="3200400"/>
            <a:ext cx="5161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Obtén la función que te permita relacionar la turbidez en función de la concentración microbiana (microorganismos/</a:t>
            </a:r>
            <a:r>
              <a:rPr lang="es-MX" dirty="0" err="1"/>
              <a:t>mL</a:t>
            </a:r>
            <a:r>
              <a:rPr lang="es-MX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Calcula el valor del límite de detección si el valor de los blancos independientes fue de B1=10, B2=11,B3=20, B4=0, B5=2 UK</a:t>
            </a:r>
          </a:p>
        </p:txBody>
      </p:sp>
    </p:spTree>
    <p:extLst>
      <p:ext uri="{BB962C8B-B14F-4D97-AF65-F5344CB8AC3E}">
        <p14:creationId xmlns:p14="http://schemas.microsoft.com/office/powerpoint/2010/main" val="27364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8D17-7FD1-4659-93A3-68155E6B0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220" y="204010"/>
            <a:ext cx="7958331" cy="1077229"/>
          </a:xfrm>
        </p:spPr>
        <p:txBody>
          <a:bodyPr/>
          <a:lstStyle/>
          <a:p>
            <a:r>
              <a:rPr lang="es-US" dirty="0"/>
              <a:t>Transferencia de genes: Vertical y horizontal</a:t>
            </a:r>
          </a:p>
        </p:txBody>
      </p:sp>
      <p:pic>
        <p:nvPicPr>
          <p:cNvPr id="5" name="Picture 2" descr="Transferencia De Genes Por Ejemplo Bacterias Evolución Horizontal Y Vertical  Ilustración del Vector - Ilustración de horizontal, bacterias: 196348166">
            <a:extLst>
              <a:ext uri="{FF2B5EF4-FFF2-40B4-BE49-F238E27FC236}">
                <a16:creationId xmlns:a16="http://schemas.microsoft.com/office/drawing/2014/main" id="{92F0EFB2-4AC9-45B2-9597-A7831E1B43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/>
          <a:stretch/>
        </p:blipFill>
        <p:spPr bwMode="auto">
          <a:xfrm>
            <a:off x="2550220" y="1281239"/>
            <a:ext cx="7362406" cy="62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ABC81A-2A2C-4710-9847-9F0DB4C428E2}"/>
              </a:ext>
            </a:extLst>
          </p:cNvPr>
          <p:cNvSpPr txBox="1"/>
          <p:nvPr/>
        </p:nvSpPr>
        <p:spPr>
          <a:xfrm>
            <a:off x="4386470" y="2744655"/>
            <a:ext cx="170953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1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Transferencia vertical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C1B34-E9D5-4C65-92F7-8961E4526BF4}"/>
              </a:ext>
            </a:extLst>
          </p:cNvPr>
          <p:cNvSpPr txBox="1"/>
          <p:nvPr/>
        </p:nvSpPr>
        <p:spPr>
          <a:xfrm>
            <a:off x="6805501" y="2495878"/>
            <a:ext cx="194093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Transferencia</a:t>
            </a:r>
          </a:p>
          <a:p>
            <a:pPr algn="ctr"/>
            <a:r>
              <a:rPr lang="es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horizontal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F2798-05EB-48C8-B32E-85FA1EB7F899}"/>
              </a:ext>
            </a:extLst>
          </p:cNvPr>
          <p:cNvSpPr txBox="1"/>
          <p:nvPr/>
        </p:nvSpPr>
        <p:spPr>
          <a:xfrm>
            <a:off x="6891131" y="3561904"/>
            <a:ext cx="96740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Receptor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C5E22-DBFA-40B0-96C6-650B7063DB6D}"/>
              </a:ext>
            </a:extLst>
          </p:cNvPr>
          <p:cNvSpPr txBox="1"/>
          <p:nvPr/>
        </p:nvSpPr>
        <p:spPr>
          <a:xfrm>
            <a:off x="7775968" y="3561904"/>
            <a:ext cx="92786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Donador</a:t>
            </a:r>
          </a:p>
        </p:txBody>
      </p:sp>
    </p:spTree>
    <p:extLst>
      <p:ext uri="{BB962C8B-B14F-4D97-AF65-F5344CB8AC3E}">
        <p14:creationId xmlns:p14="http://schemas.microsoft.com/office/powerpoint/2010/main" val="3500398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B531-979A-42AD-A993-42794668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832099"/>
          </a:xfrm>
        </p:spPr>
        <p:txBody>
          <a:bodyPr/>
          <a:lstStyle/>
          <a:p>
            <a:r>
              <a:rPr lang="es-US" dirty="0"/>
              <a:t>EQUIPO 1</a:t>
            </a:r>
          </a:p>
        </p:txBody>
      </p:sp>
      <p:pic>
        <p:nvPicPr>
          <p:cNvPr id="5122" name="Picture 2" descr="Agarose gel electrophoresis of restriction-digested plasmid DNA depicts...  | Download Scientific Diagram">
            <a:extLst>
              <a:ext uri="{FF2B5EF4-FFF2-40B4-BE49-F238E27FC236}">
                <a16:creationId xmlns:a16="http://schemas.microsoft.com/office/drawing/2014/main" id="{96688752-B032-44E0-BC83-E6CF84EC0A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89"/>
          <a:stretch/>
        </p:blipFill>
        <p:spPr bwMode="auto">
          <a:xfrm>
            <a:off x="5599252" y="196802"/>
            <a:ext cx="5618399" cy="64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3BEC2-2E21-4A52-BF3E-10314C414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4463" y="2471738"/>
            <a:ext cx="3643312" cy="3714750"/>
          </a:xfrm>
        </p:spPr>
        <p:txBody>
          <a:bodyPr>
            <a:normAutofit lnSpcReduction="10000"/>
          </a:bodyPr>
          <a:lstStyle/>
          <a:p>
            <a:r>
              <a:rPr lang="es-US" dirty="0"/>
              <a:t>Se realizó el procedimiento para la extracción y purificación del ADN plasmídico del </a:t>
            </a:r>
            <a:r>
              <a:rPr lang="es-US" dirty="0" err="1"/>
              <a:t>pBABE</a:t>
            </a:r>
            <a:r>
              <a:rPr lang="es-US" dirty="0"/>
              <a:t>-GFP a partir de una cepa de </a:t>
            </a:r>
            <a:r>
              <a:rPr lang="es-US" i="1" dirty="0"/>
              <a:t>Salmonella </a:t>
            </a:r>
            <a:r>
              <a:rPr lang="es-US" i="1" dirty="0" err="1"/>
              <a:t>typhimurium</a:t>
            </a:r>
            <a:r>
              <a:rPr lang="es-US" i="1" dirty="0"/>
              <a:t> </a:t>
            </a:r>
            <a:r>
              <a:rPr lang="es-US" dirty="0" err="1"/>
              <a:t>amp</a:t>
            </a:r>
            <a:r>
              <a:rPr lang="es-US" baseline="30000" dirty="0" err="1"/>
              <a:t>R</a:t>
            </a:r>
            <a:r>
              <a:rPr lang="es-US" dirty="0"/>
              <a:t> </a:t>
            </a:r>
            <a:r>
              <a:rPr lang="es-US" dirty="0" err="1"/>
              <a:t>gfp</a:t>
            </a:r>
            <a:r>
              <a:rPr lang="es-US" dirty="0"/>
              <a:t>+.</a:t>
            </a:r>
          </a:p>
          <a:p>
            <a:r>
              <a:rPr lang="es-US" dirty="0"/>
              <a:t>Como el analista es inexperto en el área realizó 4 veces el procedimiento. </a:t>
            </a:r>
          </a:p>
          <a:p>
            <a:r>
              <a:rPr lang="es-US" dirty="0"/>
              <a:t>Indica en cual de ellos tuvo éxito el analista y argumenta. </a:t>
            </a:r>
          </a:p>
          <a:p>
            <a:r>
              <a:rPr lang="es-US" dirty="0" err="1"/>
              <a:t>Dí</a:t>
            </a:r>
            <a:r>
              <a:rPr lang="es-US" dirty="0"/>
              <a:t> el peso de cada uno de los fragmentos de DNA extraídos.</a:t>
            </a:r>
          </a:p>
          <a:p>
            <a:endParaRPr lang="es-US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713582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94C5A5C9-03D2-4BD3-8BC5-E622CA425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8E6189F-A801-497D-999C-D0DF5FE6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F252CC5-559C-4D2E-A15E-2F89ADB5C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EB5A4A1-B219-4707-9C52-75FF84EE5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FC72CEE-E369-42C7-B43D-E6196280E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A23DDEA-EBB5-4004-9B60-7D2E6709A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803E61C-8F78-4E9D-BF36-C73E441B9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0DC15094-C3CD-4B88-A7D3-FDB1EC82B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47D7971-5D8E-4FF5-B561-DEF85BDBF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C3EA9507-2783-4CE6-B17D-F6FCA22F4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0ECCD308-3D1B-4060-8AB1-B8674E727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C97297-0536-4A5A-93FB-891B70DD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5FD369A-D156-483A-9E57-FB52FB805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761" y="0"/>
            <a:ext cx="10389107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E9B70-B5FC-4C85-8DFB-639A663E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3784705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900"/>
              <a:t>Electrotransformación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F102F-369F-4C61-9DA9-E7BB9FCAF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2209" y="2052116"/>
            <a:ext cx="4482299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 </a:t>
            </a:r>
            <a:r>
              <a:rPr lang="en-US" sz="1400" dirty="0" err="1"/>
              <a:t>realizó</a:t>
            </a:r>
            <a:r>
              <a:rPr lang="en-US" sz="1400" dirty="0"/>
              <a:t> la </a:t>
            </a:r>
            <a:r>
              <a:rPr lang="en-US" sz="1400" dirty="0" err="1"/>
              <a:t>electrotransformación</a:t>
            </a:r>
            <a:r>
              <a:rPr lang="en-US" sz="1400" dirty="0"/>
              <a:t> de Escherichia coli para </a:t>
            </a:r>
            <a:r>
              <a:rPr lang="en-US" sz="1400" dirty="0" err="1"/>
              <a:t>introducirle</a:t>
            </a:r>
            <a:r>
              <a:rPr lang="en-US" sz="1400" dirty="0"/>
              <a:t> el </a:t>
            </a:r>
            <a:r>
              <a:rPr lang="en-US" sz="1400" dirty="0" err="1"/>
              <a:t>plásmido</a:t>
            </a:r>
            <a:r>
              <a:rPr lang="en-US" sz="1400" dirty="0"/>
              <a:t> </a:t>
            </a:r>
            <a:r>
              <a:rPr lang="en-US" sz="1400" dirty="0" err="1"/>
              <a:t>pBABE</a:t>
            </a:r>
            <a:r>
              <a:rPr lang="en-US" sz="1400" dirty="0"/>
              <a:t>-GFP.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Para </a:t>
            </a:r>
            <a:r>
              <a:rPr lang="en-US" sz="1400" dirty="0" err="1"/>
              <a:t>obtener</a:t>
            </a:r>
            <a:r>
              <a:rPr lang="en-US" sz="1400" dirty="0"/>
              <a:t> las </a:t>
            </a:r>
            <a:r>
              <a:rPr lang="en-US" sz="1400" dirty="0" err="1"/>
              <a:t>células</a:t>
            </a:r>
            <a:r>
              <a:rPr lang="en-US" sz="1400" dirty="0"/>
              <a:t> </a:t>
            </a:r>
            <a:r>
              <a:rPr lang="en-US" sz="1400" dirty="0" err="1"/>
              <a:t>electrocompetentes</a:t>
            </a:r>
            <a:r>
              <a:rPr lang="en-US" sz="1400" dirty="0"/>
              <a:t> se </a:t>
            </a:r>
            <a:r>
              <a:rPr lang="en-US" sz="1400" dirty="0" err="1"/>
              <a:t>utilizó</a:t>
            </a:r>
            <a:r>
              <a:rPr lang="en-US" sz="1400" dirty="0"/>
              <a:t> un </a:t>
            </a:r>
            <a:r>
              <a:rPr lang="en-US" sz="1400" dirty="0" err="1"/>
              <a:t>cultivo</a:t>
            </a:r>
            <a:r>
              <a:rPr lang="en-US" sz="1400" dirty="0"/>
              <a:t> con una DO</a:t>
            </a:r>
            <a:r>
              <a:rPr lang="en-US" sz="1400" baseline="-25000" dirty="0"/>
              <a:t>600 nm</a:t>
            </a:r>
            <a:r>
              <a:rPr lang="en-US" sz="1400" dirty="0"/>
              <a:t>= 0.668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 </a:t>
            </a:r>
            <a:r>
              <a:rPr lang="en-US" sz="1400" dirty="0" err="1"/>
              <a:t>inocularon</a:t>
            </a:r>
            <a:r>
              <a:rPr lang="en-US" sz="1400" dirty="0"/>
              <a:t> 500 µL del </a:t>
            </a:r>
            <a:r>
              <a:rPr lang="en-US" sz="1400" dirty="0" err="1"/>
              <a:t>cultivo</a:t>
            </a:r>
            <a:r>
              <a:rPr lang="en-US" sz="1400" dirty="0"/>
              <a:t> </a:t>
            </a:r>
            <a:r>
              <a:rPr lang="en-US" sz="1400" dirty="0" err="1"/>
              <a:t>recuperado</a:t>
            </a:r>
            <a:r>
              <a:rPr lang="en-US" sz="1400" dirty="0"/>
              <a:t> ( </a:t>
            </a:r>
            <a:r>
              <a:rPr lang="en-US" sz="1400" dirty="0" err="1"/>
              <a:t>en</a:t>
            </a:r>
            <a:r>
              <a:rPr lang="en-US" sz="1400" dirty="0"/>
              <a:t> 1000 µL de medio SOC) </a:t>
            </a:r>
            <a:r>
              <a:rPr lang="en-US" sz="1400" dirty="0" err="1"/>
              <a:t>después</a:t>
            </a:r>
            <a:r>
              <a:rPr lang="en-US" sz="1400" dirty="0"/>
              <a:t> del </a:t>
            </a:r>
            <a:r>
              <a:rPr lang="en-US" sz="1400" dirty="0" err="1"/>
              <a:t>procedimiento</a:t>
            </a:r>
            <a:r>
              <a:rPr lang="en-US" sz="1400" dirty="0"/>
              <a:t> y se </a:t>
            </a:r>
            <a:r>
              <a:rPr lang="en-US" sz="1400" dirty="0" err="1"/>
              <a:t>sembraron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Agar </a:t>
            </a:r>
            <a:r>
              <a:rPr lang="en-US" sz="1400" dirty="0" err="1"/>
              <a:t>Luria+ampicilina</a:t>
            </a:r>
            <a:r>
              <a:rPr lang="en-US" sz="1400" dirty="0"/>
              <a:t> y se </a:t>
            </a:r>
            <a:r>
              <a:rPr lang="en-US" sz="1400" dirty="0" err="1"/>
              <a:t>obtuvieron</a:t>
            </a:r>
            <a:r>
              <a:rPr lang="en-US" sz="1400" dirty="0"/>
              <a:t> 10 UFC </a:t>
            </a:r>
            <a:r>
              <a:rPr lang="en-US" sz="1400" dirty="0" err="1"/>
              <a:t>verdes</a:t>
            </a:r>
            <a:r>
              <a:rPr lang="en-US" sz="1400" dirty="0"/>
              <a:t> </a:t>
            </a:r>
            <a:r>
              <a:rPr lang="en-US" sz="1400" dirty="0" err="1"/>
              <a:t>fluorescentes</a:t>
            </a:r>
            <a:r>
              <a:rPr lang="en-US" sz="1400" dirty="0"/>
              <a:t>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El </a:t>
            </a:r>
            <a:r>
              <a:rPr lang="en-US" sz="1400" dirty="0" err="1"/>
              <a:t>plásmido</a:t>
            </a:r>
            <a:r>
              <a:rPr lang="en-US" sz="1400" dirty="0"/>
              <a:t> </a:t>
            </a:r>
            <a:r>
              <a:rPr lang="en-US" sz="1400" dirty="0" err="1"/>
              <a:t>purificado</a:t>
            </a:r>
            <a:r>
              <a:rPr lang="en-US" sz="1400" dirty="0"/>
              <a:t> </a:t>
            </a:r>
            <a:r>
              <a:rPr lang="en-US" sz="1400" dirty="0" err="1"/>
              <a:t>tuvo</a:t>
            </a:r>
            <a:r>
              <a:rPr lang="en-US" sz="1400" dirty="0"/>
              <a:t> una D.O </a:t>
            </a:r>
            <a:r>
              <a:rPr lang="en-US" sz="1400" baseline="-25000" dirty="0"/>
              <a:t>260nm</a:t>
            </a:r>
            <a:r>
              <a:rPr lang="en-US" sz="1400" dirty="0"/>
              <a:t>= 0.95, del </a:t>
            </a:r>
            <a:r>
              <a:rPr lang="en-US" sz="1400" dirty="0" err="1"/>
              <a:t>cual</a:t>
            </a:r>
            <a:r>
              <a:rPr lang="en-US" sz="1400" dirty="0"/>
              <a:t> se </a:t>
            </a:r>
            <a:r>
              <a:rPr lang="en-US" sz="1400" dirty="0" err="1"/>
              <a:t>agregó</a:t>
            </a:r>
            <a:r>
              <a:rPr lang="en-US" sz="1400" dirty="0"/>
              <a:t> 1µL.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 err="1"/>
              <a:t>Determina</a:t>
            </a:r>
            <a:r>
              <a:rPr lang="en-US" sz="1400" dirty="0"/>
              <a:t> la </a:t>
            </a:r>
            <a:r>
              <a:rPr lang="en-US" sz="1400" dirty="0" err="1"/>
              <a:t>eficiencia</a:t>
            </a:r>
            <a:r>
              <a:rPr lang="en-US" sz="1400" dirty="0"/>
              <a:t> de la </a:t>
            </a:r>
            <a:r>
              <a:rPr lang="en-US" sz="1400" dirty="0" err="1"/>
              <a:t>transformación</a:t>
            </a:r>
            <a:r>
              <a:rPr lang="en-US" sz="1400" dirty="0"/>
              <a:t>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Indica los </a:t>
            </a:r>
            <a:r>
              <a:rPr lang="en-US" sz="1400" dirty="0" err="1"/>
              <a:t>resultados</a:t>
            </a:r>
            <a:r>
              <a:rPr lang="en-US" sz="1400" dirty="0"/>
              <a:t> que se </a:t>
            </a:r>
            <a:r>
              <a:rPr lang="en-US" sz="1400" dirty="0" err="1"/>
              <a:t>observarían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las </a:t>
            </a:r>
            <a:r>
              <a:rPr lang="en-US" sz="1400" dirty="0" err="1"/>
              <a:t>pruebas</a:t>
            </a:r>
            <a:r>
              <a:rPr lang="en-US" sz="1400" dirty="0"/>
              <a:t> </a:t>
            </a:r>
            <a:r>
              <a:rPr lang="en-US" sz="1400" dirty="0" err="1"/>
              <a:t>IMViC</a:t>
            </a:r>
            <a:r>
              <a:rPr lang="en-US" sz="1400" dirty="0"/>
              <a:t> y </a:t>
            </a:r>
            <a:r>
              <a:rPr lang="en-US" sz="1400" dirty="0" err="1"/>
              <a:t>en</a:t>
            </a:r>
            <a:r>
              <a:rPr lang="en-US" sz="1400" dirty="0"/>
              <a:t> agar </a:t>
            </a:r>
            <a:r>
              <a:rPr lang="en-US" sz="1400" dirty="0" err="1"/>
              <a:t>Kligler</a:t>
            </a:r>
            <a:r>
              <a:rPr lang="en-US" sz="1400" dirty="0"/>
              <a:t>.</a:t>
            </a:r>
          </a:p>
        </p:txBody>
      </p:sp>
      <p:pic>
        <p:nvPicPr>
          <p:cNvPr id="14340" name="Picture 4" descr="Team:Jilin China/NOTEBOOK - 2014.igem.org">
            <a:extLst>
              <a:ext uri="{FF2B5EF4-FFF2-40B4-BE49-F238E27FC236}">
                <a16:creationId xmlns:a16="http://schemas.microsoft.com/office/drawing/2014/main" id="{0B2432C7-2D99-4455-A6CB-CF997AC4B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4" r="4" b="12456"/>
          <a:stretch/>
        </p:blipFill>
        <p:spPr bwMode="auto">
          <a:xfrm>
            <a:off x="6408981" y="646088"/>
            <a:ext cx="4330179" cy="2705071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As imaged by fluorescence microscopy, (a) the attachment of P.... |  Download Scientific Diagram">
            <a:extLst>
              <a:ext uri="{FF2B5EF4-FFF2-40B4-BE49-F238E27FC236}">
                <a16:creationId xmlns:a16="http://schemas.microsoft.com/office/drawing/2014/main" id="{3B8752C9-4D6F-4DF6-B035-715978855F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7527"/>
          <a:stretch/>
        </p:blipFill>
        <p:spPr bwMode="auto">
          <a:xfrm>
            <a:off x="6416206" y="3506402"/>
            <a:ext cx="4330179" cy="2705071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657D4491-6583-4745-940C-442F0D4C7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4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B531-979A-42AD-A993-42794668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832099"/>
          </a:xfrm>
        </p:spPr>
        <p:txBody>
          <a:bodyPr/>
          <a:lstStyle/>
          <a:p>
            <a:r>
              <a:rPr lang="es-US" dirty="0"/>
              <a:t>EQUIPO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3BEC2-2E21-4A52-BF3E-10314C414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4463" y="2471738"/>
            <a:ext cx="3643312" cy="3714750"/>
          </a:xfrm>
        </p:spPr>
        <p:txBody>
          <a:bodyPr>
            <a:normAutofit lnSpcReduction="10000"/>
          </a:bodyPr>
          <a:lstStyle/>
          <a:p>
            <a:r>
              <a:rPr lang="es-US" dirty="0"/>
              <a:t>Se realizó el procedimiento para la extracción y purificación del ADN plasmídico del </a:t>
            </a:r>
            <a:r>
              <a:rPr lang="es-US" dirty="0" err="1"/>
              <a:t>pBABE</a:t>
            </a:r>
            <a:r>
              <a:rPr lang="es-US" dirty="0"/>
              <a:t>-GFP a partir de una cepa de </a:t>
            </a:r>
            <a:r>
              <a:rPr lang="es-US" i="1" dirty="0"/>
              <a:t>Salmonella </a:t>
            </a:r>
            <a:r>
              <a:rPr lang="es-US" i="1" dirty="0" err="1"/>
              <a:t>typhimurium</a:t>
            </a:r>
            <a:r>
              <a:rPr lang="es-US" i="1" dirty="0"/>
              <a:t> </a:t>
            </a:r>
            <a:r>
              <a:rPr lang="es-US" dirty="0" err="1"/>
              <a:t>amp</a:t>
            </a:r>
            <a:r>
              <a:rPr lang="es-US" baseline="30000" dirty="0" err="1"/>
              <a:t>R</a:t>
            </a:r>
            <a:r>
              <a:rPr lang="es-US" dirty="0"/>
              <a:t> </a:t>
            </a:r>
            <a:r>
              <a:rPr lang="es-US" dirty="0" err="1"/>
              <a:t>gfp</a:t>
            </a:r>
            <a:r>
              <a:rPr lang="es-US" dirty="0"/>
              <a:t>+.</a:t>
            </a:r>
          </a:p>
          <a:p>
            <a:r>
              <a:rPr lang="es-US" dirty="0"/>
              <a:t>Como el analista es inexperto en el área realizó 3 veces el procedimiento. </a:t>
            </a:r>
          </a:p>
          <a:p>
            <a:r>
              <a:rPr lang="es-US" dirty="0"/>
              <a:t>Indica en cual de ellos tuvo éxito el analista y argumenta. </a:t>
            </a:r>
          </a:p>
          <a:p>
            <a:r>
              <a:rPr lang="es-US" dirty="0" err="1"/>
              <a:t>Dí</a:t>
            </a:r>
            <a:r>
              <a:rPr lang="es-US" dirty="0"/>
              <a:t> el peso de cada uno de los fragmentos de DNA extraídos.</a:t>
            </a:r>
          </a:p>
          <a:p>
            <a:endParaRPr lang="es-US" dirty="0"/>
          </a:p>
          <a:p>
            <a:endParaRPr lang="es-US" dirty="0"/>
          </a:p>
        </p:txBody>
      </p:sp>
      <p:pic>
        <p:nvPicPr>
          <p:cNvPr id="6" name="Picture 2" descr="Agarose gel electrophoresis analysis of recombinant pET28a/fliC with... |  Download Scientific Diagram">
            <a:extLst>
              <a:ext uri="{FF2B5EF4-FFF2-40B4-BE49-F238E27FC236}">
                <a16:creationId xmlns:a16="http://schemas.microsoft.com/office/drawing/2014/main" id="{F58B0114-B2C4-455A-B788-8A3C67094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38" y="309763"/>
            <a:ext cx="4575604" cy="623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0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94C5A5C9-03D2-4BD3-8BC5-E622CA425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8E6189F-A801-497D-999C-D0DF5FE6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F252CC5-559C-4D2E-A15E-2F89ADB5C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B5A4A1-B219-4707-9C52-75FF84EE5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FC72CEE-E369-42C7-B43D-E6196280E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A23DDEA-EBB5-4004-9B60-7D2E6709A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803E61C-8F78-4E9D-BF36-C73E441B9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FC2A90F0-DCF7-4A6A-BC15-FCCDB6106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3FB63466-128E-4CE9-AABF-4FAF2B32B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2338C91-7686-46E7-8140-E3E1D5D51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8CBEA165-D608-4F44-BCB7-2738DFF0E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CC554A5-9FF0-4B89-B9AE-B2CA4B666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997E079-480F-49B2-9694-14EFD4B68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E9B70-B5FC-4C85-8DFB-639A663E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4416129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Electrotransformación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F102F-369F-4C61-9DA9-E7BB9FCAF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9803" y="2052116"/>
            <a:ext cx="4468300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 </a:t>
            </a:r>
            <a:r>
              <a:rPr lang="en-US" sz="1400" dirty="0" err="1"/>
              <a:t>realizó</a:t>
            </a:r>
            <a:r>
              <a:rPr lang="en-US" sz="1400" dirty="0"/>
              <a:t> la </a:t>
            </a:r>
            <a:r>
              <a:rPr lang="en-US" sz="1400" dirty="0" err="1"/>
              <a:t>electrotransformación</a:t>
            </a:r>
            <a:r>
              <a:rPr lang="en-US" sz="1400" dirty="0"/>
              <a:t> de Escherichia coli para </a:t>
            </a:r>
            <a:r>
              <a:rPr lang="en-US" sz="1400" dirty="0" err="1"/>
              <a:t>introducirle</a:t>
            </a:r>
            <a:r>
              <a:rPr lang="en-US" sz="1400" dirty="0"/>
              <a:t> el </a:t>
            </a:r>
            <a:r>
              <a:rPr lang="en-US" sz="1400" dirty="0" err="1"/>
              <a:t>plásmido</a:t>
            </a:r>
            <a:r>
              <a:rPr lang="en-US" sz="1400" dirty="0"/>
              <a:t> </a:t>
            </a:r>
            <a:r>
              <a:rPr lang="en-US" sz="1400" dirty="0" err="1"/>
              <a:t>pBABE</a:t>
            </a:r>
            <a:r>
              <a:rPr lang="en-US" sz="1400" dirty="0"/>
              <a:t>-GFP.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Para </a:t>
            </a:r>
            <a:r>
              <a:rPr lang="en-US" sz="1400" dirty="0" err="1"/>
              <a:t>obtener</a:t>
            </a:r>
            <a:r>
              <a:rPr lang="en-US" sz="1400" dirty="0"/>
              <a:t> las </a:t>
            </a:r>
            <a:r>
              <a:rPr lang="en-US" sz="1400" dirty="0" err="1"/>
              <a:t>células</a:t>
            </a:r>
            <a:r>
              <a:rPr lang="en-US" sz="1400" dirty="0"/>
              <a:t> </a:t>
            </a:r>
            <a:r>
              <a:rPr lang="en-US" sz="1400" dirty="0" err="1"/>
              <a:t>electrocompetentes</a:t>
            </a:r>
            <a:r>
              <a:rPr lang="en-US" sz="1400" dirty="0"/>
              <a:t> se </a:t>
            </a:r>
            <a:r>
              <a:rPr lang="en-US" sz="1400" dirty="0" err="1"/>
              <a:t>utilizó</a:t>
            </a:r>
            <a:r>
              <a:rPr lang="en-US" sz="1400" dirty="0"/>
              <a:t> un </a:t>
            </a:r>
            <a:r>
              <a:rPr lang="en-US" sz="1400" dirty="0" err="1"/>
              <a:t>cultivo</a:t>
            </a:r>
            <a:r>
              <a:rPr lang="en-US" sz="1400" dirty="0"/>
              <a:t> con una DO</a:t>
            </a:r>
            <a:r>
              <a:rPr lang="en-US" sz="1400" baseline="-25000" dirty="0"/>
              <a:t>600 nm</a:t>
            </a:r>
            <a:r>
              <a:rPr lang="en-US" sz="1400" dirty="0"/>
              <a:t>= 0.56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 </a:t>
            </a:r>
            <a:r>
              <a:rPr lang="en-US" sz="1400" dirty="0" err="1"/>
              <a:t>inocularon</a:t>
            </a:r>
            <a:r>
              <a:rPr lang="en-US" sz="1400" dirty="0"/>
              <a:t> 500 µL del </a:t>
            </a:r>
            <a:r>
              <a:rPr lang="en-US" sz="1400" dirty="0" err="1"/>
              <a:t>cultivo</a:t>
            </a:r>
            <a:r>
              <a:rPr lang="en-US" sz="1400" dirty="0"/>
              <a:t> </a:t>
            </a:r>
            <a:r>
              <a:rPr lang="en-US" sz="1400" dirty="0" err="1"/>
              <a:t>recuperado</a:t>
            </a:r>
            <a:r>
              <a:rPr lang="en-US" sz="1400" dirty="0"/>
              <a:t> ( </a:t>
            </a:r>
            <a:r>
              <a:rPr lang="en-US" sz="1400" dirty="0" err="1"/>
              <a:t>en</a:t>
            </a:r>
            <a:r>
              <a:rPr lang="en-US" sz="1400" dirty="0"/>
              <a:t> 1000 µL de medio SOC) </a:t>
            </a:r>
            <a:r>
              <a:rPr lang="en-US" sz="1400" dirty="0" err="1"/>
              <a:t>después</a:t>
            </a:r>
            <a:r>
              <a:rPr lang="en-US" sz="1400" dirty="0"/>
              <a:t> del </a:t>
            </a:r>
            <a:r>
              <a:rPr lang="en-US" sz="1400" dirty="0" err="1"/>
              <a:t>procedimiento</a:t>
            </a:r>
            <a:r>
              <a:rPr lang="en-US" sz="1400" dirty="0"/>
              <a:t> y se </a:t>
            </a:r>
            <a:r>
              <a:rPr lang="en-US" sz="1400" dirty="0" err="1"/>
              <a:t>sembraron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Agar </a:t>
            </a:r>
            <a:r>
              <a:rPr lang="en-US" sz="1400" dirty="0" err="1"/>
              <a:t>Luria+ampicilina</a:t>
            </a:r>
            <a:r>
              <a:rPr lang="en-US" sz="1400" dirty="0"/>
              <a:t> y se </a:t>
            </a:r>
            <a:r>
              <a:rPr lang="en-US" sz="1400" dirty="0" err="1"/>
              <a:t>obtuvieron</a:t>
            </a:r>
            <a:r>
              <a:rPr lang="en-US" sz="1400" dirty="0"/>
              <a:t> 22 UFC </a:t>
            </a:r>
            <a:r>
              <a:rPr lang="en-US" sz="1400" dirty="0" err="1"/>
              <a:t>verdes</a:t>
            </a:r>
            <a:r>
              <a:rPr lang="en-US" sz="1400" dirty="0"/>
              <a:t> </a:t>
            </a:r>
            <a:r>
              <a:rPr lang="en-US" sz="1400" dirty="0" err="1"/>
              <a:t>fluorescentes</a:t>
            </a:r>
            <a:r>
              <a:rPr lang="en-US" sz="1400" dirty="0"/>
              <a:t>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El </a:t>
            </a:r>
            <a:r>
              <a:rPr lang="en-US" sz="1400" dirty="0" err="1"/>
              <a:t>plásmido</a:t>
            </a:r>
            <a:r>
              <a:rPr lang="en-US" sz="1400" dirty="0"/>
              <a:t> </a:t>
            </a:r>
            <a:r>
              <a:rPr lang="en-US" sz="1400" dirty="0" err="1"/>
              <a:t>purificado</a:t>
            </a:r>
            <a:r>
              <a:rPr lang="en-US" sz="1400" dirty="0"/>
              <a:t> </a:t>
            </a:r>
            <a:r>
              <a:rPr lang="en-US" sz="1400" dirty="0" err="1"/>
              <a:t>tuvo</a:t>
            </a:r>
            <a:r>
              <a:rPr lang="en-US" sz="1400" dirty="0"/>
              <a:t> una D.O </a:t>
            </a:r>
            <a:r>
              <a:rPr lang="en-US" sz="1400" baseline="-25000" dirty="0"/>
              <a:t>260nm</a:t>
            </a:r>
            <a:r>
              <a:rPr lang="en-US" sz="1400" dirty="0"/>
              <a:t>= 1.2 , del </a:t>
            </a:r>
            <a:r>
              <a:rPr lang="en-US" sz="1400" dirty="0" err="1"/>
              <a:t>cual</a:t>
            </a:r>
            <a:r>
              <a:rPr lang="en-US" sz="1400" dirty="0"/>
              <a:t> se </a:t>
            </a:r>
            <a:r>
              <a:rPr lang="en-US" sz="1400" dirty="0" err="1"/>
              <a:t>agregaron</a:t>
            </a:r>
            <a:r>
              <a:rPr lang="en-US" sz="1400" dirty="0"/>
              <a:t> 1.5 µL.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 err="1"/>
              <a:t>Determina</a:t>
            </a:r>
            <a:r>
              <a:rPr lang="en-US" sz="1400" dirty="0"/>
              <a:t> la </a:t>
            </a:r>
            <a:r>
              <a:rPr lang="en-US" sz="1400" dirty="0" err="1"/>
              <a:t>eficiencia</a:t>
            </a:r>
            <a:r>
              <a:rPr lang="en-US" sz="1400" dirty="0"/>
              <a:t> de la </a:t>
            </a:r>
            <a:r>
              <a:rPr lang="en-US" sz="1400" dirty="0" err="1"/>
              <a:t>transformación</a:t>
            </a:r>
            <a:r>
              <a:rPr lang="en-US" sz="1400" dirty="0"/>
              <a:t>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Indica los </a:t>
            </a:r>
            <a:r>
              <a:rPr lang="en-US" sz="1400" dirty="0" err="1"/>
              <a:t>resultados</a:t>
            </a:r>
            <a:r>
              <a:rPr lang="en-US" sz="1400" dirty="0"/>
              <a:t> que se </a:t>
            </a:r>
            <a:r>
              <a:rPr lang="en-US" sz="1400" dirty="0" err="1"/>
              <a:t>observarían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las </a:t>
            </a:r>
            <a:r>
              <a:rPr lang="en-US" sz="1400" dirty="0" err="1"/>
              <a:t>pruebas</a:t>
            </a:r>
            <a:r>
              <a:rPr lang="en-US" sz="1400" dirty="0"/>
              <a:t> </a:t>
            </a:r>
            <a:r>
              <a:rPr lang="en-US" sz="1400" dirty="0" err="1"/>
              <a:t>IMViC</a:t>
            </a:r>
            <a:r>
              <a:rPr lang="en-US" sz="1400" dirty="0"/>
              <a:t> y </a:t>
            </a:r>
            <a:r>
              <a:rPr lang="en-US" sz="1400" dirty="0" err="1"/>
              <a:t>en</a:t>
            </a:r>
            <a:r>
              <a:rPr lang="en-US" sz="1400" dirty="0"/>
              <a:t> agar </a:t>
            </a:r>
            <a:r>
              <a:rPr lang="en-US" sz="1400" dirty="0" err="1"/>
              <a:t>Kligler</a:t>
            </a:r>
            <a:r>
              <a:rPr lang="en-US" sz="1400" dirty="0"/>
              <a:t>.</a:t>
            </a:r>
          </a:p>
        </p:txBody>
      </p:sp>
      <p:pic>
        <p:nvPicPr>
          <p:cNvPr id="14338" name="Picture 2" descr="As imaged by fluorescence microscopy, (a) the attachment of P.... |  Download Scientific Diagram">
            <a:extLst>
              <a:ext uri="{FF2B5EF4-FFF2-40B4-BE49-F238E27FC236}">
                <a16:creationId xmlns:a16="http://schemas.microsoft.com/office/drawing/2014/main" id="{3B8752C9-4D6F-4DF6-B035-715978855F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1660"/>
          <a:stretch/>
        </p:blipFill>
        <p:spPr bwMode="auto">
          <a:xfrm>
            <a:off x="7077252" y="632702"/>
            <a:ext cx="3669133" cy="2140627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BB9CE2C8-DAD3-4301-B7F7-1EF6D41D3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681"/>
          <a:stretch/>
        </p:blipFill>
        <p:spPr bwMode="auto">
          <a:xfrm>
            <a:off x="7077252" y="2934196"/>
            <a:ext cx="3669133" cy="3277277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189461B8-D2C8-4930-911B-0ADD921C3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20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B531-979A-42AD-A993-42794668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832099"/>
          </a:xfrm>
        </p:spPr>
        <p:txBody>
          <a:bodyPr/>
          <a:lstStyle/>
          <a:p>
            <a:r>
              <a:rPr lang="es-US" dirty="0"/>
              <a:t>EQUIPO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3BEC2-2E21-4A52-BF3E-10314C414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4463" y="2471738"/>
            <a:ext cx="3643312" cy="3714750"/>
          </a:xfrm>
        </p:spPr>
        <p:txBody>
          <a:bodyPr>
            <a:normAutofit lnSpcReduction="10000"/>
          </a:bodyPr>
          <a:lstStyle/>
          <a:p>
            <a:r>
              <a:rPr lang="es-US" dirty="0"/>
              <a:t>Se realizó el procedimiento para la extracción y purificación del ADN plasmídico del </a:t>
            </a:r>
            <a:r>
              <a:rPr lang="es-US" dirty="0" err="1"/>
              <a:t>pBABE</a:t>
            </a:r>
            <a:r>
              <a:rPr lang="es-US" dirty="0"/>
              <a:t>-GFP a partir de una cepa de </a:t>
            </a:r>
            <a:r>
              <a:rPr lang="es-US" i="1" dirty="0"/>
              <a:t>Salmonella </a:t>
            </a:r>
            <a:r>
              <a:rPr lang="es-US" i="1" dirty="0" err="1"/>
              <a:t>typhimurium</a:t>
            </a:r>
            <a:r>
              <a:rPr lang="es-US" i="1" dirty="0"/>
              <a:t> </a:t>
            </a:r>
            <a:r>
              <a:rPr lang="es-US" dirty="0" err="1"/>
              <a:t>amp</a:t>
            </a:r>
            <a:r>
              <a:rPr lang="es-US" baseline="30000" dirty="0" err="1"/>
              <a:t>R</a:t>
            </a:r>
            <a:r>
              <a:rPr lang="es-US" dirty="0"/>
              <a:t> </a:t>
            </a:r>
            <a:r>
              <a:rPr lang="es-US" dirty="0" err="1"/>
              <a:t>gfp</a:t>
            </a:r>
            <a:r>
              <a:rPr lang="es-US" dirty="0"/>
              <a:t>+.</a:t>
            </a:r>
          </a:p>
          <a:p>
            <a:r>
              <a:rPr lang="es-US" dirty="0"/>
              <a:t>Como el analista es inexperto en el área realizó 3 veces el procedimiento. </a:t>
            </a:r>
          </a:p>
          <a:p>
            <a:r>
              <a:rPr lang="es-US" dirty="0"/>
              <a:t>Indica en cual de ellos tuvo éxito el analista y argumenta. </a:t>
            </a:r>
          </a:p>
          <a:p>
            <a:r>
              <a:rPr lang="es-US" dirty="0" err="1"/>
              <a:t>Dí</a:t>
            </a:r>
            <a:r>
              <a:rPr lang="es-US" dirty="0"/>
              <a:t> el peso de cada uno de los fragmentos de DNA extraídos.</a:t>
            </a:r>
          </a:p>
          <a:p>
            <a:endParaRPr lang="es-US" dirty="0"/>
          </a:p>
          <a:p>
            <a:endParaRPr lang="es-US" dirty="0"/>
          </a:p>
        </p:txBody>
      </p:sp>
      <p:pic>
        <p:nvPicPr>
          <p:cNvPr id="7" name="Picture 2" descr="Inducible T7 RNA Polymerase-mediated Multigene Expression System, pMGX |  Protocol">
            <a:extLst>
              <a:ext uri="{FF2B5EF4-FFF2-40B4-BE49-F238E27FC236}">
                <a16:creationId xmlns:a16="http://schemas.microsoft.com/office/drawing/2014/main" id="{18E42C4D-9FC1-4D4C-8EAB-90DC850D1C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88" y="347869"/>
            <a:ext cx="6197677" cy="61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37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9B70-B5FC-4C85-8DFB-639A663E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3784705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900"/>
              <a:t>Electrotransformación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F102F-369F-4C61-9DA9-E7BB9FCAF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3757" y="1885285"/>
            <a:ext cx="4532243" cy="4164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 </a:t>
            </a:r>
            <a:r>
              <a:rPr lang="en-US" sz="1400" dirty="0" err="1"/>
              <a:t>realizó</a:t>
            </a:r>
            <a:r>
              <a:rPr lang="en-US" sz="1400" dirty="0"/>
              <a:t> la </a:t>
            </a:r>
            <a:r>
              <a:rPr lang="en-US" sz="1400" dirty="0" err="1"/>
              <a:t>electrotransformación</a:t>
            </a:r>
            <a:r>
              <a:rPr lang="en-US" sz="1400" dirty="0"/>
              <a:t> de Escherichia coli para </a:t>
            </a:r>
            <a:r>
              <a:rPr lang="en-US" sz="1400" dirty="0" err="1"/>
              <a:t>introducirle</a:t>
            </a:r>
            <a:r>
              <a:rPr lang="en-US" sz="1400" dirty="0"/>
              <a:t> el </a:t>
            </a:r>
            <a:r>
              <a:rPr lang="en-US" sz="1400" dirty="0" err="1"/>
              <a:t>plásmido</a:t>
            </a:r>
            <a:r>
              <a:rPr lang="en-US" sz="1400" dirty="0"/>
              <a:t> </a:t>
            </a:r>
            <a:r>
              <a:rPr lang="en-US" sz="1400" dirty="0" err="1"/>
              <a:t>pBABE</a:t>
            </a:r>
            <a:r>
              <a:rPr lang="en-US" sz="1400" dirty="0"/>
              <a:t>-GFP.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Para </a:t>
            </a:r>
            <a:r>
              <a:rPr lang="en-US" sz="1400" dirty="0" err="1"/>
              <a:t>obtener</a:t>
            </a:r>
            <a:r>
              <a:rPr lang="en-US" sz="1400" dirty="0"/>
              <a:t> las </a:t>
            </a:r>
            <a:r>
              <a:rPr lang="en-US" sz="1400" dirty="0" err="1"/>
              <a:t>células</a:t>
            </a:r>
            <a:r>
              <a:rPr lang="en-US" sz="1400" dirty="0"/>
              <a:t> </a:t>
            </a:r>
            <a:r>
              <a:rPr lang="en-US" sz="1400" dirty="0" err="1"/>
              <a:t>electrocompetentes</a:t>
            </a:r>
            <a:r>
              <a:rPr lang="en-US" sz="1400" dirty="0"/>
              <a:t> se </a:t>
            </a:r>
            <a:r>
              <a:rPr lang="en-US" sz="1400" dirty="0" err="1"/>
              <a:t>utilizó</a:t>
            </a:r>
            <a:r>
              <a:rPr lang="en-US" sz="1400" dirty="0"/>
              <a:t> un </a:t>
            </a:r>
            <a:r>
              <a:rPr lang="en-US" sz="1400" dirty="0" err="1"/>
              <a:t>cultivo</a:t>
            </a:r>
            <a:r>
              <a:rPr lang="en-US" sz="1400" dirty="0"/>
              <a:t> con una DO</a:t>
            </a:r>
            <a:r>
              <a:rPr lang="en-US" sz="1400" baseline="-25000" dirty="0"/>
              <a:t>600 nm</a:t>
            </a:r>
            <a:r>
              <a:rPr lang="en-US" sz="1400" dirty="0"/>
              <a:t>= 0.63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 </a:t>
            </a:r>
            <a:r>
              <a:rPr lang="en-US" sz="1400" dirty="0" err="1"/>
              <a:t>inocularon</a:t>
            </a:r>
            <a:r>
              <a:rPr lang="en-US" sz="1400" dirty="0"/>
              <a:t> 500 µL del </a:t>
            </a:r>
            <a:r>
              <a:rPr lang="en-US" sz="1400" dirty="0" err="1"/>
              <a:t>cultivo</a:t>
            </a:r>
            <a:r>
              <a:rPr lang="en-US" sz="1400" dirty="0"/>
              <a:t> </a:t>
            </a:r>
            <a:r>
              <a:rPr lang="en-US" sz="1400" dirty="0" err="1"/>
              <a:t>recuperado</a:t>
            </a:r>
            <a:r>
              <a:rPr lang="en-US" sz="1400" dirty="0"/>
              <a:t> ( </a:t>
            </a:r>
            <a:r>
              <a:rPr lang="en-US" sz="1400" dirty="0" err="1"/>
              <a:t>en</a:t>
            </a:r>
            <a:r>
              <a:rPr lang="en-US" sz="1400" dirty="0"/>
              <a:t> 1000 µL de medio SOC) </a:t>
            </a:r>
            <a:r>
              <a:rPr lang="en-US" sz="1400" dirty="0" err="1"/>
              <a:t>después</a:t>
            </a:r>
            <a:r>
              <a:rPr lang="en-US" sz="1400" dirty="0"/>
              <a:t> del </a:t>
            </a:r>
            <a:r>
              <a:rPr lang="en-US" sz="1400" dirty="0" err="1"/>
              <a:t>procedimiento</a:t>
            </a:r>
            <a:r>
              <a:rPr lang="en-US" sz="1400" dirty="0"/>
              <a:t> y se </a:t>
            </a:r>
            <a:r>
              <a:rPr lang="en-US" sz="1400" dirty="0" err="1"/>
              <a:t>sembraron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Agar </a:t>
            </a:r>
            <a:r>
              <a:rPr lang="en-US" sz="1400" dirty="0" err="1"/>
              <a:t>Luria+ampicilina</a:t>
            </a:r>
            <a:r>
              <a:rPr lang="en-US" sz="1400" dirty="0"/>
              <a:t> y se </a:t>
            </a:r>
            <a:r>
              <a:rPr lang="en-US" sz="1400" dirty="0" err="1"/>
              <a:t>obtuvieron</a:t>
            </a:r>
            <a:r>
              <a:rPr lang="en-US" sz="1400" dirty="0"/>
              <a:t> 58 UFC </a:t>
            </a:r>
            <a:r>
              <a:rPr lang="en-US" sz="1400" dirty="0" err="1"/>
              <a:t>verdes</a:t>
            </a:r>
            <a:r>
              <a:rPr lang="en-US" sz="1400" dirty="0"/>
              <a:t> </a:t>
            </a:r>
            <a:r>
              <a:rPr lang="en-US" sz="1400" dirty="0" err="1"/>
              <a:t>fluorescentes</a:t>
            </a:r>
            <a:r>
              <a:rPr lang="en-US" sz="1400" dirty="0"/>
              <a:t>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El </a:t>
            </a:r>
            <a:r>
              <a:rPr lang="en-US" sz="1400" dirty="0" err="1"/>
              <a:t>plásmido</a:t>
            </a:r>
            <a:r>
              <a:rPr lang="en-US" sz="1400" dirty="0"/>
              <a:t> </a:t>
            </a:r>
            <a:r>
              <a:rPr lang="en-US" sz="1400" dirty="0" err="1"/>
              <a:t>purificado</a:t>
            </a:r>
            <a:r>
              <a:rPr lang="en-US" sz="1400" dirty="0"/>
              <a:t> </a:t>
            </a:r>
            <a:r>
              <a:rPr lang="en-US" sz="1400" dirty="0" err="1"/>
              <a:t>tuvo</a:t>
            </a:r>
            <a:r>
              <a:rPr lang="en-US" sz="1400" dirty="0"/>
              <a:t> una D.O </a:t>
            </a:r>
            <a:r>
              <a:rPr lang="en-US" sz="1400" baseline="-25000" dirty="0"/>
              <a:t>260nm</a:t>
            </a:r>
            <a:r>
              <a:rPr lang="en-US" sz="1400" dirty="0"/>
              <a:t>= 1.34, del </a:t>
            </a:r>
            <a:r>
              <a:rPr lang="en-US" sz="1400" dirty="0" err="1"/>
              <a:t>cual</a:t>
            </a:r>
            <a:r>
              <a:rPr lang="en-US" sz="1400" dirty="0"/>
              <a:t> se </a:t>
            </a:r>
            <a:r>
              <a:rPr lang="en-US" sz="1400" dirty="0" err="1"/>
              <a:t>agregaron</a:t>
            </a:r>
            <a:r>
              <a:rPr lang="en-US" sz="1400" dirty="0"/>
              <a:t> 0.5 µL.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 err="1"/>
              <a:t>Determina</a:t>
            </a:r>
            <a:r>
              <a:rPr lang="en-US" sz="1400" dirty="0"/>
              <a:t> la </a:t>
            </a:r>
            <a:r>
              <a:rPr lang="en-US" sz="1400" dirty="0" err="1"/>
              <a:t>eficiencia</a:t>
            </a:r>
            <a:r>
              <a:rPr lang="en-US" sz="1400" dirty="0"/>
              <a:t> de la </a:t>
            </a:r>
            <a:r>
              <a:rPr lang="en-US" sz="1400" dirty="0" err="1"/>
              <a:t>transformación</a:t>
            </a:r>
            <a:r>
              <a:rPr lang="en-US" sz="1400" dirty="0"/>
              <a:t>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Indica los </a:t>
            </a:r>
            <a:r>
              <a:rPr lang="en-US" sz="1400" dirty="0" err="1"/>
              <a:t>resultados</a:t>
            </a:r>
            <a:r>
              <a:rPr lang="en-US" sz="1400" dirty="0"/>
              <a:t> que se </a:t>
            </a:r>
            <a:r>
              <a:rPr lang="en-US" sz="1400" dirty="0" err="1"/>
              <a:t>observarían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las </a:t>
            </a:r>
            <a:r>
              <a:rPr lang="en-US" sz="1400" dirty="0" err="1"/>
              <a:t>pruebas</a:t>
            </a:r>
            <a:r>
              <a:rPr lang="en-US" sz="1400" dirty="0"/>
              <a:t> </a:t>
            </a:r>
            <a:r>
              <a:rPr lang="en-US" sz="1400" dirty="0" err="1"/>
              <a:t>IMViC</a:t>
            </a:r>
            <a:r>
              <a:rPr lang="en-US" sz="1400" dirty="0"/>
              <a:t> y </a:t>
            </a:r>
            <a:r>
              <a:rPr lang="en-US" sz="1400" dirty="0" err="1"/>
              <a:t>en</a:t>
            </a:r>
            <a:r>
              <a:rPr lang="en-US" sz="1400" dirty="0"/>
              <a:t> agar </a:t>
            </a:r>
            <a:r>
              <a:rPr lang="en-US" sz="1400" dirty="0" err="1"/>
              <a:t>Kligler</a:t>
            </a:r>
            <a:r>
              <a:rPr lang="en-US" sz="1400" dirty="0"/>
              <a:t>.</a:t>
            </a:r>
          </a:p>
        </p:txBody>
      </p:sp>
      <p:pic>
        <p:nvPicPr>
          <p:cNvPr id="14340" name="Picture 4" descr="Team:Jilin China/NOTEBOOK - 2014.igem.org">
            <a:extLst>
              <a:ext uri="{FF2B5EF4-FFF2-40B4-BE49-F238E27FC236}">
                <a16:creationId xmlns:a16="http://schemas.microsoft.com/office/drawing/2014/main" id="{0B2432C7-2D99-4455-A6CB-CF997AC4B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4" r="4" b="12456"/>
          <a:stretch/>
        </p:blipFill>
        <p:spPr bwMode="auto">
          <a:xfrm>
            <a:off x="6408981" y="646088"/>
            <a:ext cx="4330179" cy="2705071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As imaged by fluorescence microscopy, (a) the attachment of P.... |  Download Scientific Diagram">
            <a:extLst>
              <a:ext uri="{FF2B5EF4-FFF2-40B4-BE49-F238E27FC236}">
                <a16:creationId xmlns:a16="http://schemas.microsoft.com/office/drawing/2014/main" id="{3B8752C9-4D6F-4DF6-B035-715978855F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7527"/>
          <a:stretch/>
        </p:blipFill>
        <p:spPr bwMode="auto">
          <a:xfrm>
            <a:off x="6416206" y="3506402"/>
            <a:ext cx="4330179" cy="2705071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06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B531-979A-42AD-A993-42794668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832099"/>
          </a:xfrm>
        </p:spPr>
        <p:txBody>
          <a:bodyPr/>
          <a:lstStyle/>
          <a:p>
            <a:r>
              <a:rPr lang="es-US" dirty="0"/>
              <a:t>EQUIPO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3BEC2-2E21-4A52-BF3E-10314C414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4463" y="2471738"/>
            <a:ext cx="3643312" cy="3714750"/>
          </a:xfrm>
        </p:spPr>
        <p:txBody>
          <a:bodyPr>
            <a:normAutofit lnSpcReduction="10000"/>
          </a:bodyPr>
          <a:lstStyle/>
          <a:p>
            <a:r>
              <a:rPr lang="es-US" dirty="0"/>
              <a:t>Se realizó el procedimiento para la extracción y purificación del ADN plasmídico del </a:t>
            </a:r>
            <a:r>
              <a:rPr lang="es-US" dirty="0" err="1"/>
              <a:t>pBABE</a:t>
            </a:r>
            <a:r>
              <a:rPr lang="es-US" dirty="0"/>
              <a:t>-GFP a partir de una cepa de </a:t>
            </a:r>
            <a:r>
              <a:rPr lang="es-US" i="1" dirty="0"/>
              <a:t>Salmonella </a:t>
            </a:r>
            <a:r>
              <a:rPr lang="es-US" i="1" dirty="0" err="1"/>
              <a:t>typhimurium</a:t>
            </a:r>
            <a:r>
              <a:rPr lang="es-US" i="1" dirty="0"/>
              <a:t> </a:t>
            </a:r>
            <a:r>
              <a:rPr lang="es-US" dirty="0" err="1"/>
              <a:t>amp</a:t>
            </a:r>
            <a:r>
              <a:rPr lang="es-US" baseline="30000" dirty="0" err="1"/>
              <a:t>R</a:t>
            </a:r>
            <a:r>
              <a:rPr lang="es-US" dirty="0"/>
              <a:t> </a:t>
            </a:r>
            <a:r>
              <a:rPr lang="es-US" dirty="0" err="1"/>
              <a:t>gfp</a:t>
            </a:r>
            <a:r>
              <a:rPr lang="es-US" dirty="0"/>
              <a:t>+.</a:t>
            </a:r>
          </a:p>
          <a:p>
            <a:r>
              <a:rPr lang="es-US" dirty="0"/>
              <a:t>Como el analista es inexperto en el área realizó 4 veces el procedimiento. </a:t>
            </a:r>
          </a:p>
          <a:p>
            <a:r>
              <a:rPr lang="es-US" dirty="0"/>
              <a:t>Indica en cual de ellos tuvo éxito el analista y argumenta. </a:t>
            </a:r>
          </a:p>
          <a:p>
            <a:r>
              <a:rPr lang="es-US" dirty="0" err="1"/>
              <a:t>Dí</a:t>
            </a:r>
            <a:r>
              <a:rPr lang="es-US" dirty="0"/>
              <a:t> el peso de cada uno de los fragmentos de DNA extraídos.</a:t>
            </a:r>
          </a:p>
          <a:p>
            <a:endParaRPr lang="es-US" dirty="0"/>
          </a:p>
          <a:p>
            <a:endParaRPr lang="es-US" dirty="0"/>
          </a:p>
        </p:txBody>
      </p:sp>
      <p:pic>
        <p:nvPicPr>
          <p:cNvPr id="6" name="Picture 4" descr="Electrophoresis Pattern of Digested and Undigested pBINDMTCh Plasmid in...  | Download Scientific Diagram">
            <a:extLst>
              <a:ext uri="{FF2B5EF4-FFF2-40B4-BE49-F238E27FC236}">
                <a16:creationId xmlns:a16="http://schemas.microsoft.com/office/drawing/2014/main" id="{FB7F644B-2496-4445-83CF-166471EBE1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3"/>
          <a:stretch/>
        </p:blipFill>
        <p:spPr bwMode="auto">
          <a:xfrm>
            <a:off x="6122124" y="243431"/>
            <a:ext cx="5009702" cy="647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59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9B70-B5FC-4C85-8DFB-639A663E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4416129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Electrotransformación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F102F-369F-4C61-9DA9-E7BB9FCAF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9803" y="2052116"/>
            <a:ext cx="4468300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 </a:t>
            </a:r>
            <a:r>
              <a:rPr lang="en-US" sz="1400" dirty="0" err="1"/>
              <a:t>realizó</a:t>
            </a:r>
            <a:r>
              <a:rPr lang="en-US" sz="1400" dirty="0"/>
              <a:t> la </a:t>
            </a:r>
            <a:r>
              <a:rPr lang="en-US" sz="1400" dirty="0" err="1"/>
              <a:t>electrotransformación</a:t>
            </a:r>
            <a:r>
              <a:rPr lang="en-US" sz="1400" dirty="0"/>
              <a:t> de Escherichia coli para </a:t>
            </a:r>
            <a:r>
              <a:rPr lang="en-US" sz="1400" dirty="0" err="1"/>
              <a:t>introducirle</a:t>
            </a:r>
            <a:r>
              <a:rPr lang="en-US" sz="1400" dirty="0"/>
              <a:t> el </a:t>
            </a:r>
            <a:r>
              <a:rPr lang="en-US" sz="1400" dirty="0" err="1"/>
              <a:t>plásmido</a:t>
            </a:r>
            <a:r>
              <a:rPr lang="en-US" sz="1400" dirty="0"/>
              <a:t> </a:t>
            </a:r>
            <a:r>
              <a:rPr lang="en-US" sz="1400" dirty="0" err="1"/>
              <a:t>pBABE</a:t>
            </a:r>
            <a:r>
              <a:rPr lang="en-US" sz="1400" dirty="0"/>
              <a:t>-GFP.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Para </a:t>
            </a:r>
            <a:r>
              <a:rPr lang="en-US" sz="1400" dirty="0" err="1"/>
              <a:t>obtener</a:t>
            </a:r>
            <a:r>
              <a:rPr lang="en-US" sz="1400" dirty="0"/>
              <a:t> las </a:t>
            </a:r>
            <a:r>
              <a:rPr lang="en-US" sz="1400" dirty="0" err="1"/>
              <a:t>células</a:t>
            </a:r>
            <a:r>
              <a:rPr lang="en-US" sz="1400" dirty="0"/>
              <a:t> </a:t>
            </a:r>
            <a:r>
              <a:rPr lang="en-US" sz="1400" dirty="0" err="1"/>
              <a:t>electrocompetentes</a:t>
            </a:r>
            <a:r>
              <a:rPr lang="en-US" sz="1400" dirty="0"/>
              <a:t> se </a:t>
            </a:r>
            <a:r>
              <a:rPr lang="en-US" sz="1400" dirty="0" err="1"/>
              <a:t>utilizó</a:t>
            </a:r>
            <a:r>
              <a:rPr lang="en-US" sz="1400" dirty="0"/>
              <a:t> un </a:t>
            </a:r>
            <a:r>
              <a:rPr lang="en-US" sz="1400" dirty="0" err="1"/>
              <a:t>cultivo</a:t>
            </a:r>
            <a:r>
              <a:rPr lang="en-US" sz="1400" dirty="0"/>
              <a:t> con una DO</a:t>
            </a:r>
            <a:r>
              <a:rPr lang="en-US" sz="1400" baseline="-25000" dirty="0"/>
              <a:t>600 nm</a:t>
            </a:r>
            <a:r>
              <a:rPr lang="en-US" sz="1400" dirty="0"/>
              <a:t>= 0.54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 </a:t>
            </a:r>
            <a:r>
              <a:rPr lang="en-US" sz="1400" dirty="0" err="1"/>
              <a:t>inocularon</a:t>
            </a:r>
            <a:r>
              <a:rPr lang="en-US" sz="1400" dirty="0"/>
              <a:t> 500 µL del </a:t>
            </a:r>
            <a:r>
              <a:rPr lang="en-US" sz="1400" dirty="0" err="1"/>
              <a:t>cultivo</a:t>
            </a:r>
            <a:r>
              <a:rPr lang="en-US" sz="1400" dirty="0"/>
              <a:t> </a:t>
            </a:r>
            <a:r>
              <a:rPr lang="en-US" sz="1400" dirty="0" err="1"/>
              <a:t>recuperado</a:t>
            </a:r>
            <a:r>
              <a:rPr lang="en-US" sz="1400" dirty="0"/>
              <a:t> ( </a:t>
            </a:r>
            <a:r>
              <a:rPr lang="en-US" sz="1400" dirty="0" err="1"/>
              <a:t>en</a:t>
            </a:r>
            <a:r>
              <a:rPr lang="en-US" sz="1400" dirty="0"/>
              <a:t> 1000 µL de medio SOC) </a:t>
            </a:r>
            <a:r>
              <a:rPr lang="en-US" sz="1400" dirty="0" err="1"/>
              <a:t>después</a:t>
            </a:r>
            <a:r>
              <a:rPr lang="en-US" sz="1400" dirty="0"/>
              <a:t> del </a:t>
            </a:r>
            <a:r>
              <a:rPr lang="en-US" sz="1400" dirty="0" err="1"/>
              <a:t>procedimiento</a:t>
            </a:r>
            <a:r>
              <a:rPr lang="en-US" sz="1400" dirty="0"/>
              <a:t> y se </a:t>
            </a:r>
            <a:r>
              <a:rPr lang="en-US" sz="1400" dirty="0" err="1"/>
              <a:t>sembraron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Agar </a:t>
            </a:r>
            <a:r>
              <a:rPr lang="en-US" sz="1400" dirty="0" err="1"/>
              <a:t>Luria+ampicilina</a:t>
            </a:r>
            <a:r>
              <a:rPr lang="en-US" sz="1400" dirty="0"/>
              <a:t> y se </a:t>
            </a:r>
            <a:r>
              <a:rPr lang="en-US" sz="1400" dirty="0" err="1"/>
              <a:t>obtuvieron</a:t>
            </a:r>
            <a:r>
              <a:rPr lang="en-US" sz="1400" dirty="0"/>
              <a:t> 25 UFC </a:t>
            </a:r>
            <a:r>
              <a:rPr lang="en-US" sz="1400" dirty="0" err="1"/>
              <a:t>verdes</a:t>
            </a:r>
            <a:r>
              <a:rPr lang="en-US" sz="1400" dirty="0"/>
              <a:t> </a:t>
            </a:r>
            <a:r>
              <a:rPr lang="en-US" sz="1400" dirty="0" err="1"/>
              <a:t>fluorescentes</a:t>
            </a:r>
            <a:r>
              <a:rPr lang="en-US" sz="1400" dirty="0"/>
              <a:t>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El </a:t>
            </a:r>
            <a:r>
              <a:rPr lang="en-US" sz="1400" dirty="0" err="1"/>
              <a:t>plásmido</a:t>
            </a:r>
            <a:r>
              <a:rPr lang="en-US" sz="1400" dirty="0"/>
              <a:t> </a:t>
            </a:r>
            <a:r>
              <a:rPr lang="en-US" sz="1400" dirty="0" err="1"/>
              <a:t>purificado</a:t>
            </a:r>
            <a:r>
              <a:rPr lang="en-US" sz="1400" dirty="0"/>
              <a:t> </a:t>
            </a:r>
            <a:r>
              <a:rPr lang="en-US" sz="1400" dirty="0" err="1"/>
              <a:t>tuvo</a:t>
            </a:r>
            <a:r>
              <a:rPr lang="en-US" sz="1400" dirty="0"/>
              <a:t> una D.O </a:t>
            </a:r>
            <a:r>
              <a:rPr lang="en-US" sz="1400" baseline="-25000" dirty="0"/>
              <a:t>260nm</a:t>
            </a:r>
            <a:r>
              <a:rPr lang="en-US" sz="1400" dirty="0"/>
              <a:t>= 1.62 del </a:t>
            </a:r>
            <a:r>
              <a:rPr lang="en-US" sz="1400" dirty="0" err="1"/>
              <a:t>cual</a:t>
            </a:r>
            <a:r>
              <a:rPr lang="en-US" sz="1400" dirty="0"/>
              <a:t> se </a:t>
            </a:r>
            <a:r>
              <a:rPr lang="en-US" sz="1400" dirty="0" err="1"/>
              <a:t>agregaron</a:t>
            </a:r>
            <a:r>
              <a:rPr lang="en-US" sz="1400" dirty="0"/>
              <a:t> 1.5 µL.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 err="1"/>
              <a:t>Determina</a:t>
            </a:r>
            <a:r>
              <a:rPr lang="en-US" sz="1400" dirty="0"/>
              <a:t> la </a:t>
            </a:r>
            <a:r>
              <a:rPr lang="en-US" sz="1400" dirty="0" err="1"/>
              <a:t>eficiencia</a:t>
            </a:r>
            <a:r>
              <a:rPr lang="en-US" sz="1400" dirty="0"/>
              <a:t> de la </a:t>
            </a:r>
            <a:r>
              <a:rPr lang="en-US" sz="1400" dirty="0" err="1"/>
              <a:t>transformación</a:t>
            </a:r>
            <a:r>
              <a:rPr lang="en-US" sz="1400" dirty="0"/>
              <a:t>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Indica los </a:t>
            </a:r>
            <a:r>
              <a:rPr lang="en-US" sz="1400" dirty="0" err="1"/>
              <a:t>resultados</a:t>
            </a:r>
            <a:r>
              <a:rPr lang="en-US" sz="1400" dirty="0"/>
              <a:t> que se </a:t>
            </a:r>
            <a:r>
              <a:rPr lang="en-US" sz="1400" dirty="0" err="1"/>
              <a:t>observarían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las </a:t>
            </a:r>
            <a:r>
              <a:rPr lang="en-US" sz="1400" dirty="0" err="1"/>
              <a:t>pruebas</a:t>
            </a:r>
            <a:r>
              <a:rPr lang="en-US" sz="1400" dirty="0"/>
              <a:t> </a:t>
            </a:r>
            <a:r>
              <a:rPr lang="en-US" sz="1400" dirty="0" err="1"/>
              <a:t>IMViC</a:t>
            </a:r>
            <a:r>
              <a:rPr lang="en-US" sz="1400" dirty="0"/>
              <a:t> y </a:t>
            </a:r>
            <a:r>
              <a:rPr lang="en-US" sz="1400" dirty="0" err="1"/>
              <a:t>en</a:t>
            </a:r>
            <a:r>
              <a:rPr lang="en-US" sz="1400" dirty="0"/>
              <a:t> agar </a:t>
            </a:r>
            <a:r>
              <a:rPr lang="en-US" sz="1400" dirty="0" err="1"/>
              <a:t>Kligler</a:t>
            </a:r>
            <a:r>
              <a:rPr lang="en-US" sz="1400" dirty="0"/>
              <a:t>.</a:t>
            </a:r>
          </a:p>
        </p:txBody>
      </p:sp>
      <p:pic>
        <p:nvPicPr>
          <p:cNvPr id="14338" name="Picture 2" descr="As imaged by fluorescence microscopy, (a) the attachment of P.... |  Download Scientific Diagram">
            <a:extLst>
              <a:ext uri="{FF2B5EF4-FFF2-40B4-BE49-F238E27FC236}">
                <a16:creationId xmlns:a16="http://schemas.microsoft.com/office/drawing/2014/main" id="{3B8752C9-4D6F-4DF6-B035-715978855F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1660"/>
          <a:stretch/>
        </p:blipFill>
        <p:spPr bwMode="auto">
          <a:xfrm>
            <a:off x="7077252" y="632702"/>
            <a:ext cx="3669133" cy="2140627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BB9CE2C8-DAD3-4301-B7F7-1EF6D41D3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681"/>
          <a:stretch/>
        </p:blipFill>
        <p:spPr bwMode="auto">
          <a:xfrm>
            <a:off x="7077252" y="2934196"/>
            <a:ext cx="3669133" cy="3277277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97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B531-979A-42AD-A993-42794668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832099"/>
          </a:xfrm>
        </p:spPr>
        <p:txBody>
          <a:bodyPr/>
          <a:lstStyle/>
          <a:p>
            <a:r>
              <a:rPr lang="es-US" dirty="0"/>
              <a:t>EQUIPO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3BEC2-2E21-4A52-BF3E-10314C414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4463" y="2471738"/>
            <a:ext cx="3643312" cy="3714750"/>
          </a:xfrm>
        </p:spPr>
        <p:txBody>
          <a:bodyPr>
            <a:normAutofit lnSpcReduction="10000"/>
          </a:bodyPr>
          <a:lstStyle/>
          <a:p>
            <a:r>
              <a:rPr lang="es-US" dirty="0"/>
              <a:t>Se realizó el procedimiento para la extracción y purificación del ADN plasmídico del </a:t>
            </a:r>
            <a:r>
              <a:rPr lang="es-US" dirty="0" err="1"/>
              <a:t>pBABE</a:t>
            </a:r>
            <a:r>
              <a:rPr lang="es-US" dirty="0"/>
              <a:t>-GFP a partir de una cepa de </a:t>
            </a:r>
            <a:r>
              <a:rPr lang="es-US" i="1" dirty="0"/>
              <a:t>Salmonella </a:t>
            </a:r>
            <a:r>
              <a:rPr lang="es-US" i="1" dirty="0" err="1"/>
              <a:t>typhimurium</a:t>
            </a:r>
            <a:r>
              <a:rPr lang="es-US" i="1" dirty="0"/>
              <a:t> </a:t>
            </a:r>
            <a:r>
              <a:rPr lang="es-US" dirty="0" err="1"/>
              <a:t>amp</a:t>
            </a:r>
            <a:r>
              <a:rPr lang="es-US" baseline="30000" dirty="0" err="1"/>
              <a:t>R</a:t>
            </a:r>
            <a:r>
              <a:rPr lang="es-US" dirty="0"/>
              <a:t> </a:t>
            </a:r>
            <a:r>
              <a:rPr lang="es-US" dirty="0" err="1"/>
              <a:t>gfp</a:t>
            </a:r>
            <a:r>
              <a:rPr lang="es-US" dirty="0"/>
              <a:t>+.</a:t>
            </a:r>
          </a:p>
          <a:p>
            <a:r>
              <a:rPr lang="es-US" dirty="0"/>
              <a:t>Como el analista es inexperto en el área realizó 4 veces el procedimiento. </a:t>
            </a:r>
          </a:p>
          <a:p>
            <a:r>
              <a:rPr lang="es-US" dirty="0"/>
              <a:t>Indica en cual de ellos tuvo éxito el analista y argumenta. </a:t>
            </a:r>
          </a:p>
          <a:p>
            <a:r>
              <a:rPr lang="es-US" dirty="0" err="1"/>
              <a:t>Dí</a:t>
            </a:r>
            <a:r>
              <a:rPr lang="es-US" dirty="0"/>
              <a:t> el peso de cada uno de los fragmentos de DNA extraídos.</a:t>
            </a:r>
          </a:p>
          <a:p>
            <a:endParaRPr lang="es-US" dirty="0"/>
          </a:p>
          <a:p>
            <a:endParaRPr lang="es-US" dirty="0"/>
          </a:p>
        </p:txBody>
      </p:sp>
      <p:pic>
        <p:nvPicPr>
          <p:cNvPr id="7" name="Picture 2" descr="Inducible T7 RNA Polymerase-mediated Multigene Expression System, pMGX |  Protocol">
            <a:extLst>
              <a:ext uri="{FF2B5EF4-FFF2-40B4-BE49-F238E27FC236}">
                <a16:creationId xmlns:a16="http://schemas.microsoft.com/office/drawing/2014/main" id="{24527878-AFF5-441C-A36B-B88723CAB4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r="7438"/>
          <a:stretch/>
        </p:blipFill>
        <p:spPr bwMode="auto">
          <a:xfrm>
            <a:off x="5057775" y="374073"/>
            <a:ext cx="6304729" cy="63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99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9B70-B5FC-4C85-8DFB-639A663E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3784705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900"/>
              <a:t>Electrotransformación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F102F-369F-4C61-9DA9-E7BB9FCAF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9803" y="2052116"/>
            <a:ext cx="3784705" cy="3997828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 </a:t>
            </a:r>
            <a:r>
              <a:rPr lang="en-US" sz="1400" dirty="0" err="1"/>
              <a:t>realizó</a:t>
            </a:r>
            <a:r>
              <a:rPr lang="en-US" sz="1400" dirty="0"/>
              <a:t> la </a:t>
            </a:r>
            <a:r>
              <a:rPr lang="en-US" sz="1400" dirty="0" err="1"/>
              <a:t>electrotransformación</a:t>
            </a:r>
            <a:r>
              <a:rPr lang="en-US" sz="1400" dirty="0"/>
              <a:t> de Escherichia coli para </a:t>
            </a:r>
            <a:r>
              <a:rPr lang="en-US" sz="1400" dirty="0" err="1"/>
              <a:t>introducirle</a:t>
            </a:r>
            <a:r>
              <a:rPr lang="en-US" sz="1400" dirty="0"/>
              <a:t> el </a:t>
            </a:r>
            <a:r>
              <a:rPr lang="en-US" sz="1400" dirty="0" err="1"/>
              <a:t>plásmido</a:t>
            </a:r>
            <a:r>
              <a:rPr lang="en-US" sz="1400" dirty="0"/>
              <a:t> </a:t>
            </a:r>
            <a:r>
              <a:rPr lang="en-US" sz="1400" dirty="0" err="1"/>
              <a:t>pBABE</a:t>
            </a:r>
            <a:r>
              <a:rPr lang="en-US" sz="1400" dirty="0"/>
              <a:t>-GFP.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Para </a:t>
            </a:r>
            <a:r>
              <a:rPr lang="en-US" sz="1400" dirty="0" err="1"/>
              <a:t>obtener</a:t>
            </a:r>
            <a:r>
              <a:rPr lang="en-US" sz="1400" dirty="0"/>
              <a:t> las </a:t>
            </a:r>
            <a:r>
              <a:rPr lang="en-US" sz="1400" dirty="0" err="1"/>
              <a:t>células</a:t>
            </a:r>
            <a:r>
              <a:rPr lang="en-US" sz="1400" dirty="0"/>
              <a:t> </a:t>
            </a:r>
            <a:r>
              <a:rPr lang="en-US" sz="1400" dirty="0" err="1"/>
              <a:t>electrocompetentes</a:t>
            </a:r>
            <a:r>
              <a:rPr lang="en-US" sz="1400" dirty="0"/>
              <a:t> se </a:t>
            </a:r>
            <a:r>
              <a:rPr lang="en-US" sz="1400" dirty="0" err="1"/>
              <a:t>utilizó</a:t>
            </a:r>
            <a:r>
              <a:rPr lang="en-US" sz="1400" dirty="0"/>
              <a:t> un </a:t>
            </a:r>
            <a:r>
              <a:rPr lang="en-US" sz="1400" dirty="0" err="1"/>
              <a:t>cultivo</a:t>
            </a:r>
            <a:r>
              <a:rPr lang="en-US" sz="1400" dirty="0"/>
              <a:t> con una DO</a:t>
            </a:r>
            <a:r>
              <a:rPr lang="en-US" sz="1400" baseline="-25000" dirty="0"/>
              <a:t>600 nm</a:t>
            </a:r>
            <a:r>
              <a:rPr lang="en-US" sz="1400" dirty="0"/>
              <a:t>= 0.68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 </a:t>
            </a:r>
            <a:r>
              <a:rPr lang="en-US" sz="1400" dirty="0" err="1"/>
              <a:t>inocularon</a:t>
            </a:r>
            <a:r>
              <a:rPr lang="en-US" sz="1400" dirty="0"/>
              <a:t> 500 µL del </a:t>
            </a:r>
            <a:r>
              <a:rPr lang="en-US" sz="1400" dirty="0" err="1"/>
              <a:t>cultivo</a:t>
            </a:r>
            <a:r>
              <a:rPr lang="en-US" sz="1400" dirty="0"/>
              <a:t> </a:t>
            </a:r>
            <a:r>
              <a:rPr lang="en-US" sz="1400" dirty="0" err="1"/>
              <a:t>recuperado</a:t>
            </a:r>
            <a:r>
              <a:rPr lang="en-US" sz="1400" dirty="0"/>
              <a:t> ( </a:t>
            </a:r>
            <a:r>
              <a:rPr lang="en-US" sz="1400" dirty="0" err="1"/>
              <a:t>en</a:t>
            </a:r>
            <a:r>
              <a:rPr lang="en-US" sz="1400" dirty="0"/>
              <a:t> 1000 µL de medio SOC) </a:t>
            </a:r>
            <a:r>
              <a:rPr lang="en-US" sz="1400" dirty="0" err="1"/>
              <a:t>después</a:t>
            </a:r>
            <a:r>
              <a:rPr lang="en-US" sz="1400" dirty="0"/>
              <a:t> del </a:t>
            </a:r>
            <a:r>
              <a:rPr lang="en-US" sz="1400" dirty="0" err="1"/>
              <a:t>procedimiento</a:t>
            </a:r>
            <a:r>
              <a:rPr lang="en-US" sz="1400" dirty="0"/>
              <a:t> y se </a:t>
            </a:r>
            <a:r>
              <a:rPr lang="en-US" sz="1400" dirty="0" err="1"/>
              <a:t>sembraron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Agar </a:t>
            </a:r>
            <a:r>
              <a:rPr lang="en-US" sz="1400" dirty="0" err="1"/>
              <a:t>Luria+ampicilina</a:t>
            </a:r>
            <a:r>
              <a:rPr lang="en-US" sz="1400" dirty="0"/>
              <a:t> y se </a:t>
            </a:r>
            <a:r>
              <a:rPr lang="en-US" sz="1400" dirty="0" err="1"/>
              <a:t>obtuvieron</a:t>
            </a:r>
            <a:r>
              <a:rPr lang="en-US" sz="1400" dirty="0"/>
              <a:t> 132 UFC </a:t>
            </a:r>
            <a:r>
              <a:rPr lang="en-US" sz="1400" dirty="0" err="1"/>
              <a:t>verdes</a:t>
            </a:r>
            <a:r>
              <a:rPr lang="en-US" sz="1400" dirty="0"/>
              <a:t> </a:t>
            </a:r>
            <a:r>
              <a:rPr lang="en-US" sz="1400" dirty="0" err="1"/>
              <a:t>fluorescentes</a:t>
            </a:r>
            <a:r>
              <a:rPr lang="en-US" sz="1400" dirty="0"/>
              <a:t>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El </a:t>
            </a:r>
            <a:r>
              <a:rPr lang="en-US" sz="1400" dirty="0" err="1"/>
              <a:t>plásmido</a:t>
            </a:r>
            <a:r>
              <a:rPr lang="en-US" sz="1400" dirty="0"/>
              <a:t> </a:t>
            </a:r>
            <a:r>
              <a:rPr lang="en-US" sz="1400" dirty="0" err="1"/>
              <a:t>purificado</a:t>
            </a:r>
            <a:r>
              <a:rPr lang="en-US" sz="1400" dirty="0"/>
              <a:t> </a:t>
            </a:r>
            <a:r>
              <a:rPr lang="en-US" sz="1400" dirty="0" err="1"/>
              <a:t>tuvo</a:t>
            </a:r>
            <a:r>
              <a:rPr lang="en-US" sz="1400" dirty="0"/>
              <a:t> una D.O </a:t>
            </a:r>
            <a:r>
              <a:rPr lang="en-US" sz="1400" baseline="-25000" dirty="0"/>
              <a:t>260nm</a:t>
            </a:r>
            <a:r>
              <a:rPr lang="en-US" sz="1400" dirty="0"/>
              <a:t>= 1.78, del </a:t>
            </a:r>
            <a:r>
              <a:rPr lang="en-US" sz="1400" dirty="0" err="1"/>
              <a:t>cual</a:t>
            </a:r>
            <a:r>
              <a:rPr lang="en-US" sz="1400" dirty="0"/>
              <a:t> se </a:t>
            </a:r>
            <a:r>
              <a:rPr lang="en-US" sz="1400" dirty="0" err="1"/>
              <a:t>agregaron</a:t>
            </a:r>
            <a:r>
              <a:rPr lang="en-US" sz="1400" dirty="0"/>
              <a:t> 2 µL.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1400" dirty="0"/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 err="1"/>
              <a:t>Determina</a:t>
            </a:r>
            <a:r>
              <a:rPr lang="en-US" sz="1400" dirty="0"/>
              <a:t> la </a:t>
            </a:r>
            <a:r>
              <a:rPr lang="en-US" sz="1400" dirty="0" err="1"/>
              <a:t>eficiencia</a:t>
            </a:r>
            <a:r>
              <a:rPr lang="en-US" sz="1400" dirty="0"/>
              <a:t> de la </a:t>
            </a:r>
            <a:r>
              <a:rPr lang="en-US" sz="1400" dirty="0" err="1"/>
              <a:t>transformación</a:t>
            </a:r>
            <a:r>
              <a:rPr lang="en-US" sz="1400" dirty="0"/>
              <a:t>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Indica los </a:t>
            </a:r>
            <a:r>
              <a:rPr lang="en-US" sz="1400" dirty="0" err="1"/>
              <a:t>resultados</a:t>
            </a:r>
            <a:r>
              <a:rPr lang="en-US" sz="1400" dirty="0"/>
              <a:t> que se </a:t>
            </a:r>
            <a:r>
              <a:rPr lang="en-US" sz="1400" dirty="0" err="1"/>
              <a:t>observarían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las </a:t>
            </a:r>
            <a:r>
              <a:rPr lang="en-US" sz="1400" dirty="0" err="1"/>
              <a:t>pruebas</a:t>
            </a:r>
            <a:r>
              <a:rPr lang="en-US" sz="1400" dirty="0"/>
              <a:t> </a:t>
            </a:r>
            <a:r>
              <a:rPr lang="en-US" sz="1400" dirty="0" err="1"/>
              <a:t>IMViC</a:t>
            </a:r>
            <a:r>
              <a:rPr lang="en-US" sz="1400" dirty="0"/>
              <a:t> y </a:t>
            </a:r>
            <a:r>
              <a:rPr lang="en-US" sz="1400" dirty="0" err="1"/>
              <a:t>en</a:t>
            </a:r>
            <a:r>
              <a:rPr lang="en-US" sz="1400" dirty="0"/>
              <a:t> agar </a:t>
            </a:r>
            <a:r>
              <a:rPr lang="en-US" sz="1400" dirty="0" err="1"/>
              <a:t>Kligler</a:t>
            </a:r>
            <a:r>
              <a:rPr lang="en-US" sz="1400" dirty="0"/>
              <a:t>.</a:t>
            </a:r>
          </a:p>
        </p:txBody>
      </p:sp>
      <p:pic>
        <p:nvPicPr>
          <p:cNvPr id="14340" name="Picture 4" descr="Team:Jilin China/NOTEBOOK - 2014.igem.org">
            <a:extLst>
              <a:ext uri="{FF2B5EF4-FFF2-40B4-BE49-F238E27FC236}">
                <a16:creationId xmlns:a16="http://schemas.microsoft.com/office/drawing/2014/main" id="{0B2432C7-2D99-4455-A6CB-CF997AC4B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4" r="4" b="12456"/>
          <a:stretch/>
        </p:blipFill>
        <p:spPr bwMode="auto">
          <a:xfrm>
            <a:off x="6408981" y="646088"/>
            <a:ext cx="4330179" cy="2705071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As imaged by fluorescence microscopy, (a) the attachment of P.... |  Download Scientific Diagram">
            <a:extLst>
              <a:ext uri="{FF2B5EF4-FFF2-40B4-BE49-F238E27FC236}">
                <a16:creationId xmlns:a16="http://schemas.microsoft.com/office/drawing/2014/main" id="{3B8752C9-4D6F-4DF6-B035-715978855F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7527"/>
          <a:stretch/>
        </p:blipFill>
        <p:spPr bwMode="auto">
          <a:xfrm>
            <a:off x="6416206" y="3506402"/>
            <a:ext cx="4330179" cy="2705071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7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713" y="54506"/>
            <a:ext cx="5196855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/>
              <a:t>Mecanismos de transferencia horizontal de material genético en bacterias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9616" y="1894372"/>
            <a:ext cx="4901548" cy="1835351"/>
          </a:xfrm>
        </p:spPr>
        <p:txBody>
          <a:bodyPr>
            <a:normAutofit lnSpcReduction="10000"/>
          </a:bodyPr>
          <a:lstStyle/>
          <a:p>
            <a:endParaRPr lang="es-MX" sz="1800" dirty="0"/>
          </a:p>
          <a:p>
            <a:r>
              <a:rPr lang="es-MX" sz="1800" dirty="0"/>
              <a:t>Conjugación</a:t>
            </a:r>
          </a:p>
          <a:p>
            <a:r>
              <a:rPr lang="es-MX" sz="1800" dirty="0"/>
              <a:t>Transducción </a:t>
            </a:r>
          </a:p>
          <a:p>
            <a:r>
              <a:rPr lang="es-MX" sz="1800" dirty="0"/>
              <a:t>Transformación </a:t>
            </a:r>
          </a:p>
          <a:p>
            <a:pPr marL="0" indent="0">
              <a:buNone/>
            </a:pPr>
            <a:endParaRPr lang="es-MX" sz="1800" dirty="0"/>
          </a:p>
          <a:p>
            <a:endParaRPr lang="es-MX" sz="18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79B3B6-D2BF-48B6-9152-FF9FEAC4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53" y="-8154"/>
            <a:ext cx="5544215" cy="333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65391A7-3E19-4D67-A97F-840572CED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82" y="3340698"/>
            <a:ext cx="5415850" cy="340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8F9903D-6B3D-4C27-8B9F-9B986FFAB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20" y="3340698"/>
            <a:ext cx="5669174" cy="349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36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B531-979A-42AD-A993-42794668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832099"/>
          </a:xfrm>
        </p:spPr>
        <p:txBody>
          <a:bodyPr/>
          <a:lstStyle/>
          <a:p>
            <a:r>
              <a:rPr lang="es-US" dirty="0"/>
              <a:t>EQUIPO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3BEC2-2E21-4A52-BF3E-10314C414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4463" y="2471738"/>
            <a:ext cx="3643312" cy="3714750"/>
          </a:xfrm>
        </p:spPr>
        <p:txBody>
          <a:bodyPr>
            <a:normAutofit lnSpcReduction="10000"/>
          </a:bodyPr>
          <a:lstStyle/>
          <a:p>
            <a:r>
              <a:rPr lang="es-US" dirty="0"/>
              <a:t>Se realizó el procedimiento para la extracción y purificación del ADN plasmídico del </a:t>
            </a:r>
            <a:r>
              <a:rPr lang="es-US" dirty="0" err="1"/>
              <a:t>pBABE</a:t>
            </a:r>
            <a:r>
              <a:rPr lang="es-US" dirty="0"/>
              <a:t>-GFP a partir de una cepa de </a:t>
            </a:r>
            <a:r>
              <a:rPr lang="es-US" i="1" dirty="0"/>
              <a:t>Salmonella </a:t>
            </a:r>
            <a:r>
              <a:rPr lang="es-US" i="1" dirty="0" err="1"/>
              <a:t>typhimurium</a:t>
            </a:r>
            <a:r>
              <a:rPr lang="es-US" i="1" dirty="0"/>
              <a:t> </a:t>
            </a:r>
            <a:r>
              <a:rPr lang="es-US" dirty="0" err="1"/>
              <a:t>amp</a:t>
            </a:r>
            <a:r>
              <a:rPr lang="es-US" baseline="30000" dirty="0" err="1"/>
              <a:t>R</a:t>
            </a:r>
            <a:r>
              <a:rPr lang="es-US" dirty="0"/>
              <a:t> </a:t>
            </a:r>
            <a:r>
              <a:rPr lang="es-US" dirty="0" err="1"/>
              <a:t>gfp</a:t>
            </a:r>
            <a:r>
              <a:rPr lang="es-US" dirty="0"/>
              <a:t>+.</a:t>
            </a:r>
          </a:p>
          <a:p>
            <a:r>
              <a:rPr lang="es-US" dirty="0"/>
              <a:t>Como el analista es inexperto en el área realizó 6 veces el procedimiento. </a:t>
            </a:r>
          </a:p>
          <a:p>
            <a:r>
              <a:rPr lang="es-US" dirty="0"/>
              <a:t>Indica en cual de ellos tuvo éxito el analista y argumenta. </a:t>
            </a:r>
          </a:p>
          <a:p>
            <a:r>
              <a:rPr lang="es-US" dirty="0" err="1"/>
              <a:t>Dí</a:t>
            </a:r>
            <a:r>
              <a:rPr lang="es-US" dirty="0"/>
              <a:t> el peso de cada uno de los fragmentos de DNA extraídos.</a:t>
            </a:r>
          </a:p>
          <a:p>
            <a:endParaRPr lang="es-US" dirty="0"/>
          </a:p>
          <a:p>
            <a:endParaRPr lang="es-US" dirty="0"/>
          </a:p>
        </p:txBody>
      </p:sp>
      <p:pic>
        <p:nvPicPr>
          <p:cNvPr id="6" name="Picture 2" descr="Production of lentiviral vectors in suspension cells using low proportion  of supercoiled circular plasmid DNA | SpringerLink">
            <a:extLst>
              <a:ext uri="{FF2B5EF4-FFF2-40B4-BE49-F238E27FC236}">
                <a16:creationId xmlns:a16="http://schemas.microsoft.com/office/drawing/2014/main" id="{23511182-A31F-4C53-980E-70F2A9983E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68"/>
          <a:stretch/>
        </p:blipFill>
        <p:spPr bwMode="auto">
          <a:xfrm>
            <a:off x="6096000" y="144873"/>
            <a:ext cx="4223094" cy="65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80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9B70-B5FC-4C85-8DFB-639A663E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4416129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Electrotransformación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F102F-369F-4C61-9DA9-E7BB9FCAF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9803" y="2052116"/>
            <a:ext cx="4468300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 </a:t>
            </a:r>
            <a:r>
              <a:rPr lang="en-US" sz="1400" dirty="0" err="1"/>
              <a:t>realizó</a:t>
            </a:r>
            <a:r>
              <a:rPr lang="en-US" sz="1400" dirty="0"/>
              <a:t> la </a:t>
            </a:r>
            <a:r>
              <a:rPr lang="en-US" sz="1400" dirty="0" err="1"/>
              <a:t>electrotransformación</a:t>
            </a:r>
            <a:r>
              <a:rPr lang="en-US" sz="1400" dirty="0"/>
              <a:t> de Escherichia coli para </a:t>
            </a:r>
            <a:r>
              <a:rPr lang="en-US" sz="1400" dirty="0" err="1"/>
              <a:t>introducirle</a:t>
            </a:r>
            <a:r>
              <a:rPr lang="en-US" sz="1400" dirty="0"/>
              <a:t> el </a:t>
            </a:r>
            <a:r>
              <a:rPr lang="en-US" sz="1400" dirty="0" err="1"/>
              <a:t>plásmido</a:t>
            </a:r>
            <a:r>
              <a:rPr lang="en-US" sz="1400" dirty="0"/>
              <a:t> </a:t>
            </a:r>
            <a:r>
              <a:rPr lang="en-US" sz="1400" dirty="0" err="1"/>
              <a:t>pBABE</a:t>
            </a:r>
            <a:r>
              <a:rPr lang="en-US" sz="1400" dirty="0"/>
              <a:t>-GFP.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Para </a:t>
            </a:r>
            <a:r>
              <a:rPr lang="en-US" sz="1400" dirty="0" err="1"/>
              <a:t>obtener</a:t>
            </a:r>
            <a:r>
              <a:rPr lang="en-US" sz="1400" dirty="0"/>
              <a:t> las </a:t>
            </a:r>
            <a:r>
              <a:rPr lang="en-US" sz="1400" dirty="0" err="1"/>
              <a:t>células</a:t>
            </a:r>
            <a:r>
              <a:rPr lang="en-US" sz="1400" dirty="0"/>
              <a:t> </a:t>
            </a:r>
            <a:r>
              <a:rPr lang="en-US" sz="1400" dirty="0" err="1"/>
              <a:t>electrocompetentes</a:t>
            </a:r>
            <a:r>
              <a:rPr lang="en-US" sz="1400" dirty="0"/>
              <a:t> se </a:t>
            </a:r>
            <a:r>
              <a:rPr lang="en-US" sz="1400" dirty="0" err="1"/>
              <a:t>utilizó</a:t>
            </a:r>
            <a:r>
              <a:rPr lang="en-US" sz="1400" dirty="0"/>
              <a:t> un </a:t>
            </a:r>
            <a:r>
              <a:rPr lang="en-US" sz="1400" dirty="0" err="1"/>
              <a:t>cultivo</a:t>
            </a:r>
            <a:r>
              <a:rPr lang="en-US" sz="1400" dirty="0"/>
              <a:t> con una DO</a:t>
            </a:r>
            <a:r>
              <a:rPr lang="en-US" sz="1400" baseline="-25000" dirty="0"/>
              <a:t>600 nm</a:t>
            </a:r>
            <a:r>
              <a:rPr lang="en-US" sz="1400" dirty="0"/>
              <a:t>= 0.70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 </a:t>
            </a:r>
            <a:r>
              <a:rPr lang="en-US" sz="1400" dirty="0" err="1"/>
              <a:t>inocularon</a:t>
            </a:r>
            <a:r>
              <a:rPr lang="en-US" sz="1400" dirty="0"/>
              <a:t> 500 µL del </a:t>
            </a:r>
            <a:r>
              <a:rPr lang="en-US" sz="1400" dirty="0" err="1"/>
              <a:t>cultivo</a:t>
            </a:r>
            <a:r>
              <a:rPr lang="en-US" sz="1400" dirty="0"/>
              <a:t> </a:t>
            </a:r>
            <a:r>
              <a:rPr lang="en-US" sz="1400" dirty="0" err="1"/>
              <a:t>recuperado</a:t>
            </a:r>
            <a:r>
              <a:rPr lang="en-US" sz="1400" dirty="0"/>
              <a:t> ( </a:t>
            </a:r>
            <a:r>
              <a:rPr lang="en-US" sz="1400" dirty="0" err="1"/>
              <a:t>en</a:t>
            </a:r>
            <a:r>
              <a:rPr lang="en-US" sz="1400" dirty="0"/>
              <a:t> 1000 µL de medio SOC) </a:t>
            </a:r>
            <a:r>
              <a:rPr lang="en-US" sz="1400" dirty="0" err="1"/>
              <a:t>después</a:t>
            </a:r>
            <a:r>
              <a:rPr lang="en-US" sz="1400" dirty="0"/>
              <a:t> del </a:t>
            </a:r>
            <a:r>
              <a:rPr lang="en-US" sz="1400" dirty="0" err="1"/>
              <a:t>procedimiento</a:t>
            </a:r>
            <a:r>
              <a:rPr lang="en-US" sz="1400" dirty="0"/>
              <a:t> y se </a:t>
            </a:r>
            <a:r>
              <a:rPr lang="en-US" sz="1400" dirty="0" err="1"/>
              <a:t>sembraron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Agar </a:t>
            </a:r>
            <a:r>
              <a:rPr lang="en-US" sz="1400" dirty="0" err="1"/>
              <a:t>Luria+ampicilina</a:t>
            </a:r>
            <a:r>
              <a:rPr lang="en-US" sz="1400" dirty="0"/>
              <a:t> y se </a:t>
            </a:r>
            <a:r>
              <a:rPr lang="en-US" sz="1400" dirty="0" err="1"/>
              <a:t>obtuvieron</a:t>
            </a:r>
            <a:r>
              <a:rPr lang="en-US" sz="1400" dirty="0"/>
              <a:t> 12 UFC </a:t>
            </a:r>
            <a:r>
              <a:rPr lang="en-US" sz="1400" dirty="0" err="1"/>
              <a:t>verdes</a:t>
            </a:r>
            <a:r>
              <a:rPr lang="en-US" sz="1400" dirty="0"/>
              <a:t> </a:t>
            </a:r>
            <a:r>
              <a:rPr lang="en-US" sz="1400" dirty="0" err="1"/>
              <a:t>fluorescentes</a:t>
            </a:r>
            <a:r>
              <a:rPr lang="en-US" sz="1400" dirty="0"/>
              <a:t>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El </a:t>
            </a:r>
            <a:r>
              <a:rPr lang="en-US" sz="1400" dirty="0" err="1"/>
              <a:t>plásmido</a:t>
            </a:r>
            <a:r>
              <a:rPr lang="en-US" sz="1400" dirty="0"/>
              <a:t> </a:t>
            </a:r>
            <a:r>
              <a:rPr lang="en-US" sz="1400" dirty="0" err="1"/>
              <a:t>purificado</a:t>
            </a:r>
            <a:r>
              <a:rPr lang="en-US" sz="1400" dirty="0"/>
              <a:t> </a:t>
            </a:r>
            <a:r>
              <a:rPr lang="en-US" sz="1400" dirty="0" err="1"/>
              <a:t>tuvo</a:t>
            </a:r>
            <a:r>
              <a:rPr lang="en-US" sz="1400" dirty="0"/>
              <a:t> una D.O </a:t>
            </a:r>
            <a:r>
              <a:rPr lang="en-US" sz="1400" baseline="-25000" dirty="0"/>
              <a:t>260nm</a:t>
            </a:r>
            <a:r>
              <a:rPr lang="en-US" sz="1400" dirty="0"/>
              <a:t>= 1.90, del </a:t>
            </a:r>
            <a:r>
              <a:rPr lang="en-US" sz="1400" dirty="0" err="1"/>
              <a:t>cual</a:t>
            </a:r>
            <a:r>
              <a:rPr lang="en-US" sz="1400" dirty="0"/>
              <a:t> se </a:t>
            </a:r>
            <a:r>
              <a:rPr lang="en-US" sz="1400" dirty="0" err="1"/>
              <a:t>agregaron</a:t>
            </a:r>
            <a:r>
              <a:rPr lang="en-US" sz="1400" dirty="0"/>
              <a:t> 0.5 µL.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 err="1"/>
              <a:t>Determina</a:t>
            </a:r>
            <a:r>
              <a:rPr lang="en-US" sz="1400" dirty="0"/>
              <a:t> la </a:t>
            </a:r>
            <a:r>
              <a:rPr lang="en-US" sz="1400" dirty="0" err="1"/>
              <a:t>eficiencia</a:t>
            </a:r>
            <a:r>
              <a:rPr lang="en-US" sz="1400" dirty="0"/>
              <a:t> de la </a:t>
            </a:r>
            <a:r>
              <a:rPr lang="en-US" sz="1400" dirty="0" err="1"/>
              <a:t>transformación</a:t>
            </a:r>
            <a:r>
              <a:rPr lang="en-US" sz="1400" dirty="0"/>
              <a:t>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Indica los </a:t>
            </a:r>
            <a:r>
              <a:rPr lang="en-US" sz="1400" dirty="0" err="1"/>
              <a:t>resultados</a:t>
            </a:r>
            <a:r>
              <a:rPr lang="en-US" sz="1400" dirty="0"/>
              <a:t> que se </a:t>
            </a:r>
            <a:r>
              <a:rPr lang="en-US" sz="1400" dirty="0" err="1"/>
              <a:t>observarían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las </a:t>
            </a:r>
            <a:r>
              <a:rPr lang="en-US" sz="1400" dirty="0" err="1"/>
              <a:t>pruebas</a:t>
            </a:r>
            <a:r>
              <a:rPr lang="en-US" sz="1400" dirty="0"/>
              <a:t> </a:t>
            </a:r>
            <a:r>
              <a:rPr lang="en-US" sz="1400" dirty="0" err="1"/>
              <a:t>IMViC</a:t>
            </a:r>
            <a:r>
              <a:rPr lang="en-US" sz="1400" dirty="0"/>
              <a:t> y </a:t>
            </a:r>
            <a:r>
              <a:rPr lang="en-US" sz="1400" dirty="0" err="1"/>
              <a:t>en</a:t>
            </a:r>
            <a:r>
              <a:rPr lang="en-US" sz="1400" dirty="0"/>
              <a:t> agar </a:t>
            </a:r>
            <a:r>
              <a:rPr lang="en-US" sz="1400" dirty="0" err="1"/>
              <a:t>Kligler</a:t>
            </a:r>
            <a:r>
              <a:rPr lang="en-US" sz="1400" dirty="0"/>
              <a:t>.</a:t>
            </a:r>
          </a:p>
        </p:txBody>
      </p:sp>
      <p:pic>
        <p:nvPicPr>
          <p:cNvPr id="14338" name="Picture 2" descr="As imaged by fluorescence microscopy, (a) the attachment of P.... |  Download Scientific Diagram">
            <a:extLst>
              <a:ext uri="{FF2B5EF4-FFF2-40B4-BE49-F238E27FC236}">
                <a16:creationId xmlns:a16="http://schemas.microsoft.com/office/drawing/2014/main" id="{3B8752C9-4D6F-4DF6-B035-715978855F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1660"/>
          <a:stretch/>
        </p:blipFill>
        <p:spPr bwMode="auto">
          <a:xfrm>
            <a:off x="7077252" y="632702"/>
            <a:ext cx="3669133" cy="2140627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BB9CE2C8-DAD3-4301-B7F7-1EF6D41D3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681"/>
          <a:stretch/>
        </p:blipFill>
        <p:spPr bwMode="auto">
          <a:xfrm>
            <a:off x="7077252" y="2934196"/>
            <a:ext cx="3669133" cy="3277277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542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B531-979A-42AD-A993-42794668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832099"/>
          </a:xfrm>
        </p:spPr>
        <p:txBody>
          <a:bodyPr/>
          <a:lstStyle/>
          <a:p>
            <a:r>
              <a:rPr lang="es-US" dirty="0"/>
              <a:t>EQUIPO 7</a:t>
            </a:r>
          </a:p>
        </p:txBody>
      </p:sp>
      <p:pic>
        <p:nvPicPr>
          <p:cNvPr id="5122" name="Picture 2" descr="Agarose gel electrophoresis of restriction-digested plasmid DNA depicts...  | Download Scientific Diagram">
            <a:extLst>
              <a:ext uri="{FF2B5EF4-FFF2-40B4-BE49-F238E27FC236}">
                <a16:creationId xmlns:a16="http://schemas.microsoft.com/office/drawing/2014/main" id="{96688752-B032-44E0-BC83-E6CF84EC0A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89"/>
          <a:stretch/>
        </p:blipFill>
        <p:spPr bwMode="auto">
          <a:xfrm>
            <a:off x="5599252" y="196802"/>
            <a:ext cx="5618399" cy="64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3BEC2-2E21-4A52-BF3E-10314C414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4463" y="2471738"/>
            <a:ext cx="3643312" cy="3714750"/>
          </a:xfrm>
        </p:spPr>
        <p:txBody>
          <a:bodyPr>
            <a:normAutofit lnSpcReduction="10000"/>
          </a:bodyPr>
          <a:lstStyle/>
          <a:p>
            <a:r>
              <a:rPr lang="es-US" dirty="0"/>
              <a:t>Se realizó el procedimiento para la extracción y purificación del ADN plasmídico del </a:t>
            </a:r>
            <a:r>
              <a:rPr lang="es-US" dirty="0" err="1"/>
              <a:t>pBABE</a:t>
            </a:r>
            <a:r>
              <a:rPr lang="es-US" dirty="0"/>
              <a:t>-GFP a partir de una cepa de </a:t>
            </a:r>
            <a:r>
              <a:rPr lang="es-US" i="1" dirty="0"/>
              <a:t>Salmonella </a:t>
            </a:r>
            <a:r>
              <a:rPr lang="es-US" i="1" dirty="0" err="1"/>
              <a:t>typhimurium</a:t>
            </a:r>
            <a:r>
              <a:rPr lang="es-US" i="1" dirty="0"/>
              <a:t> </a:t>
            </a:r>
            <a:r>
              <a:rPr lang="es-US" dirty="0" err="1"/>
              <a:t>amp</a:t>
            </a:r>
            <a:r>
              <a:rPr lang="es-US" baseline="30000" dirty="0" err="1"/>
              <a:t>R</a:t>
            </a:r>
            <a:r>
              <a:rPr lang="es-US" dirty="0"/>
              <a:t> </a:t>
            </a:r>
            <a:r>
              <a:rPr lang="es-US" dirty="0" err="1"/>
              <a:t>gfp</a:t>
            </a:r>
            <a:r>
              <a:rPr lang="es-US" dirty="0"/>
              <a:t>+.</a:t>
            </a:r>
          </a:p>
          <a:p>
            <a:r>
              <a:rPr lang="es-US" dirty="0"/>
              <a:t>Como el analista es inexperto en el área realizó 4 veces el procedimiento. </a:t>
            </a:r>
          </a:p>
          <a:p>
            <a:r>
              <a:rPr lang="es-US" dirty="0"/>
              <a:t>Indica en cual de ellos tuvo éxito el analista y argumenta. </a:t>
            </a:r>
          </a:p>
          <a:p>
            <a:r>
              <a:rPr lang="es-US" dirty="0" err="1"/>
              <a:t>Dí</a:t>
            </a:r>
            <a:r>
              <a:rPr lang="es-US" dirty="0"/>
              <a:t> el peso de cada uno de los fragmentos de DNA extraídos.</a:t>
            </a:r>
          </a:p>
          <a:p>
            <a:endParaRPr lang="es-US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937999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9B70-B5FC-4C85-8DFB-639A663E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3784705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900"/>
              <a:t>Electrotransformación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F102F-369F-4C61-9DA9-E7BB9FCAF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331" y="1885285"/>
            <a:ext cx="4330178" cy="416465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 </a:t>
            </a:r>
            <a:r>
              <a:rPr lang="en-US" sz="1400" dirty="0" err="1"/>
              <a:t>realizó</a:t>
            </a:r>
            <a:r>
              <a:rPr lang="en-US" sz="1400" dirty="0"/>
              <a:t> la </a:t>
            </a:r>
            <a:r>
              <a:rPr lang="en-US" sz="1400" dirty="0" err="1"/>
              <a:t>electrotransformación</a:t>
            </a:r>
            <a:r>
              <a:rPr lang="en-US" sz="1400" dirty="0"/>
              <a:t> de Escherichia coli para </a:t>
            </a:r>
            <a:r>
              <a:rPr lang="en-US" sz="1400" dirty="0" err="1"/>
              <a:t>introducirle</a:t>
            </a:r>
            <a:r>
              <a:rPr lang="en-US" sz="1400" dirty="0"/>
              <a:t> el </a:t>
            </a:r>
            <a:r>
              <a:rPr lang="en-US" sz="1400" dirty="0" err="1"/>
              <a:t>plásmido</a:t>
            </a:r>
            <a:r>
              <a:rPr lang="en-US" sz="1400" dirty="0"/>
              <a:t> </a:t>
            </a:r>
            <a:r>
              <a:rPr lang="en-US" sz="1400" dirty="0" err="1"/>
              <a:t>pBABE</a:t>
            </a:r>
            <a:r>
              <a:rPr lang="en-US" sz="1400" dirty="0"/>
              <a:t>-GFP.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Para </a:t>
            </a:r>
            <a:r>
              <a:rPr lang="en-US" sz="1400" dirty="0" err="1"/>
              <a:t>obtener</a:t>
            </a:r>
            <a:r>
              <a:rPr lang="en-US" sz="1400" dirty="0"/>
              <a:t> las </a:t>
            </a:r>
            <a:r>
              <a:rPr lang="en-US" sz="1400" dirty="0" err="1"/>
              <a:t>células</a:t>
            </a:r>
            <a:r>
              <a:rPr lang="en-US" sz="1400" dirty="0"/>
              <a:t> </a:t>
            </a:r>
            <a:r>
              <a:rPr lang="en-US" sz="1400" dirty="0" err="1"/>
              <a:t>electrocompetentes</a:t>
            </a:r>
            <a:r>
              <a:rPr lang="en-US" sz="1400" dirty="0"/>
              <a:t> se </a:t>
            </a:r>
            <a:r>
              <a:rPr lang="en-US" sz="1400" dirty="0" err="1"/>
              <a:t>utilizó</a:t>
            </a:r>
            <a:r>
              <a:rPr lang="en-US" sz="1400" dirty="0"/>
              <a:t> un </a:t>
            </a:r>
            <a:r>
              <a:rPr lang="en-US" sz="1400" dirty="0" err="1"/>
              <a:t>cultivo</a:t>
            </a:r>
            <a:r>
              <a:rPr lang="en-US" sz="1400" dirty="0"/>
              <a:t> con una DO</a:t>
            </a:r>
            <a:r>
              <a:rPr lang="en-US" sz="1400" baseline="-25000" dirty="0"/>
              <a:t>600 nm</a:t>
            </a:r>
            <a:r>
              <a:rPr lang="en-US" sz="1400" dirty="0"/>
              <a:t>= 0.60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Se </a:t>
            </a:r>
            <a:r>
              <a:rPr lang="en-US" sz="1400" dirty="0" err="1"/>
              <a:t>inocularon</a:t>
            </a:r>
            <a:r>
              <a:rPr lang="en-US" sz="1400" dirty="0"/>
              <a:t> 500 µL del </a:t>
            </a:r>
            <a:r>
              <a:rPr lang="en-US" sz="1400" dirty="0" err="1"/>
              <a:t>cultivo</a:t>
            </a:r>
            <a:r>
              <a:rPr lang="en-US" sz="1400" dirty="0"/>
              <a:t> </a:t>
            </a:r>
            <a:r>
              <a:rPr lang="en-US" sz="1400" dirty="0" err="1"/>
              <a:t>recuperado</a:t>
            </a:r>
            <a:r>
              <a:rPr lang="en-US" sz="1400" dirty="0"/>
              <a:t> ( </a:t>
            </a:r>
            <a:r>
              <a:rPr lang="en-US" sz="1400" dirty="0" err="1"/>
              <a:t>en</a:t>
            </a:r>
            <a:r>
              <a:rPr lang="en-US" sz="1400" dirty="0"/>
              <a:t> 1000 µL de medio SOC) </a:t>
            </a:r>
            <a:r>
              <a:rPr lang="en-US" sz="1400" dirty="0" err="1"/>
              <a:t>después</a:t>
            </a:r>
            <a:r>
              <a:rPr lang="en-US" sz="1400" dirty="0"/>
              <a:t> del </a:t>
            </a:r>
            <a:r>
              <a:rPr lang="en-US" sz="1400" dirty="0" err="1"/>
              <a:t>procedimiento</a:t>
            </a:r>
            <a:r>
              <a:rPr lang="en-US" sz="1400" dirty="0"/>
              <a:t> y se </a:t>
            </a:r>
            <a:r>
              <a:rPr lang="en-US" sz="1400" dirty="0" err="1"/>
              <a:t>sembraron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Agar </a:t>
            </a:r>
            <a:r>
              <a:rPr lang="en-US" sz="1400" dirty="0" err="1"/>
              <a:t>Luria+ampicilina</a:t>
            </a:r>
            <a:r>
              <a:rPr lang="en-US" sz="1400" dirty="0"/>
              <a:t> y se </a:t>
            </a:r>
            <a:r>
              <a:rPr lang="en-US" sz="1400" dirty="0" err="1"/>
              <a:t>obtuvieron</a:t>
            </a:r>
            <a:r>
              <a:rPr lang="en-US" sz="1400" dirty="0"/>
              <a:t> 178 UFC </a:t>
            </a:r>
            <a:r>
              <a:rPr lang="en-US" sz="1400" dirty="0" err="1"/>
              <a:t>verdes</a:t>
            </a:r>
            <a:r>
              <a:rPr lang="en-US" sz="1400" dirty="0"/>
              <a:t> </a:t>
            </a:r>
            <a:r>
              <a:rPr lang="en-US" sz="1400" dirty="0" err="1"/>
              <a:t>fluorescentes</a:t>
            </a:r>
            <a:r>
              <a:rPr lang="en-US" sz="1400" dirty="0"/>
              <a:t>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El </a:t>
            </a:r>
            <a:r>
              <a:rPr lang="en-US" sz="1400" dirty="0" err="1"/>
              <a:t>plásmido</a:t>
            </a:r>
            <a:r>
              <a:rPr lang="en-US" sz="1400" dirty="0"/>
              <a:t> </a:t>
            </a:r>
            <a:r>
              <a:rPr lang="en-US" sz="1400" dirty="0" err="1"/>
              <a:t>purificado</a:t>
            </a:r>
            <a:r>
              <a:rPr lang="en-US" sz="1400" dirty="0"/>
              <a:t> </a:t>
            </a:r>
            <a:r>
              <a:rPr lang="en-US" sz="1400" dirty="0" err="1"/>
              <a:t>tuvo</a:t>
            </a:r>
            <a:r>
              <a:rPr lang="en-US" sz="1400" dirty="0"/>
              <a:t> una D.O </a:t>
            </a:r>
            <a:r>
              <a:rPr lang="en-US" sz="1400" baseline="-25000" dirty="0"/>
              <a:t>260nm</a:t>
            </a:r>
            <a:r>
              <a:rPr lang="en-US" sz="1400" dirty="0"/>
              <a:t>= 1.75, del </a:t>
            </a:r>
            <a:r>
              <a:rPr lang="en-US" sz="1400" dirty="0" err="1"/>
              <a:t>cual</a:t>
            </a:r>
            <a:r>
              <a:rPr lang="en-US" sz="1400" dirty="0"/>
              <a:t> se </a:t>
            </a:r>
            <a:r>
              <a:rPr lang="en-US" sz="1400" dirty="0" err="1"/>
              <a:t>agregaron</a:t>
            </a:r>
            <a:r>
              <a:rPr lang="en-US" sz="1400" dirty="0"/>
              <a:t> 2 µL.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 err="1"/>
              <a:t>Determina</a:t>
            </a:r>
            <a:r>
              <a:rPr lang="en-US" sz="1400" dirty="0"/>
              <a:t> la </a:t>
            </a:r>
            <a:r>
              <a:rPr lang="en-US" sz="1400" dirty="0" err="1"/>
              <a:t>eficiencia</a:t>
            </a:r>
            <a:r>
              <a:rPr lang="en-US" sz="1400" dirty="0"/>
              <a:t> de la </a:t>
            </a:r>
            <a:r>
              <a:rPr lang="en-US" sz="1400" dirty="0" err="1"/>
              <a:t>transformación</a:t>
            </a:r>
            <a:r>
              <a:rPr lang="en-US" sz="1400" dirty="0"/>
              <a:t>.</a:t>
            </a:r>
          </a:p>
          <a:p>
            <a:pPr indent="-33832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Indica los </a:t>
            </a:r>
            <a:r>
              <a:rPr lang="en-US" sz="1400" dirty="0" err="1"/>
              <a:t>resultados</a:t>
            </a:r>
            <a:r>
              <a:rPr lang="en-US" sz="1400" dirty="0"/>
              <a:t> que se </a:t>
            </a:r>
            <a:r>
              <a:rPr lang="en-US" sz="1400" dirty="0" err="1"/>
              <a:t>observarían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las </a:t>
            </a:r>
            <a:r>
              <a:rPr lang="en-US" sz="1400" dirty="0" err="1"/>
              <a:t>pruebas</a:t>
            </a:r>
            <a:r>
              <a:rPr lang="en-US" sz="1400" dirty="0"/>
              <a:t> </a:t>
            </a:r>
            <a:r>
              <a:rPr lang="en-US" sz="1400" dirty="0" err="1"/>
              <a:t>IMViC</a:t>
            </a:r>
            <a:r>
              <a:rPr lang="en-US" sz="1400" dirty="0"/>
              <a:t> y </a:t>
            </a:r>
            <a:r>
              <a:rPr lang="en-US" sz="1400" dirty="0" err="1"/>
              <a:t>en</a:t>
            </a:r>
            <a:r>
              <a:rPr lang="en-US" sz="1400" dirty="0"/>
              <a:t> agar </a:t>
            </a:r>
            <a:r>
              <a:rPr lang="en-US" sz="1400" dirty="0" err="1"/>
              <a:t>Kligler</a:t>
            </a:r>
            <a:r>
              <a:rPr lang="en-US" sz="1400" dirty="0"/>
              <a:t>.</a:t>
            </a:r>
          </a:p>
        </p:txBody>
      </p:sp>
      <p:pic>
        <p:nvPicPr>
          <p:cNvPr id="14340" name="Picture 4" descr="Team:Jilin China/NOTEBOOK - 2014.igem.org">
            <a:extLst>
              <a:ext uri="{FF2B5EF4-FFF2-40B4-BE49-F238E27FC236}">
                <a16:creationId xmlns:a16="http://schemas.microsoft.com/office/drawing/2014/main" id="{0B2432C7-2D99-4455-A6CB-CF997AC4B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4" r="4" b="12456"/>
          <a:stretch/>
        </p:blipFill>
        <p:spPr bwMode="auto">
          <a:xfrm>
            <a:off x="6408981" y="646088"/>
            <a:ext cx="4330179" cy="2705071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As imaged by fluorescence microscopy, (a) the attachment of P.... |  Download Scientific Diagram">
            <a:extLst>
              <a:ext uri="{FF2B5EF4-FFF2-40B4-BE49-F238E27FC236}">
                <a16:creationId xmlns:a16="http://schemas.microsoft.com/office/drawing/2014/main" id="{3B8752C9-4D6F-4DF6-B035-715978855F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7527"/>
          <a:stretch/>
        </p:blipFill>
        <p:spPr bwMode="auto">
          <a:xfrm>
            <a:off x="6416206" y="3506402"/>
            <a:ext cx="4330179" cy="2705071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44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A68FED-5E5C-48FC-BF8A-2A1A335C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396" y="245178"/>
            <a:ext cx="7958331" cy="769236"/>
          </a:xfrm>
        </p:spPr>
        <p:txBody>
          <a:bodyPr/>
          <a:lstStyle/>
          <a:p>
            <a:r>
              <a:rPr lang="es-US" dirty="0"/>
              <a:t>MATERIAL DE APOYO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9F661-AE6F-4597-9B4F-C3EBCD0E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014414"/>
            <a:ext cx="9127101" cy="4776786"/>
          </a:xfrm>
        </p:spPr>
        <p:txBody>
          <a:bodyPr>
            <a:normAutofit fontScale="85000" lnSpcReduction="20000"/>
          </a:bodyPr>
          <a:lstStyle/>
          <a:p>
            <a:r>
              <a:rPr lang="es-US" dirty="0"/>
              <a:t>Obtención de células competentes: transformación artificial, fundamento</a:t>
            </a:r>
          </a:p>
          <a:p>
            <a:pPr marL="6160" indent="0">
              <a:buNone/>
            </a:pPr>
            <a:r>
              <a:rPr lang="es-US" dirty="0">
                <a:hlinkClick r:id="rId2"/>
              </a:rPr>
              <a:t>https://www.youtube.com/watch?v=7Ul9RVYG5CM</a:t>
            </a:r>
            <a:endParaRPr lang="es-US" dirty="0"/>
          </a:p>
          <a:p>
            <a:r>
              <a:rPr lang="es-US" dirty="0" err="1"/>
              <a:t>Electrotransformación</a:t>
            </a:r>
            <a:r>
              <a:rPr lang="es-US" dirty="0"/>
              <a:t> de </a:t>
            </a:r>
            <a:r>
              <a:rPr lang="es-US" i="1" dirty="0"/>
              <a:t>E. </a:t>
            </a:r>
            <a:r>
              <a:rPr lang="es-US" i="1" dirty="0" err="1"/>
              <a:t>coli</a:t>
            </a:r>
            <a:r>
              <a:rPr lang="es-US" dirty="0"/>
              <a:t>-Procedimiento</a:t>
            </a:r>
          </a:p>
          <a:p>
            <a:pPr marL="6160" indent="0">
              <a:buNone/>
            </a:pPr>
            <a:r>
              <a:rPr lang="es-US" dirty="0">
                <a:hlinkClick r:id="rId3"/>
              </a:rPr>
              <a:t>https://www.youtube.com/watch?v=-z9yiCu2JjM&amp;feature=youtu.be</a:t>
            </a:r>
            <a:r>
              <a:rPr lang="es-US" dirty="0"/>
              <a:t> </a:t>
            </a:r>
          </a:p>
          <a:p>
            <a:r>
              <a:rPr lang="es-US" dirty="0"/>
              <a:t>Electroporación distintos equipos</a:t>
            </a:r>
          </a:p>
          <a:p>
            <a:pPr marL="6160" indent="0">
              <a:buNone/>
            </a:pPr>
            <a:r>
              <a:rPr lang="es-US" dirty="0">
                <a:hlinkClick r:id="rId4"/>
              </a:rPr>
              <a:t>https://www.youtube.com/watch?v=ulA8xsVji80</a:t>
            </a:r>
            <a:r>
              <a:rPr lang="es-US" dirty="0"/>
              <a:t> </a:t>
            </a:r>
          </a:p>
          <a:p>
            <a:pPr marL="6160" indent="0">
              <a:buNone/>
            </a:pPr>
            <a:r>
              <a:rPr lang="es-US" dirty="0">
                <a:hlinkClick r:id="rId5"/>
              </a:rPr>
              <a:t>https://www.youtube.com/watch?v=dHMVEQ8Zmlo</a:t>
            </a:r>
            <a:r>
              <a:rPr lang="es-US" dirty="0"/>
              <a:t> </a:t>
            </a:r>
          </a:p>
          <a:p>
            <a:pPr marL="6160" indent="0">
              <a:buNone/>
            </a:pPr>
            <a:r>
              <a:rPr lang="es-US" dirty="0"/>
              <a:t>Fundamento de electroforesis</a:t>
            </a:r>
          </a:p>
          <a:p>
            <a:pPr marL="6160" indent="0">
              <a:buNone/>
            </a:pPr>
            <a:r>
              <a:rPr lang="es-US" dirty="0">
                <a:hlinkClick r:id="rId6"/>
              </a:rPr>
              <a:t>https://www.youtube.com/watch?v=R3xBMqLKL5M</a:t>
            </a:r>
            <a:r>
              <a:rPr lang="es-US" dirty="0"/>
              <a:t> </a:t>
            </a:r>
          </a:p>
          <a:p>
            <a:pPr marL="6160" indent="0">
              <a:buNone/>
            </a:pPr>
            <a:r>
              <a:rPr lang="es-US" dirty="0"/>
              <a:t>Electroforesis en gel de agarosa </a:t>
            </a:r>
          </a:p>
          <a:p>
            <a:pPr marL="6160" indent="0">
              <a:buNone/>
            </a:pPr>
            <a:r>
              <a:rPr lang="es-US" dirty="0">
                <a:hlinkClick r:id="rId7"/>
              </a:rPr>
              <a:t>https://www.youtube.com/watch?v=U1g2qt3juZw</a:t>
            </a:r>
            <a:r>
              <a:rPr lang="es-US" dirty="0"/>
              <a:t> </a:t>
            </a:r>
          </a:p>
          <a:p>
            <a:pPr marL="6160" indent="0">
              <a:buNone/>
            </a:pPr>
            <a:r>
              <a:rPr lang="es-US" dirty="0">
                <a:hlinkClick r:id="rId8"/>
              </a:rPr>
              <a:t>https://www.youtube.com/watch?v=NL1usCc0n38&amp;t=186s</a:t>
            </a:r>
            <a:r>
              <a:rPr lang="es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24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4100-89D0-4EC2-97D7-AD3400C2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" y="121920"/>
            <a:ext cx="10256520" cy="755719"/>
          </a:xfrm>
        </p:spPr>
        <p:txBody>
          <a:bodyPr>
            <a:normAutofit fontScale="90000"/>
          </a:bodyPr>
          <a:lstStyle/>
          <a:p>
            <a:r>
              <a:rPr lang="es-US" dirty="0"/>
              <a:t>Bacterias naturalmente competentes: Aquellas que son capaces de introducir ADN desnudo a su citoplasma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7A1ED9-DA90-4CD1-821E-0C7516EAF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139369"/>
            <a:ext cx="7924202" cy="5596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1875B-234B-47B8-847C-C6EF033241F6}"/>
              </a:ext>
            </a:extLst>
          </p:cNvPr>
          <p:cNvSpPr txBox="1"/>
          <p:nvPr/>
        </p:nvSpPr>
        <p:spPr>
          <a:xfrm>
            <a:off x="7924203" y="1690062"/>
            <a:ext cx="36847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/>
              <a:t>Hasta 2014, alrededor de 82 especies naturalmente competentes:</a:t>
            </a:r>
          </a:p>
          <a:p>
            <a:r>
              <a:rPr lang="es-US" sz="2000" i="1" dirty="0" err="1"/>
              <a:t>Staphylococcus</a:t>
            </a:r>
            <a:r>
              <a:rPr lang="es-US" sz="2000" i="1" dirty="0"/>
              <a:t> </a:t>
            </a:r>
            <a:r>
              <a:rPr lang="es-US" sz="2000" i="1" dirty="0" err="1"/>
              <a:t>aureus</a:t>
            </a:r>
            <a:endParaRPr lang="es-US" sz="2000" i="1" dirty="0"/>
          </a:p>
          <a:p>
            <a:r>
              <a:rPr lang="es-US" sz="2000" i="1" dirty="0" err="1"/>
              <a:t>Streptococcus</a:t>
            </a:r>
            <a:r>
              <a:rPr lang="es-US" sz="2000" i="1" dirty="0"/>
              <a:t> </a:t>
            </a:r>
            <a:r>
              <a:rPr lang="es-US" sz="2000" i="1" dirty="0" err="1"/>
              <a:t>pneumonie</a:t>
            </a:r>
            <a:endParaRPr lang="es-US" sz="2000" i="1" dirty="0"/>
          </a:p>
          <a:p>
            <a:r>
              <a:rPr lang="es-US" sz="2000" i="1" dirty="0" err="1"/>
              <a:t>Bacillus</a:t>
            </a:r>
            <a:r>
              <a:rPr lang="es-US" sz="2000" i="1" dirty="0"/>
              <a:t> </a:t>
            </a:r>
            <a:r>
              <a:rPr lang="es-US" sz="2000" i="1" dirty="0" err="1"/>
              <a:t>subtilis</a:t>
            </a:r>
            <a:endParaRPr lang="es-US" sz="2000" i="1" dirty="0"/>
          </a:p>
          <a:p>
            <a:r>
              <a:rPr lang="es-US" sz="2000" i="1" dirty="0" err="1"/>
              <a:t>Haemophilus</a:t>
            </a:r>
            <a:r>
              <a:rPr lang="es-US" sz="2000" i="1" dirty="0"/>
              <a:t> </a:t>
            </a:r>
            <a:r>
              <a:rPr lang="es-US" sz="2000" i="1" dirty="0" err="1"/>
              <a:t>influenzae</a:t>
            </a:r>
            <a:endParaRPr lang="es-US" sz="2000" i="1" dirty="0"/>
          </a:p>
          <a:p>
            <a:r>
              <a:rPr lang="es-US" sz="2000" i="1" dirty="0" err="1"/>
              <a:t>Neisseria</a:t>
            </a:r>
            <a:r>
              <a:rPr lang="es-US" sz="2000" i="1" dirty="0"/>
              <a:t> </a:t>
            </a:r>
            <a:r>
              <a:rPr lang="es-US" sz="2000" i="1" dirty="0" err="1"/>
              <a:t>gonorrhoeae</a:t>
            </a:r>
            <a:endParaRPr lang="es-US" sz="2000" i="1" dirty="0"/>
          </a:p>
          <a:p>
            <a:r>
              <a:rPr lang="es-US" sz="2000" i="1" dirty="0" err="1"/>
              <a:t>Helicobacter</a:t>
            </a:r>
            <a:r>
              <a:rPr lang="es-US" sz="2000" i="1" dirty="0"/>
              <a:t> pylori</a:t>
            </a:r>
            <a:r>
              <a:rPr lang="es-US" sz="2000" dirty="0"/>
              <a:t>, etc.</a:t>
            </a:r>
          </a:p>
          <a:p>
            <a:r>
              <a:rPr lang="es-US" sz="2000" dirty="0"/>
              <a:t>(</a:t>
            </a:r>
            <a:r>
              <a:rPr lang="da-DK" sz="2000" dirty="0"/>
              <a:t>Johnston et al., 2014; Snyder et al., 2013)</a:t>
            </a:r>
            <a:endParaRPr lang="es-US" sz="2000" dirty="0"/>
          </a:p>
        </p:txBody>
      </p:sp>
    </p:spTree>
    <p:extLst>
      <p:ext uri="{BB962C8B-B14F-4D97-AF65-F5344CB8AC3E}">
        <p14:creationId xmlns:p14="http://schemas.microsoft.com/office/powerpoint/2010/main" val="313035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6D6D-524A-4CFB-B19D-2262A834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360" y="808056"/>
            <a:ext cx="9966960" cy="1077229"/>
          </a:xfrm>
        </p:spPr>
        <p:txBody>
          <a:bodyPr>
            <a:normAutofit fontScale="90000"/>
          </a:bodyPr>
          <a:lstStyle/>
          <a:p>
            <a:r>
              <a:rPr lang="es-US" dirty="0"/>
              <a:t>COMPROBAR LA PUREZA DEL MATERIAL GENÉTICO A INTRODUCIR: PLASMIDO </a:t>
            </a:r>
            <a:r>
              <a:rPr lang="es-US" dirty="0" err="1"/>
              <a:t>pBABE</a:t>
            </a:r>
            <a:r>
              <a:rPr lang="es-US" dirty="0"/>
              <a:t>-GFP)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7F1C2-4AC0-40B9-A732-037A3EE2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4439" y="2052116"/>
            <a:ext cx="2142419" cy="3997828"/>
          </a:xfrm>
        </p:spPr>
        <p:txBody>
          <a:bodyPr/>
          <a:lstStyle/>
          <a:p>
            <a:r>
              <a:rPr lang="es-US" dirty="0"/>
              <a:t>(5169 </a:t>
            </a:r>
            <a:r>
              <a:rPr lang="es-US" dirty="0" err="1"/>
              <a:t>bp</a:t>
            </a:r>
            <a:r>
              <a:rPr lang="es-US" dirty="0"/>
              <a:t>, codifica para resistencia ampicilina </a:t>
            </a:r>
            <a:r>
              <a:rPr lang="es-US" dirty="0" err="1"/>
              <a:t>AmpR</a:t>
            </a:r>
            <a:r>
              <a:rPr lang="es-US" dirty="0"/>
              <a:t> y producción de proteína verde fluorescente</a:t>
            </a:r>
          </a:p>
        </p:txBody>
      </p:sp>
      <p:pic>
        <p:nvPicPr>
          <p:cNvPr id="4098" name="Picture 2" descr="Addgene: pBABE GFP">
            <a:extLst>
              <a:ext uri="{FF2B5EF4-FFF2-40B4-BE49-F238E27FC236}">
                <a16:creationId xmlns:a16="http://schemas.microsoft.com/office/drawing/2014/main" id="{0DEC3F84-E4D2-4340-A90E-ED4C83358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60" y="1885285"/>
            <a:ext cx="5715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3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2B54-A558-427F-BFAA-18D92D10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008" y="331806"/>
            <a:ext cx="7958331" cy="1077229"/>
          </a:xfrm>
        </p:spPr>
        <p:txBody>
          <a:bodyPr/>
          <a:lstStyle/>
          <a:p>
            <a:r>
              <a:rPr lang="es-US" dirty="0"/>
              <a:t>ELECTROFORESIS EN GEL: SEPARACIÓN DE BIOMOLÉCULAS</a:t>
            </a:r>
          </a:p>
        </p:txBody>
      </p:sp>
      <p:pic>
        <p:nvPicPr>
          <p:cNvPr id="10" name="Picture 6" descr="Agarose Gel Electrophoresis - an overview | ScienceDirect Topics">
            <a:extLst>
              <a:ext uri="{FF2B5EF4-FFF2-40B4-BE49-F238E27FC236}">
                <a16:creationId xmlns:a16="http://schemas.microsoft.com/office/drawing/2014/main" id="{28CF759F-2E2E-4C4D-ACB6-5E270D7AFC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"/>
          <a:stretch/>
        </p:blipFill>
        <p:spPr bwMode="auto">
          <a:xfrm>
            <a:off x="1045604" y="1409035"/>
            <a:ext cx="7140150" cy="537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F9A55-924F-49EA-AC7E-E14B6080624B}"/>
              </a:ext>
            </a:extLst>
          </p:cNvPr>
          <p:cNvSpPr txBox="1"/>
          <p:nvPr/>
        </p:nvSpPr>
        <p:spPr>
          <a:xfrm>
            <a:off x="8508896" y="2508538"/>
            <a:ext cx="2744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Distintas moléculas tendrán una velocidad electroforética distinta, asociada a su peso y a la carga que presente en las condiciones fijadas por el buffer, que al interaccionar con la superficie porosa del gel promoverá su separación</a:t>
            </a:r>
          </a:p>
          <a:p>
            <a:endParaRPr lang="es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0214D-3D8C-42A2-9D40-F4A3C9C5B46D}"/>
              </a:ext>
            </a:extLst>
          </p:cNvPr>
          <p:cNvSpPr txBox="1"/>
          <p:nvPr/>
        </p:nvSpPr>
        <p:spPr>
          <a:xfrm>
            <a:off x="3319999" y="1578580"/>
            <a:ext cx="96740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Cátodo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93272-D486-44E9-96CD-D1F900436881}"/>
              </a:ext>
            </a:extLst>
          </p:cNvPr>
          <p:cNvSpPr txBox="1"/>
          <p:nvPr/>
        </p:nvSpPr>
        <p:spPr>
          <a:xfrm>
            <a:off x="7551210" y="2460672"/>
            <a:ext cx="615672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Ánodo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429F88-86CC-446E-97D3-B5B33A7C8F97}"/>
              </a:ext>
            </a:extLst>
          </p:cNvPr>
          <p:cNvSpPr txBox="1"/>
          <p:nvPr/>
        </p:nvSpPr>
        <p:spPr>
          <a:xfrm>
            <a:off x="6659885" y="3636911"/>
            <a:ext cx="85111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Gel de agarosa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29CE3-BFD0-4BC5-84F8-1669AEE90473}"/>
              </a:ext>
            </a:extLst>
          </p:cNvPr>
          <p:cNvSpPr txBox="1"/>
          <p:nvPr/>
        </p:nvSpPr>
        <p:spPr>
          <a:xfrm>
            <a:off x="1860595" y="1964370"/>
            <a:ext cx="1755915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Buffer de corrida (TAE/TBE)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B34C2-CCFB-4DA5-ABB9-F35128675750}"/>
              </a:ext>
            </a:extLst>
          </p:cNvPr>
          <p:cNvSpPr txBox="1"/>
          <p:nvPr/>
        </p:nvSpPr>
        <p:spPr>
          <a:xfrm>
            <a:off x="2475971" y="2445849"/>
            <a:ext cx="691296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Pocillos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D2A00-4843-43F3-8B65-085BCD888118}"/>
              </a:ext>
            </a:extLst>
          </p:cNvPr>
          <p:cNvSpPr txBox="1"/>
          <p:nvPr/>
        </p:nvSpPr>
        <p:spPr>
          <a:xfrm>
            <a:off x="1490078" y="2827767"/>
            <a:ext cx="820546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Muestra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1F7794-7DCF-4E1B-B075-02C504790266}"/>
              </a:ext>
            </a:extLst>
          </p:cNvPr>
          <p:cNvSpPr txBox="1"/>
          <p:nvPr/>
        </p:nvSpPr>
        <p:spPr>
          <a:xfrm>
            <a:off x="7103783" y="5284817"/>
            <a:ext cx="851115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Ánodo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910832-A872-4CD8-883D-301F68609E16}"/>
              </a:ext>
            </a:extLst>
          </p:cNvPr>
          <p:cNvSpPr txBox="1"/>
          <p:nvPr/>
        </p:nvSpPr>
        <p:spPr>
          <a:xfrm>
            <a:off x="2738552" y="4433384"/>
            <a:ext cx="96740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Cátodo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03D92A-25CE-45C1-97F7-009546E63B0A}"/>
              </a:ext>
            </a:extLst>
          </p:cNvPr>
          <p:cNvSpPr txBox="1"/>
          <p:nvPr/>
        </p:nvSpPr>
        <p:spPr>
          <a:xfrm>
            <a:off x="6785112" y="1451644"/>
            <a:ext cx="105056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Fuente de poder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D760D1-66E7-4A37-A986-53BBF624FCF3}"/>
              </a:ext>
            </a:extLst>
          </p:cNvPr>
          <p:cNvSpPr txBox="1"/>
          <p:nvPr/>
        </p:nvSpPr>
        <p:spPr>
          <a:xfrm>
            <a:off x="3960197" y="4171126"/>
            <a:ext cx="2100357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Fuente de poder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F83228-0D31-4BD6-B0E1-5CEE8D71433F}"/>
              </a:ext>
            </a:extLst>
          </p:cNvPr>
          <p:cNvSpPr txBox="1"/>
          <p:nvPr/>
        </p:nvSpPr>
        <p:spPr>
          <a:xfrm>
            <a:off x="5854478" y="6389809"/>
            <a:ext cx="210035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Alta movilidad electroforética, bajo peso molecular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482B06-D408-4AD5-A064-57C77E05C6D6}"/>
              </a:ext>
            </a:extLst>
          </p:cNvPr>
          <p:cNvSpPr txBox="1"/>
          <p:nvPr/>
        </p:nvSpPr>
        <p:spPr>
          <a:xfrm>
            <a:off x="1045604" y="5211720"/>
            <a:ext cx="1637959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Baja movilidad electroforética, alto peso molecular</a:t>
            </a:r>
          </a:p>
        </p:txBody>
      </p:sp>
    </p:spTree>
    <p:extLst>
      <p:ext uri="{BB962C8B-B14F-4D97-AF65-F5344CB8AC3E}">
        <p14:creationId xmlns:p14="http://schemas.microsoft.com/office/powerpoint/2010/main" val="365318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resol Red - OpenWetWare">
            <a:extLst>
              <a:ext uri="{FF2B5EF4-FFF2-40B4-BE49-F238E27FC236}">
                <a16:creationId xmlns:a16="http://schemas.microsoft.com/office/drawing/2014/main" id="{8066542E-765B-4029-A1FA-E70685D4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567160"/>
            <a:ext cx="2397401" cy="469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AF2BBB-E82D-4CA9-8827-179F051F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063" y="280338"/>
            <a:ext cx="8738493" cy="677844"/>
          </a:xfrm>
        </p:spPr>
        <p:txBody>
          <a:bodyPr>
            <a:normAutofit fontScale="90000"/>
          </a:bodyPr>
          <a:lstStyle/>
          <a:p>
            <a:r>
              <a:rPr lang="es-US" dirty="0"/>
              <a:t>El buffer de carga/colorante de carga= </a:t>
            </a:r>
            <a:r>
              <a:rPr lang="es-US" dirty="0" err="1"/>
              <a:t>glicerol+colorante</a:t>
            </a:r>
            <a:endParaRPr lang="es-US" dirty="0"/>
          </a:p>
        </p:txBody>
      </p:sp>
      <p:pic>
        <p:nvPicPr>
          <p:cNvPr id="1026" name="Picture 2" descr="Argot en electroforesis">
            <a:extLst>
              <a:ext uri="{FF2B5EF4-FFF2-40B4-BE49-F238E27FC236}">
                <a16:creationId xmlns:a16="http://schemas.microsoft.com/office/drawing/2014/main" id="{BB68D1CC-5936-49F9-B0C3-3FA12A7B74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45" y="1351286"/>
            <a:ext cx="3801690" cy="33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A375A0-1E35-4EF6-9E28-B8745D05AE73}"/>
              </a:ext>
            </a:extLst>
          </p:cNvPr>
          <p:cNvSpPr txBox="1"/>
          <p:nvPr/>
        </p:nvSpPr>
        <p:spPr>
          <a:xfrm>
            <a:off x="6096000" y="4427252"/>
            <a:ext cx="940420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050" dirty="0">
                <a:solidFill>
                  <a:schemeClr val="bg1"/>
                </a:solidFill>
              </a:rPr>
              <a:t>Azul de</a:t>
            </a:r>
          </a:p>
          <a:p>
            <a:r>
              <a:rPr lang="es-US" sz="1050" dirty="0">
                <a:solidFill>
                  <a:schemeClr val="bg1"/>
                </a:solidFill>
              </a:rPr>
              <a:t>bromofenol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5B3F9-C089-4814-8576-A7110DAFD899}"/>
              </a:ext>
            </a:extLst>
          </p:cNvPr>
          <p:cNvSpPr txBox="1"/>
          <p:nvPr/>
        </p:nvSpPr>
        <p:spPr>
          <a:xfrm>
            <a:off x="6096002" y="1969084"/>
            <a:ext cx="88665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200" dirty="0">
                <a:solidFill>
                  <a:schemeClr val="bg1"/>
                </a:solidFill>
              </a:rPr>
              <a:t>Xileno </a:t>
            </a:r>
          </a:p>
          <a:p>
            <a:r>
              <a:rPr lang="es-US" sz="1200" dirty="0" err="1">
                <a:solidFill>
                  <a:schemeClr val="bg1"/>
                </a:solidFill>
              </a:rPr>
              <a:t>cianol</a:t>
            </a:r>
            <a:endParaRPr lang="es-US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F784-18A5-4DA8-9B5A-FE9E3A20AC1C}"/>
              </a:ext>
            </a:extLst>
          </p:cNvPr>
          <p:cNvSpPr txBox="1"/>
          <p:nvPr/>
        </p:nvSpPr>
        <p:spPr>
          <a:xfrm>
            <a:off x="6096000" y="3396473"/>
            <a:ext cx="9519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200" dirty="0">
                <a:solidFill>
                  <a:schemeClr val="bg1"/>
                </a:solidFill>
              </a:rPr>
              <a:t>Rojo </a:t>
            </a:r>
            <a:r>
              <a:rPr lang="es-US" sz="1200" dirty="0" err="1">
                <a:solidFill>
                  <a:schemeClr val="bg1"/>
                </a:solidFill>
              </a:rPr>
              <a:t>Cresol</a:t>
            </a:r>
            <a:endParaRPr lang="es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4FACF-F94E-4132-AED0-3BAEB9A15AC6}"/>
              </a:ext>
            </a:extLst>
          </p:cNvPr>
          <p:cNvSpPr txBox="1"/>
          <p:nvPr/>
        </p:nvSpPr>
        <p:spPr>
          <a:xfrm>
            <a:off x="6096000" y="5635658"/>
            <a:ext cx="951951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1100" dirty="0">
                <a:solidFill>
                  <a:schemeClr val="bg1"/>
                </a:solidFill>
              </a:rPr>
              <a:t>Anaranjado G</a:t>
            </a:r>
          </a:p>
        </p:txBody>
      </p:sp>
      <p:pic>
        <p:nvPicPr>
          <p:cNvPr id="1032" name="Picture 8" descr="Loading Buffers">
            <a:extLst>
              <a:ext uri="{FF2B5EF4-FFF2-40B4-BE49-F238E27FC236}">
                <a16:creationId xmlns:a16="http://schemas.microsoft.com/office/drawing/2014/main" id="{1C713422-76DC-45F9-AC16-B99962A9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90" y="4842750"/>
            <a:ext cx="457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3A43D9-DB7E-4593-8F58-12DAF0B121F8}"/>
              </a:ext>
            </a:extLst>
          </p:cNvPr>
          <p:cNvSpPr txBox="1"/>
          <p:nvPr/>
        </p:nvSpPr>
        <p:spPr>
          <a:xfrm>
            <a:off x="8600661" y="2577300"/>
            <a:ext cx="26996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Se mezcla con la muestra.</a:t>
            </a:r>
          </a:p>
          <a:p>
            <a:r>
              <a:rPr lang="es-US" dirty="0"/>
              <a:t>Sus funciones 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/>
              <a:t>Proporciona mayor densidad que le permita migrar dentro del gel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/>
              <a:t>Observar el avance de la electroforesis mediante un colorante</a:t>
            </a:r>
          </a:p>
        </p:txBody>
      </p:sp>
    </p:spTree>
    <p:extLst>
      <p:ext uri="{BB962C8B-B14F-4D97-AF65-F5344CB8AC3E}">
        <p14:creationId xmlns:p14="http://schemas.microsoft.com/office/powerpoint/2010/main" val="133174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54B8-7D74-4071-A5B6-AE317EBB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287" y="186778"/>
            <a:ext cx="7958331" cy="840543"/>
          </a:xfrm>
        </p:spPr>
        <p:txBody>
          <a:bodyPr/>
          <a:lstStyle/>
          <a:p>
            <a:r>
              <a:rPr lang="es-US" dirty="0"/>
              <a:t>REVELADO DEL GEL</a:t>
            </a:r>
          </a:p>
        </p:txBody>
      </p:sp>
      <p:pic>
        <p:nvPicPr>
          <p:cNvPr id="6150" name="Picture 6" descr="Tanques De Electroforesis » COTECNO | Equipamiento Cientifico |  Prospecciones, Auscultation, Geofisica, Ingeniería">
            <a:extLst>
              <a:ext uri="{FF2B5EF4-FFF2-40B4-BE49-F238E27FC236}">
                <a16:creationId xmlns:a16="http://schemas.microsoft.com/office/drawing/2014/main" id="{9D8CC2DD-9AF9-4342-8F85-11820D95A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15789" r="19142" b="16612"/>
          <a:stretch/>
        </p:blipFill>
        <p:spPr bwMode="auto">
          <a:xfrm>
            <a:off x="1403488" y="3686176"/>
            <a:ext cx="4169708" cy="30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s fotos del ADN">
            <a:extLst>
              <a:ext uri="{FF2B5EF4-FFF2-40B4-BE49-F238E27FC236}">
                <a16:creationId xmlns:a16="http://schemas.microsoft.com/office/drawing/2014/main" id="{A4C3CA7B-30C3-465C-A74F-23FF7C49E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88" y="1087790"/>
            <a:ext cx="4169709" cy="259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35012-0655-4547-9A98-8B03E066E9CF}"/>
              </a:ext>
            </a:extLst>
          </p:cNvPr>
          <p:cNvSpPr txBox="1"/>
          <p:nvPr/>
        </p:nvSpPr>
        <p:spPr>
          <a:xfrm>
            <a:off x="4967923" y="1683261"/>
            <a:ext cx="60527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800" dirty="0">
                <a:solidFill>
                  <a:schemeClr val="bg1"/>
                </a:solidFill>
              </a:rPr>
              <a:t>Bromuro de etidio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7D3CA-B0CB-49C5-94E5-D7D84398DA47}"/>
              </a:ext>
            </a:extLst>
          </p:cNvPr>
          <p:cNvSpPr txBox="1"/>
          <p:nvPr/>
        </p:nvSpPr>
        <p:spPr>
          <a:xfrm>
            <a:off x="2093844" y="1257616"/>
            <a:ext cx="74212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800" dirty="0">
                <a:solidFill>
                  <a:schemeClr val="bg1"/>
                </a:solidFill>
              </a:rPr>
              <a:t>Agente </a:t>
            </a:r>
          </a:p>
          <a:p>
            <a:r>
              <a:rPr lang="es-US" sz="800" dirty="0" err="1">
                <a:solidFill>
                  <a:schemeClr val="bg1"/>
                </a:solidFill>
              </a:rPr>
              <a:t>intercalante</a:t>
            </a:r>
            <a:endParaRPr lang="es-US" sz="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AFD2F-E3A1-4791-94E2-D3A112707B66}"/>
              </a:ext>
            </a:extLst>
          </p:cNvPr>
          <p:cNvSpPr txBox="1"/>
          <p:nvPr/>
        </p:nvSpPr>
        <p:spPr>
          <a:xfrm>
            <a:off x="2068470" y="1826465"/>
            <a:ext cx="742122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700" dirty="0" err="1">
                <a:solidFill>
                  <a:schemeClr val="bg1"/>
                </a:solidFill>
              </a:rPr>
              <a:t>Helice</a:t>
            </a:r>
            <a:r>
              <a:rPr lang="es-US" sz="700" dirty="0">
                <a:solidFill>
                  <a:schemeClr val="bg1"/>
                </a:solidFill>
              </a:rPr>
              <a:t> de ADN </a:t>
            </a:r>
            <a:r>
              <a:rPr lang="es-US" sz="700" dirty="0" err="1">
                <a:solidFill>
                  <a:schemeClr val="bg1"/>
                </a:solidFill>
              </a:rPr>
              <a:t>distorcionada</a:t>
            </a:r>
            <a:endParaRPr lang="es-US" sz="7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2642F-B6D9-4628-9793-AE260DA3E68F}"/>
              </a:ext>
            </a:extLst>
          </p:cNvPr>
          <p:cNvSpPr txBox="1"/>
          <p:nvPr/>
        </p:nvSpPr>
        <p:spPr>
          <a:xfrm>
            <a:off x="1829324" y="3851514"/>
            <a:ext cx="315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200" b="1" dirty="0">
                <a:solidFill>
                  <a:schemeClr val="bg1"/>
                </a:solidFill>
              </a:rPr>
              <a:t>Revelado ante la lámpara de luz UV (</a:t>
            </a:r>
            <a:r>
              <a:rPr lang="es-US" sz="1200" b="1" dirty="0" err="1">
                <a:solidFill>
                  <a:schemeClr val="bg1"/>
                </a:solidFill>
              </a:rPr>
              <a:t>Transiluminador</a:t>
            </a:r>
            <a:r>
              <a:rPr lang="es-US" sz="1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77ACB1-9EB2-4807-B59F-13F241C4EA7E}"/>
              </a:ext>
            </a:extLst>
          </p:cNvPr>
          <p:cNvSpPr txBox="1"/>
          <p:nvPr/>
        </p:nvSpPr>
        <p:spPr>
          <a:xfrm>
            <a:off x="6945269" y="1027548"/>
            <a:ext cx="315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200" b="1" dirty="0"/>
              <a:t>Tamaño de fragmentos: Comparar con marcador de peso molecular</a:t>
            </a:r>
          </a:p>
        </p:txBody>
      </p:sp>
      <p:pic>
        <p:nvPicPr>
          <p:cNvPr id="2054" name="Picture 6" descr="Marcadores de peso molecular – Danagen">
            <a:extLst>
              <a:ext uri="{FF2B5EF4-FFF2-40B4-BE49-F238E27FC236}">
                <a16:creationId xmlns:a16="http://schemas.microsoft.com/office/drawing/2014/main" id="{B77876E6-E8A6-44B1-A5F8-871B22511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24" y="1596170"/>
            <a:ext cx="4314588" cy="513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090CBD-1396-43F4-ACE4-6AE1B9D8BA90}"/>
              </a:ext>
            </a:extLst>
          </p:cNvPr>
          <p:cNvSpPr txBox="1"/>
          <p:nvPr/>
        </p:nvSpPr>
        <p:spPr>
          <a:xfrm>
            <a:off x="7781733" y="1627570"/>
            <a:ext cx="1479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US" dirty="0">
                <a:solidFill>
                  <a:schemeClr val="bg1"/>
                </a:solidFill>
              </a:rPr>
              <a:t>Tamaño (</a:t>
            </a:r>
            <a:r>
              <a:rPr lang="es-US" dirty="0" err="1">
                <a:solidFill>
                  <a:schemeClr val="bg1"/>
                </a:solidFill>
              </a:rPr>
              <a:t>bp</a:t>
            </a:r>
            <a:r>
              <a:rPr lang="es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70AF53-D705-42CB-A393-C8FF715B1BEB}"/>
              </a:ext>
            </a:extLst>
          </p:cNvPr>
          <p:cNvSpPr txBox="1"/>
          <p:nvPr/>
        </p:nvSpPr>
        <p:spPr>
          <a:xfrm>
            <a:off x="9346087" y="1596170"/>
            <a:ext cx="130035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US" dirty="0">
                <a:solidFill>
                  <a:schemeClr val="bg1"/>
                </a:solidFill>
              </a:rPr>
              <a:t>(ng/banda)</a:t>
            </a:r>
          </a:p>
        </p:txBody>
      </p:sp>
    </p:spTree>
    <p:extLst>
      <p:ext uri="{BB962C8B-B14F-4D97-AF65-F5344CB8AC3E}">
        <p14:creationId xmlns:p14="http://schemas.microsoft.com/office/powerpoint/2010/main" val="60040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62AC-74D6-4191-9890-4095827C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477" y="185203"/>
            <a:ext cx="7958331" cy="649683"/>
          </a:xfrm>
        </p:spPr>
        <p:txBody>
          <a:bodyPr/>
          <a:lstStyle/>
          <a:p>
            <a:r>
              <a:rPr lang="es-US" dirty="0"/>
              <a:t>INTERPRETACIÓN DE BANDAS</a:t>
            </a:r>
          </a:p>
        </p:txBody>
      </p:sp>
      <p:pic>
        <p:nvPicPr>
          <p:cNvPr id="4" name="Picture 2" descr="Agarose gel electrophoresis of isolated plasmids digested by Bgl II and...  | Download Scientific Diagram">
            <a:extLst>
              <a:ext uri="{FF2B5EF4-FFF2-40B4-BE49-F238E27FC236}">
                <a16:creationId xmlns:a16="http://schemas.microsoft.com/office/drawing/2014/main" id="{3DD7C427-6A5C-4C74-AE3D-C2D9224BE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13" y="1433688"/>
            <a:ext cx="4402413" cy="52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BA589E-8CC9-4D1A-BFCA-BCB37C81DF9C}"/>
              </a:ext>
            </a:extLst>
          </p:cNvPr>
          <p:cNvSpPr txBox="1"/>
          <p:nvPr/>
        </p:nvSpPr>
        <p:spPr>
          <a:xfrm>
            <a:off x="1278168" y="787357"/>
            <a:ext cx="361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Tamaño de fragmento:</a:t>
            </a:r>
          </a:p>
          <a:p>
            <a:pPr algn="ctr"/>
            <a:r>
              <a:rPr lang="es-US" dirty="0"/>
              <a:t> Posición de la banda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429BF-154D-4BC2-8906-48F14C798DBA}"/>
              </a:ext>
            </a:extLst>
          </p:cNvPr>
          <p:cNvSpPr txBox="1"/>
          <p:nvPr/>
        </p:nvSpPr>
        <p:spPr>
          <a:xfrm>
            <a:off x="7611694" y="820439"/>
            <a:ext cx="361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dirty="0"/>
              <a:t>Bandas en plásmidos</a:t>
            </a:r>
          </a:p>
        </p:txBody>
      </p:sp>
      <p:pic>
        <p:nvPicPr>
          <p:cNvPr id="13314" name="Picture 2" descr="Avoiding of plasmid multimers?">
            <a:extLst>
              <a:ext uri="{FF2B5EF4-FFF2-40B4-BE49-F238E27FC236}">
                <a16:creationId xmlns:a16="http://schemas.microsoft.com/office/drawing/2014/main" id="{7B0FDE17-81AE-4F7C-AD98-3AC5D229D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0"/>
          <a:stretch/>
        </p:blipFill>
        <p:spPr bwMode="auto">
          <a:xfrm>
            <a:off x="5425626" y="1766018"/>
            <a:ext cx="6681299" cy="456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413EFD-3D30-4A1C-98E3-956CD9290F5A}"/>
              </a:ext>
            </a:extLst>
          </p:cNvPr>
          <p:cNvSpPr txBox="1"/>
          <p:nvPr/>
        </p:nvSpPr>
        <p:spPr>
          <a:xfrm>
            <a:off x="6898752" y="2366135"/>
            <a:ext cx="477078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4D149C-1019-4EFA-81F3-E3EEB6149BF2}"/>
              </a:ext>
            </a:extLst>
          </p:cNvPr>
          <p:cNvSpPr txBox="1"/>
          <p:nvPr/>
        </p:nvSpPr>
        <p:spPr>
          <a:xfrm>
            <a:off x="6779482" y="1927036"/>
            <a:ext cx="596348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900" dirty="0">
                <a:solidFill>
                  <a:schemeClr val="bg1"/>
                </a:solidFill>
              </a:rPr>
              <a:t>Circular</a:t>
            </a:r>
            <a:endParaRPr lang="es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E37C41-22BE-4155-BEC6-67E7B497A36E}"/>
              </a:ext>
            </a:extLst>
          </p:cNvPr>
          <p:cNvSpPr txBox="1"/>
          <p:nvPr/>
        </p:nvSpPr>
        <p:spPr>
          <a:xfrm>
            <a:off x="6627082" y="3540230"/>
            <a:ext cx="7487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900" dirty="0">
                <a:solidFill>
                  <a:schemeClr val="bg1"/>
                </a:solidFill>
              </a:rPr>
              <a:t>Super </a:t>
            </a:r>
          </a:p>
          <a:p>
            <a:r>
              <a:rPr lang="es-US" sz="900" dirty="0" err="1">
                <a:solidFill>
                  <a:schemeClr val="bg1"/>
                </a:solidFill>
              </a:rPr>
              <a:t>enrrollado</a:t>
            </a:r>
            <a:endParaRPr lang="es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F4B92-F9FA-4B49-A9EC-66CD8BEA16D5}"/>
              </a:ext>
            </a:extLst>
          </p:cNvPr>
          <p:cNvSpPr txBox="1"/>
          <p:nvPr/>
        </p:nvSpPr>
        <p:spPr>
          <a:xfrm>
            <a:off x="8143423" y="3007088"/>
            <a:ext cx="596348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900" dirty="0">
                <a:solidFill>
                  <a:schemeClr val="bg1"/>
                </a:solidFill>
              </a:rPr>
              <a:t>Lineal</a:t>
            </a:r>
            <a:endParaRPr lang="es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E569E9-2E77-41A5-9F4A-66A3FB0357F3}"/>
              </a:ext>
            </a:extLst>
          </p:cNvPr>
          <p:cNvSpPr txBox="1"/>
          <p:nvPr/>
        </p:nvSpPr>
        <p:spPr>
          <a:xfrm>
            <a:off x="6450011" y="4173930"/>
            <a:ext cx="596348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900" dirty="0">
                <a:solidFill>
                  <a:schemeClr val="bg1"/>
                </a:solidFill>
              </a:rPr>
              <a:t>Circular</a:t>
            </a:r>
            <a:endParaRPr lang="es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9D533B-E683-44DE-9BD6-A75612C02ADA}"/>
              </a:ext>
            </a:extLst>
          </p:cNvPr>
          <p:cNvSpPr txBox="1"/>
          <p:nvPr/>
        </p:nvSpPr>
        <p:spPr>
          <a:xfrm>
            <a:off x="6302404" y="4845279"/>
            <a:ext cx="596348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900" dirty="0">
                <a:solidFill>
                  <a:schemeClr val="bg1"/>
                </a:solidFill>
              </a:rPr>
              <a:t>Lineal</a:t>
            </a:r>
            <a:endParaRPr lang="es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2391A-AE39-4D3E-8FF5-C0D615554B86}"/>
              </a:ext>
            </a:extLst>
          </p:cNvPr>
          <p:cNvSpPr txBox="1"/>
          <p:nvPr/>
        </p:nvSpPr>
        <p:spPr>
          <a:xfrm>
            <a:off x="6297611" y="5552830"/>
            <a:ext cx="7487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US" sz="900" dirty="0">
                <a:solidFill>
                  <a:schemeClr val="bg1"/>
                </a:solidFill>
              </a:rPr>
              <a:t>Super </a:t>
            </a:r>
          </a:p>
          <a:p>
            <a:r>
              <a:rPr lang="es-US" sz="900" dirty="0" err="1">
                <a:solidFill>
                  <a:schemeClr val="bg1"/>
                </a:solidFill>
              </a:rPr>
              <a:t>enrrollado</a:t>
            </a:r>
            <a:endParaRPr lang="es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D9A6C3-450D-42AD-820F-8DEE284462F0}"/>
              </a:ext>
            </a:extLst>
          </p:cNvPr>
          <p:cNvSpPr txBox="1"/>
          <p:nvPr/>
        </p:nvSpPr>
        <p:spPr>
          <a:xfrm>
            <a:off x="8143423" y="4345634"/>
            <a:ext cx="27937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900" dirty="0" err="1">
                <a:solidFill>
                  <a:schemeClr val="bg1"/>
                </a:solidFill>
              </a:rPr>
              <a:t>Digestion</a:t>
            </a:r>
            <a:r>
              <a:rPr lang="es-US" sz="900" dirty="0">
                <a:solidFill>
                  <a:schemeClr val="bg1"/>
                </a:solidFill>
              </a:rPr>
              <a:t> progresiva de un plásmido </a:t>
            </a:r>
          </a:p>
          <a:p>
            <a:pPr algn="ctr"/>
            <a:r>
              <a:rPr lang="es-US" sz="900" dirty="0">
                <a:solidFill>
                  <a:schemeClr val="bg1"/>
                </a:solidFill>
              </a:rPr>
              <a:t>( apariencia en gel de electroforesis) </a:t>
            </a:r>
            <a:endParaRPr lang="es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46132E-478E-4F85-A8A3-5759918F4092}"/>
              </a:ext>
            </a:extLst>
          </p:cNvPr>
          <p:cNvSpPr txBox="1"/>
          <p:nvPr/>
        </p:nvSpPr>
        <p:spPr>
          <a:xfrm>
            <a:off x="7918344" y="5823896"/>
            <a:ext cx="37617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900" dirty="0">
                <a:solidFill>
                  <a:schemeClr val="bg1"/>
                </a:solidFill>
              </a:rPr>
              <a:t>El orden puede cambiar cuando se incrementa le voltaje y la concentración de </a:t>
            </a:r>
            <a:r>
              <a:rPr lang="es-US" sz="900" dirty="0" err="1">
                <a:solidFill>
                  <a:schemeClr val="bg1"/>
                </a:solidFill>
              </a:rPr>
              <a:t>EtBr</a:t>
            </a:r>
            <a:endParaRPr lang="es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6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2328</Words>
  <Application>Microsoft Office PowerPoint</Application>
  <PresentationFormat>Widescreen</PresentationFormat>
  <Paragraphs>283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Cambria Math</vt:lpstr>
      <vt:lpstr>Comic Sans MS</vt:lpstr>
      <vt:lpstr>MS Shell Dlg 2</vt:lpstr>
      <vt:lpstr>Times New Roman</vt:lpstr>
      <vt:lpstr>Wingdings</vt:lpstr>
      <vt:lpstr>Wingdings 3</vt:lpstr>
      <vt:lpstr>Madison</vt:lpstr>
      <vt:lpstr>Tema 10 Genética bacteriana: Transformación</vt:lpstr>
      <vt:lpstr>Transferencia de genes: Vertical y horizontal</vt:lpstr>
      <vt:lpstr>Mecanismos de transferencia horizontal de material genético en bacterias</vt:lpstr>
      <vt:lpstr>Bacterias naturalmente competentes: Aquellas que son capaces de introducir ADN desnudo a su citoplasma</vt:lpstr>
      <vt:lpstr>COMPROBAR LA PUREZA DEL MATERIAL GENÉTICO A INTRODUCIR: PLASMIDO pBABE-GFP)</vt:lpstr>
      <vt:lpstr>ELECTROFORESIS EN GEL: SEPARACIÓN DE BIOMOLÉCULAS</vt:lpstr>
      <vt:lpstr>El buffer de carga/colorante de carga= glicerol+colorante</vt:lpstr>
      <vt:lpstr>REVELADO DEL GEL</vt:lpstr>
      <vt:lpstr>INTERPRETACIÓN DE BANDAS</vt:lpstr>
      <vt:lpstr>Transformación artificial: Obtención de células competentes</vt:lpstr>
      <vt:lpstr>PROCEDIMIENTO DE ELECTROPORACIÓN</vt:lpstr>
      <vt:lpstr>Características fenotípicas </vt:lpstr>
      <vt:lpstr>EFICIENCIA DE LA TRANSFORMACIÓN: CONCENTRACIÓN INICIAL </vt:lpstr>
      <vt:lpstr>EFICIENCIA DE LA TRANSFORMACIÓN: CONCENTRACIÓN DE COLONIAS TRANSFORMANTES </vt:lpstr>
      <vt:lpstr>EFICIENCIA DE LA TRANSFORMACIÓN: CONCENTRACIÓN DEL PLÁSMIDO AGREGADO</vt:lpstr>
      <vt:lpstr>EFICIENCIA DE LA TRANSFORMACIÓN (%)</vt:lpstr>
      <vt:lpstr>UTILIDAD DE LA TRANSFORMACIÓN: PROTEÍNAS/ENZIMAS RECOMBINANTES</vt:lpstr>
      <vt:lpstr>PROYECTO-INFORME</vt:lpstr>
      <vt:lpstr>CURVA DE MC FARLAND DE REFERENCIA PARA TODOS LOS CASOS</vt:lpstr>
      <vt:lpstr>EQUIPO 1</vt:lpstr>
      <vt:lpstr>Electrotransformación</vt:lpstr>
      <vt:lpstr>EQUIPO 2</vt:lpstr>
      <vt:lpstr>Electrotransformación</vt:lpstr>
      <vt:lpstr>EQUIPO 3</vt:lpstr>
      <vt:lpstr>Electrotransformación</vt:lpstr>
      <vt:lpstr>EQUIPO 4</vt:lpstr>
      <vt:lpstr>Electrotransformación</vt:lpstr>
      <vt:lpstr>EQUIPO 5</vt:lpstr>
      <vt:lpstr>Electrotransformación</vt:lpstr>
      <vt:lpstr>EQUIPO 6</vt:lpstr>
      <vt:lpstr>Electrotransformación</vt:lpstr>
      <vt:lpstr>EQUIPO 7</vt:lpstr>
      <vt:lpstr>Electrotransformación</vt:lpstr>
      <vt:lpstr>MATERIAL DE APOYO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10 Genética bacteriana: Transformación</dc:title>
  <dc:creator>DANIEL RAMOS PEREZ</dc:creator>
  <cp:lastModifiedBy>DANIEL RAMOS PEREZ</cp:lastModifiedBy>
  <cp:revision>18</cp:revision>
  <dcterms:created xsi:type="dcterms:W3CDTF">2021-01-06T01:09:58Z</dcterms:created>
  <dcterms:modified xsi:type="dcterms:W3CDTF">2021-01-06T03:43:09Z</dcterms:modified>
</cp:coreProperties>
</file>