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5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41" r:id="rId81"/>
    <p:sldId id="342" r:id="rId82"/>
    <p:sldId id="343" r:id="rId83"/>
    <p:sldId id="334" r:id="rId84"/>
    <p:sldId id="344" r:id="rId85"/>
    <p:sldId id="345" r:id="rId86"/>
    <p:sldId id="346" r:id="rId87"/>
    <p:sldId id="348" r:id="rId88"/>
    <p:sldId id="347" r:id="rId89"/>
    <p:sldId id="349" r:id="rId90"/>
    <p:sldId id="350" r:id="rId91"/>
    <p:sldId id="335" r:id="rId92"/>
    <p:sldId id="336" r:id="rId93"/>
    <p:sldId id="337" r:id="rId94"/>
    <p:sldId id="338" r:id="rId95"/>
    <p:sldId id="339" r:id="rId96"/>
    <p:sldId id="340" r:id="rId9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 showGuides="1">
      <p:cViewPr>
        <p:scale>
          <a:sx n="110" d="100"/>
          <a:sy n="110" d="100"/>
        </p:scale>
        <p:origin x="126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MX" altLang="es-MX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MX" altLang="es-MX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MX" altLang="es-MX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s-MX" altLang="es-MX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30E938-EF58-4F29-95B0-0753FA7011AE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5830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29D0A-6675-4E34-97C0-EBB533358078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9649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0435E-25D0-402A-97B1-CD13ED9B0AC5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0115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62680-C532-4C27-9C0E-DA6E8A5853F1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74077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496E0-7639-4AB3-B8ED-9717BB4E8BDB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87628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5AD78-69B9-483A-9E42-CFB03F704740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8433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99045-C7F5-4254-B294-A057CDC8190A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4161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D5DC0-F459-4C75-B78D-B2C08B718299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8196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8B5EA-29ED-4847-A229-CF633CB4E005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40407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0FA28-67F3-4714-A1C6-741A61AE1852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01806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19717-B4A1-494B-B027-0927D5A10EBD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6892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B9120-096A-4A16-862E-094E3C2F8809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8897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36995-7E92-4BB7-903E-B01AF88E968A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49179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MX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MX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MX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MX"/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MX"/>
          </a:p>
        </p:txBody>
      </p:sp>
      <p:sp>
        <p:nvSpPr>
          <p:cNvPr id="1031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MX"/>
          </a:p>
        </p:txBody>
      </p:sp>
      <p:sp>
        <p:nvSpPr>
          <p:cNvPr id="1032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s-MX" altLang="es-MX"/>
          </a:p>
        </p:txBody>
      </p:sp>
      <p:sp>
        <p:nvSpPr>
          <p:cNvPr id="1033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title style</a:t>
            </a:r>
          </a:p>
        </p:txBody>
      </p:sp>
      <p:sp>
        <p:nvSpPr>
          <p:cNvPr id="1034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text styles</a:t>
            </a:r>
          </a:p>
          <a:p>
            <a:pPr lvl="1"/>
            <a:r>
              <a:rPr lang="en-US" altLang="es-MX" smtClean="0"/>
              <a:t>Second level</a:t>
            </a:r>
          </a:p>
          <a:p>
            <a:pPr lvl="2"/>
            <a:r>
              <a:rPr lang="en-US" altLang="es-MX" smtClean="0"/>
              <a:t>Third level</a:t>
            </a:r>
          </a:p>
          <a:p>
            <a:pPr lvl="3"/>
            <a:r>
              <a:rPr lang="en-US" altLang="es-MX" smtClean="0"/>
              <a:t>Fourth level</a:t>
            </a:r>
          </a:p>
          <a:p>
            <a:pPr lvl="4"/>
            <a:r>
              <a:rPr lang="en-US" altLang="es-MX" smtClean="0"/>
              <a:t>Fifth level</a:t>
            </a:r>
          </a:p>
        </p:txBody>
      </p:sp>
      <p:sp>
        <p:nvSpPr>
          <p:cNvPr id="3083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6503BE-926D-4738-8881-5783D1DD85CB}" type="slidenum">
              <a:rPr lang="en-US" altLang="es-MX"/>
              <a:pPr/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6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1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7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7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573016"/>
            <a:ext cx="7416824" cy="1752600"/>
          </a:xfrm>
        </p:spPr>
        <p:txBody>
          <a:bodyPr/>
          <a:lstStyle/>
          <a:p>
            <a:pPr eaLnBrk="1" hangingPunct="1"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Física II. </a:t>
            </a: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basada en el material contenido en: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Serway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R.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Scientists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Engineers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Saunders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College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Pub. 3rd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edition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9592" y="2420888"/>
            <a:ext cx="79207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alt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Las fuentes del campo </a:t>
            </a:r>
            <a:r>
              <a:rPr lang="es-MX" altLang="es-MX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magnético</a:t>
            </a:r>
            <a:endParaRPr lang="es-MX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b="1" dirty="0" smtClean="0"/>
              <a:t>Comparando B</a:t>
            </a:r>
            <a:r>
              <a:rPr lang="es-MX" altLang="es-MX" dirty="0" smtClean="0"/>
              <a:t> con </a:t>
            </a:r>
            <a:r>
              <a:rPr lang="es-MX" altLang="es-MX" b="1" dirty="0" smtClean="0"/>
              <a:t>E</a:t>
            </a:r>
            <a:endParaRPr lang="es-MX" altLang="es-MX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En la distancia </a:t>
            </a:r>
          </a:p>
          <a:p>
            <a:pPr lvl="1" eaLnBrk="1" hangingPunct="1"/>
            <a:r>
              <a:rPr lang="es-ES" dirty="0" smtClean="0"/>
              <a:t>La magnitud del campo magnético varía como el inverso del cuadrado de la distancia desde la fuente</a:t>
            </a:r>
          </a:p>
          <a:p>
            <a:pPr lvl="1" eaLnBrk="1" hangingPunct="1"/>
            <a:r>
              <a:rPr lang="es-MX" dirty="0" smtClean="0"/>
              <a:t>El campo eléctrico debido a una carga puntual también varía como el </a:t>
            </a:r>
            <a:r>
              <a:rPr lang="es-MX" dirty="0" smtClean="0"/>
              <a:t>inverso del </a:t>
            </a:r>
            <a:r>
              <a:rPr lang="es-MX" dirty="0" smtClean="0"/>
              <a:t>cuadrado de la distancia desde la carga 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b="1" dirty="0" smtClean="0"/>
              <a:t>Comparando B con E</a:t>
            </a:r>
            <a:endParaRPr lang="es-MX" altLang="es-MX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s-MX" altLang="es-MX" b="1" dirty="0" smtClean="0"/>
              <a:t>En dirección </a:t>
            </a:r>
          </a:p>
          <a:p>
            <a:pPr eaLnBrk="1" hangingPunct="1"/>
            <a:r>
              <a:rPr lang="es-MX" dirty="0" smtClean="0"/>
              <a:t>El campo eléctrico creado por una carga puntual es radial en dirección</a:t>
            </a:r>
          </a:p>
          <a:p>
            <a:pPr eaLnBrk="1" hangingPunct="1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campo magnético creado por un elemento de corriente es perpendicular tanto al elemento de longitud </a:t>
            </a:r>
            <a:r>
              <a:rPr lang="es-MX" i="1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como al vector unitario </a:t>
            </a:r>
            <a:endParaRPr lang="es-MX" alt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/>
            <a:endParaRPr lang="es-MX" altLang="es-MX" dirty="0" smtClean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73119"/>
              </p:ext>
            </p:extLst>
          </p:nvPr>
        </p:nvGraphicFramePr>
        <p:xfrm>
          <a:off x="4788024" y="5301208"/>
          <a:ext cx="1666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Equation" r:id="rId3" imgW="152334" imgH="279279" progId="Equation.3">
                  <p:embed/>
                </p:oleObj>
              </mc:Choice>
              <mc:Fallback>
                <p:oleObj name="Equation" r:id="rId3" imgW="152334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301208"/>
                        <a:ext cx="1666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b="1" dirty="0" smtClean="0"/>
              <a:t>La fuente:</a:t>
            </a:r>
          </a:p>
          <a:p>
            <a:pPr eaLnBrk="1" hangingPunct="1"/>
            <a:r>
              <a:rPr lang="es-MX" dirty="0" smtClean="0"/>
              <a:t>Un campo eléctrico se establece mediante una carga eléctrica aislada.</a:t>
            </a:r>
          </a:p>
          <a:p>
            <a:pPr eaLnBrk="1" hangingPunct="1"/>
            <a:r>
              <a:rPr lang="es-MX" dirty="0" smtClean="0"/>
              <a:t>El elemento de corriente que produce un campo magnético debe ser parte de una distribución de corriente extendida. Por lo tanto, debe integrar sobre toda la distribución. </a:t>
            </a:r>
            <a:endParaRPr lang="es-MX" altLang="es-MX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Comparando </a:t>
            </a:r>
            <a:r>
              <a:rPr lang="es-MX" altLang="es-MX" b="1" dirty="0" smtClean="0"/>
              <a:t>B</a:t>
            </a:r>
            <a:r>
              <a:rPr lang="es-MX" altLang="es-MX" dirty="0" smtClean="0"/>
              <a:t> con </a:t>
            </a:r>
            <a:r>
              <a:rPr lang="es-MX" altLang="es-MX" b="1" dirty="0" smtClean="0"/>
              <a:t>E</a:t>
            </a:r>
            <a:r>
              <a:rPr lang="es-MX" altLang="es-MX" dirty="0" smtClean="0"/>
              <a:t>, 3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Comparando</a:t>
            </a:r>
            <a:r>
              <a:rPr lang="es-MX" altLang="es-MX" b="1" dirty="0" smtClean="0"/>
              <a:t> B</a:t>
            </a:r>
            <a:r>
              <a:rPr lang="es-MX" altLang="es-MX" dirty="0" smtClean="0"/>
              <a:t> con </a:t>
            </a:r>
            <a:r>
              <a:rPr lang="es-MX" altLang="es-MX" b="1" dirty="0" smtClean="0"/>
              <a:t>E</a:t>
            </a:r>
            <a:r>
              <a:rPr lang="es-MX" altLang="es-MX" dirty="0" smtClean="0"/>
              <a:t>, 4</a:t>
            </a:r>
            <a:endParaRPr lang="es-MX" altLang="es-MX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Terminación (donde acaba): </a:t>
            </a:r>
          </a:p>
          <a:p>
            <a:pPr marL="0" indent="0" eaLnBrk="1" hangingPunct="1">
              <a:buNone/>
            </a:pPr>
            <a:r>
              <a:rPr lang="es-MX" dirty="0" smtClean="0"/>
              <a:t> </a:t>
            </a:r>
          </a:p>
          <a:p>
            <a:pPr eaLnBrk="1" hangingPunct="1"/>
            <a:r>
              <a:rPr lang="es-MX" sz="2800" dirty="0" smtClean="0"/>
              <a:t>Las líneas de campo magnético no tienen principio ni fin, forman círculos continuos</a:t>
            </a:r>
          </a:p>
          <a:p>
            <a:pPr marL="0" indent="0" eaLnBrk="1" hangingPunct="1">
              <a:buNone/>
            </a:pPr>
            <a:endParaRPr lang="es-MX" sz="2800" dirty="0" smtClean="0"/>
          </a:p>
          <a:p>
            <a:pPr eaLnBrk="1" hangingPunct="1"/>
            <a:r>
              <a:rPr lang="es-MX" sz="2800" dirty="0" smtClean="0"/>
              <a:t>Las líneas de campo eléctrico comienzan con cargas positivas y terminan con cargas negativas. </a:t>
            </a:r>
            <a:endParaRPr lang="es-MX" altLang="es-MX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82626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MX" dirty="0" smtClean="0"/>
              <a:t>Cálculo de </a:t>
            </a:r>
            <a:r>
              <a:rPr lang="es-MX" altLang="es-MX" b="1" dirty="0" smtClean="0"/>
              <a:t>B</a:t>
            </a:r>
            <a:r>
              <a:rPr lang="es-MX" altLang="es-MX" dirty="0" smtClean="0"/>
              <a:t> para un conductor recto y largo</a:t>
            </a:r>
            <a:endParaRPr lang="es-MX" altLang="es-MX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230688" cy="4114800"/>
          </a:xfrm>
        </p:spPr>
        <p:txBody>
          <a:bodyPr/>
          <a:lstStyle/>
          <a:p>
            <a:pPr eaLnBrk="1" hangingPunct="1"/>
            <a:r>
              <a:rPr lang="es-MX" altLang="es-MX" sz="2000" dirty="0" smtClean="0"/>
              <a:t>Supongamos un alambre largo y recto que lleva una corriente I constante</a:t>
            </a:r>
          </a:p>
          <a:p>
            <a:pPr eaLnBrk="1" hangingPunct="1"/>
            <a:r>
              <a:rPr lang="es-MX" altLang="es-MX" sz="2000" dirty="0" smtClean="0"/>
              <a:t>Note usted la denominación de los ejes de coordenadas </a:t>
            </a:r>
          </a:p>
          <a:p>
            <a:pPr eaLnBrk="1" hangingPunct="1"/>
            <a:endParaRPr lang="es-MX" altLang="es-MX" sz="2000" dirty="0" smtClean="0"/>
          </a:p>
          <a:p>
            <a:pPr eaLnBrk="1" hangingPunct="1"/>
            <a:r>
              <a:rPr lang="es-MX" altLang="es-MX" sz="2000" dirty="0" smtClean="0"/>
              <a:t>Integrando sobre todos los elementos del alambre que lleva la corriente</a:t>
            </a:r>
            <a:endParaRPr lang="es-MX" altLang="es-MX" sz="2000" dirty="0" smtClean="0"/>
          </a:p>
        </p:txBody>
      </p:sp>
      <p:pic>
        <p:nvPicPr>
          <p:cNvPr id="16388" name="Picture 6" descr="C:\Serway Art Eng\Chapter30\30-03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0349" y="2186334"/>
            <a:ext cx="4110038" cy="419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63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73193"/>
              </p:ext>
            </p:extLst>
          </p:nvPr>
        </p:nvGraphicFramePr>
        <p:xfrm>
          <a:off x="1059917" y="5013176"/>
          <a:ext cx="33528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" name="Equation" r:id="rId4" imgW="1612900" imgH="812800" progId="Equation.DSMT4">
                  <p:embed/>
                </p:oleObj>
              </mc:Choice>
              <mc:Fallback>
                <p:oleObj name="Equation" r:id="rId4" imgW="1612900" imgH="812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917" y="5013176"/>
                        <a:ext cx="33528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582600"/>
              </p:ext>
            </p:extLst>
          </p:nvPr>
        </p:nvGraphicFramePr>
        <p:xfrm>
          <a:off x="1259632" y="3573016"/>
          <a:ext cx="2682975" cy="552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" name="Equation" r:id="rId6" imgW="1294838" imgH="266584" progId="Equation.DSMT4">
                  <p:embed/>
                </p:oleObj>
              </mc:Choice>
              <mc:Fallback>
                <p:oleObj name="Equation" r:id="rId6" imgW="1294838" imgH="26658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73016"/>
                        <a:ext cx="2682975" cy="552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355483" y="2217290"/>
            <a:ext cx="1788518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C00000"/>
                </a:solidFill>
              </a:rPr>
              <a:t>Para ver los detalles del cambio de variable, acudir al texto de </a:t>
            </a:r>
            <a:r>
              <a:rPr lang="es-MX" sz="1800" dirty="0" err="1" smtClean="0">
                <a:solidFill>
                  <a:srgbClr val="C00000"/>
                </a:solidFill>
              </a:rPr>
              <a:t>Serway</a:t>
            </a:r>
            <a:r>
              <a:rPr lang="es-MX" sz="1800" dirty="0" smtClean="0">
                <a:solidFill>
                  <a:srgbClr val="C00000"/>
                </a:solidFill>
              </a:rPr>
              <a:t> o al de </a:t>
            </a:r>
            <a:r>
              <a:rPr lang="es-MX" sz="1800" dirty="0" err="1" smtClean="0">
                <a:solidFill>
                  <a:srgbClr val="C00000"/>
                </a:solidFill>
              </a:rPr>
              <a:t>Ohanian</a:t>
            </a:r>
            <a:r>
              <a:rPr lang="es-MX" sz="1800" dirty="0" smtClean="0">
                <a:solidFill>
                  <a:srgbClr val="C00000"/>
                </a:solidFill>
              </a:rPr>
              <a:t> </a:t>
            </a:r>
            <a:endParaRPr lang="es-MX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Serway Art Eng\Chapter30\30-03b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27275"/>
            <a:ext cx="4383088" cy="401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Cálculo de</a:t>
            </a:r>
            <a:r>
              <a:rPr lang="es-MX" altLang="es-MX" sz="3600" b="1" dirty="0" smtClean="0"/>
              <a:t> B</a:t>
            </a:r>
            <a:r>
              <a:rPr lang="es-MX" altLang="es-MX" sz="3600" dirty="0" smtClean="0"/>
              <a:t> para un conductor largo y recto, un caso especial</a:t>
            </a:r>
            <a:endParaRPr lang="es-MX" altLang="es-MX" sz="36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800" dirty="0" smtClean="0"/>
              <a:t>Si el conductor es infinitamente largo, y delgado, </a:t>
            </a:r>
            <a:r>
              <a:rPr lang="es-MX" altLang="es-MX" sz="2800" i="1" dirty="0" smtClean="0">
                <a:latin typeface="Symbol" panose="05050102010706020507" pitchFamily="18" charset="2"/>
              </a:rPr>
              <a:t>q</a:t>
            </a:r>
            <a:r>
              <a:rPr lang="es-MX" altLang="es-MX" sz="2800" baseline="-25000" dirty="0" smtClean="0">
                <a:latin typeface="Symbol" panose="05050102010706020507" pitchFamily="18" charset="2"/>
              </a:rPr>
              <a:t>1</a:t>
            </a:r>
            <a:r>
              <a:rPr lang="es-MX" altLang="es-MX" sz="2800" dirty="0" smtClean="0">
                <a:latin typeface="Symbol" panose="05050102010706020507" pitchFamily="18" charset="2"/>
              </a:rPr>
              <a:t> </a:t>
            </a:r>
            <a:r>
              <a:rPr lang="es-MX" altLang="es-MX" sz="2800" dirty="0" smtClean="0"/>
              <a:t>= 0 and </a:t>
            </a:r>
            <a:r>
              <a:rPr lang="es-MX" altLang="es-MX" sz="2800" i="1" dirty="0" smtClean="0">
                <a:latin typeface="Symbol" panose="05050102010706020507" pitchFamily="18" charset="2"/>
              </a:rPr>
              <a:t>q</a:t>
            </a:r>
            <a:r>
              <a:rPr lang="es-MX" altLang="es-MX" sz="2800" baseline="-25000" dirty="0" smtClean="0">
                <a:latin typeface="Symbol" panose="05050102010706020507" pitchFamily="18" charset="2"/>
              </a:rPr>
              <a:t>2</a:t>
            </a:r>
            <a:r>
              <a:rPr lang="es-MX" altLang="es-MX" sz="2800" dirty="0" smtClean="0">
                <a:latin typeface="Symbol" panose="05050102010706020507" pitchFamily="18" charset="2"/>
              </a:rPr>
              <a:t> </a:t>
            </a:r>
            <a:r>
              <a:rPr lang="es-MX" altLang="es-MX" sz="2800" dirty="0" smtClean="0"/>
              <a:t>= </a:t>
            </a:r>
            <a:r>
              <a:rPr lang="es-MX" altLang="es-MX" sz="2800" dirty="0" smtClean="0">
                <a:latin typeface="Symbol" panose="05050102010706020507" pitchFamily="18" charset="2"/>
              </a:rPr>
              <a:t>p</a:t>
            </a:r>
            <a:endParaRPr lang="es-MX" altLang="es-MX" sz="2800" dirty="0" smtClean="0"/>
          </a:p>
          <a:p>
            <a:pPr eaLnBrk="1" hangingPunct="1"/>
            <a:r>
              <a:rPr lang="es-MX" altLang="es-MX" sz="2800" dirty="0" smtClean="0"/>
              <a:t>Con lo que el campo se hace</a:t>
            </a:r>
            <a:endParaRPr lang="es-MX" altLang="es-MX" sz="2800" dirty="0" smtClean="0"/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38289"/>
              </p:ext>
            </p:extLst>
          </p:nvPr>
        </p:nvGraphicFramePr>
        <p:xfrm>
          <a:off x="1979712" y="4869160"/>
          <a:ext cx="15398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4" imgW="596641" imgH="393529" progId="Equation.DSMT4">
                  <p:embed/>
                </p:oleObj>
              </mc:Choice>
              <mc:Fallback>
                <p:oleObj name="Equation" r:id="rId4" imgW="596641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869160"/>
                        <a:ext cx="153987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dirección de </a:t>
            </a:r>
            <a:r>
              <a:rPr lang="es-MX" altLang="es-MX" b="1" dirty="0" smtClean="0"/>
              <a:t>B</a:t>
            </a:r>
            <a:r>
              <a:rPr lang="es-MX" altLang="es-MX" dirty="0" smtClean="0"/>
              <a:t>, caso del alambre largo y recto</a:t>
            </a:r>
            <a:endParaRPr lang="es-MX" altLang="es-MX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000" dirty="0" smtClean="0"/>
              <a:t>Las líneas de campo magnético son círculos concéntricos al alambre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dirty="0" smtClean="0"/>
              <a:t>Las líneas de campo inciden en un plano que es perpendicular al alambre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dirty="0" smtClean="0"/>
              <a:t>La magnitud de </a:t>
            </a:r>
            <a:r>
              <a:rPr lang="es-MX" altLang="es-MX" sz="2000" b="1" dirty="0" smtClean="0"/>
              <a:t>B</a:t>
            </a:r>
            <a:r>
              <a:rPr lang="es-MX" altLang="es-MX" sz="2000" dirty="0" smtClean="0"/>
              <a:t> es constante en un círculo de radio a</a:t>
            </a:r>
            <a:endParaRPr lang="es-MX" altLang="es-MX" sz="2000" i="1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000" dirty="0" smtClean="0"/>
              <a:t>Para determinar la dirección de </a:t>
            </a:r>
            <a:r>
              <a:rPr lang="es-MX" altLang="es-MX" sz="2000" b="1" dirty="0" smtClean="0"/>
              <a:t>B</a:t>
            </a:r>
            <a:r>
              <a:rPr lang="es-MX" altLang="es-MX" sz="2000" dirty="0" smtClean="0"/>
              <a:t> se emplea la regla de la mano derecha, como se muestra</a:t>
            </a:r>
            <a:endParaRPr lang="es-MX" altLang="es-MX" sz="2000" dirty="0" smtClean="0"/>
          </a:p>
        </p:txBody>
      </p:sp>
      <p:pic>
        <p:nvPicPr>
          <p:cNvPr id="18436" name="Picture 6" descr="C:\Serway Art Eng\Chapter30\30-04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2017713"/>
            <a:ext cx="37925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Cálculo de </a:t>
            </a:r>
            <a:r>
              <a:rPr lang="es-MX" altLang="es-MX" sz="3600" b="1" dirty="0" smtClean="0"/>
              <a:t>B</a:t>
            </a:r>
            <a:r>
              <a:rPr lang="es-MX" altLang="es-MX" sz="3600" dirty="0" smtClean="0"/>
              <a:t> para un segmento curvado del alambre conductor</a:t>
            </a:r>
            <a:endParaRPr lang="es-MX" altLang="es-MX" sz="36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17713"/>
            <a:ext cx="4306888" cy="4535487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Encontrar en campo </a:t>
            </a:r>
            <a:r>
              <a:rPr lang="es-MX" altLang="es-MX" sz="2800" b="1" dirty="0" smtClean="0"/>
              <a:t>B</a:t>
            </a:r>
            <a:r>
              <a:rPr lang="es-MX" altLang="es-MX" sz="2800" dirty="0" smtClean="0"/>
              <a:t> en </a:t>
            </a:r>
            <a:r>
              <a:rPr lang="es-MX" altLang="es-MX" sz="2800" i="1" dirty="0" smtClean="0"/>
              <a:t>O</a:t>
            </a:r>
            <a:r>
              <a:rPr lang="es-MX" altLang="es-MX" sz="2800" dirty="0" smtClean="0"/>
              <a:t> debido al segmento del alambre </a:t>
            </a:r>
          </a:p>
          <a:p>
            <a:pPr eaLnBrk="1" hangingPunct="1"/>
            <a:r>
              <a:rPr lang="es-MX" altLang="es-MX" sz="2800" i="1" dirty="0" smtClean="0">
                <a:latin typeface="Times New Roman" panose="02020603050405020304" pitchFamily="18" charset="0"/>
              </a:rPr>
              <a:t>I </a:t>
            </a:r>
            <a:r>
              <a:rPr lang="es-MX" altLang="es-MX" sz="2800" dirty="0" smtClean="0">
                <a:latin typeface="Times New Roman" panose="02020603050405020304" pitchFamily="18" charset="0"/>
              </a:rPr>
              <a:t>y</a:t>
            </a:r>
            <a:r>
              <a:rPr lang="es-MX" altLang="es-MX" sz="2800" i="1" dirty="0" smtClean="0">
                <a:latin typeface="Times New Roman" panose="02020603050405020304" pitchFamily="18" charset="0"/>
              </a:rPr>
              <a:t> </a:t>
            </a:r>
            <a:r>
              <a:rPr lang="es-MX" altLang="es-MX" sz="2800" i="1" dirty="0" smtClean="0"/>
              <a:t>R</a:t>
            </a:r>
            <a:r>
              <a:rPr lang="es-MX" altLang="es-MX" sz="2800" dirty="0" smtClean="0"/>
              <a:t> son constantes</a:t>
            </a:r>
          </a:p>
          <a:p>
            <a:pPr eaLnBrk="1" hangingPunct="1"/>
            <a:endParaRPr lang="es-MX" altLang="es-MX" sz="2800" dirty="0" smtClean="0"/>
          </a:p>
          <a:p>
            <a:pPr eaLnBrk="1" hangingPunct="1"/>
            <a:endParaRPr lang="es-MX" altLang="es-MX" sz="2800" dirty="0" smtClean="0"/>
          </a:p>
          <a:p>
            <a:pPr lvl="1" eaLnBrk="1" hangingPunct="1"/>
            <a:r>
              <a:rPr lang="es-MX" altLang="es-MX" i="1" dirty="0" smtClean="0">
                <a:latin typeface="Symbol" panose="05050102010706020507" pitchFamily="18" charset="2"/>
              </a:rPr>
              <a:t>q</a:t>
            </a:r>
            <a:r>
              <a:rPr lang="es-MX" altLang="es-MX" dirty="0" smtClean="0"/>
              <a:t>  deberá estar en radianes</a:t>
            </a:r>
            <a:endParaRPr lang="es-MX" altLang="es-MX" dirty="0" smtClean="0"/>
          </a:p>
        </p:txBody>
      </p:sp>
      <p:pic>
        <p:nvPicPr>
          <p:cNvPr id="19460" name="Picture 6" descr="C:\Serway Art Eng\Chapter30\30-05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950" y="2017713"/>
            <a:ext cx="37226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4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96443"/>
              </p:ext>
            </p:extLst>
          </p:nvPr>
        </p:nvGraphicFramePr>
        <p:xfrm>
          <a:off x="1676400" y="3886200"/>
          <a:ext cx="19812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Equation" r:id="rId4" imgW="736280" imgH="393529" progId="Equation.DSMT4">
                  <p:embed/>
                </p:oleObj>
              </mc:Choice>
              <mc:Fallback>
                <p:oleObj name="Equation" r:id="rId4" imgW="736280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19812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Cálculo de </a:t>
            </a:r>
            <a:r>
              <a:rPr lang="es-MX" altLang="es-MX" b="1" dirty="0" smtClean="0"/>
              <a:t>B</a:t>
            </a:r>
            <a:r>
              <a:rPr lang="es-MX" altLang="es-MX" dirty="0" smtClean="0"/>
              <a:t> para una vuelta circular del alambre</a:t>
            </a:r>
            <a:endParaRPr lang="es-MX" altLang="es-MX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Considere el resultado previo y ahora haga que </a:t>
            </a:r>
            <a:r>
              <a:rPr lang="es-MX" altLang="es-MX" i="1" dirty="0" smtClean="0">
                <a:latin typeface="Symbol" panose="05050102010706020507" pitchFamily="18" charset="2"/>
              </a:rPr>
              <a:t>q</a:t>
            </a:r>
            <a:r>
              <a:rPr lang="es-MX" altLang="es-MX" dirty="0" smtClean="0"/>
              <a:t> = 2</a:t>
            </a:r>
            <a:r>
              <a:rPr lang="es-MX" altLang="es-MX" i="1" dirty="0" smtClean="0">
                <a:latin typeface="Symbol" panose="05050102010706020507" pitchFamily="18" charset="2"/>
              </a:rPr>
              <a:t>p</a:t>
            </a:r>
          </a:p>
          <a:p>
            <a:pPr eaLnBrk="1" hangingPunct="1"/>
            <a:endParaRPr lang="es-MX" altLang="es-MX" dirty="0" smtClean="0">
              <a:latin typeface="Symbol" panose="05050102010706020507" pitchFamily="18" charset="2"/>
            </a:endParaRPr>
          </a:p>
          <a:p>
            <a:pPr eaLnBrk="1" hangingPunct="1"/>
            <a:endParaRPr lang="es-MX" altLang="es-MX" dirty="0" smtClean="0">
              <a:latin typeface="Symbol" panose="05050102010706020507" pitchFamily="18" charset="2"/>
            </a:endParaRPr>
          </a:p>
          <a:p>
            <a:pPr eaLnBrk="1" hangingPunct="1"/>
            <a:r>
              <a:rPr lang="es-MX" altLang="es-MX" dirty="0" smtClean="0"/>
              <a:t>Este será en valor del campo B en el centro de la espira</a:t>
            </a:r>
          </a:p>
          <a:p>
            <a:pPr eaLnBrk="1" hangingPunct="1"/>
            <a:endParaRPr lang="es-MX" altLang="es-MX" dirty="0" smtClean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9711"/>
              </p:ext>
            </p:extLst>
          </p:nvPr>
        </p:nvGraphicFramePr>
        <p:xfrm>
          <a:off x="1691680" y="3057525"/>
          <a:ext cx="48006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3" imgW="1854200" imgH="393700" progId="Equation.DSMT4">
                  <p:embed/>
                </p:oleObj>
              </mc:Choice>
              <mc:Fallback>
                <p:oleObj name="Equation" r:id="rId3" imgW="18542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057525"/>
                        <a:ext cx="480060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200" b="1" dirty="0" smtClean="0"/>
              <a:t>B</a:t>
            </a:r>
            <a:r>
              <a:rPr lang="es-MX" altLang="es-MX" sz="3200" dirty="0" smtClean="0"/>
              <a:t> para un corriente circular que define un circulo (una espira)</a:t>
            </a:r>
            <a:endParaRPr lang="es-MX" altLang="es-MX" sz="32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017713"/>
            <a:ext cx="4885184" cy="4114800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Esta corriente en el alambre define un círculo de radio </a:t>
            </a:r>
            <a:r>
              <a:rPr lang="es-MX" altLang="es-MX" sz="2800" i="1" dirty="0" smtClean="0"/>
              <a:t>R</a:t>
            </a:r>
            <a:r>
              <a:rPr lang="es-MX" altLang="es-MX" sz="2800" dirty="0" smtClean="0"/>
              <a:t> que lleva una corriente estacionaria I</a:t>
            </a:r>
            <a:endParaRPr lang="es-MX" altLang="es-MX" sz="2800" i="1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s-MX" altLang="es-MX" sz="2800" dirty="0" smtClean="0"/>
              <a:t>Encuentre </a:t>
            </a:r>
            <a:r>
              <a:rPr lang="es-MX" altLang="es-MX" sz="2800" b="1" dirty="0" smtClean="0"/>
              <a:t>B</a:t>
            </a:r>
            <a:r>
              <a:rPr lang="es-MX" altLang="es-MX" sz="2800" dirty="0" smtClean="0"/>
              <a:t> en el punto P</a:t>
            </a:r>
            <a:endParaRPr lang="es-MX" altLang="es-MX" sz="2800" i="1" dirty="0" smtClean="0"/>
          </a:p>
          <a:p>
            <a:pPr eaLnBrk="1" hangingPunct="1"/>
            <a:endParaRPr lang="es-MX" altLang="es-MX" sz="2800" dirty="0" smtClean="0"/>
          </a:p>
        </p:txBody>
      </p:sp>
      <p:pic>
        <p:nvPicPr>
          <p:cNvPr id="21508" name="Picture 6" descr="C:\Serway Art Eng\Chapter30\30-06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03500"/>
            <a:ext cx="3810000" cy="294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150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18304"/>
              </p:ext>
            </p:extLst>
          </p:nvPr>
        </p:nvGraphicFramePr>
        <p:xfrm>
          <a:off x="1752600" y="4343400"/>
          <a:ext cx="26177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Equation" r:id="rId4" imgW="1205977" imgH="545863" progId="Equation.DSMT4">
                  <p:embed/>
                </p:oleObj>
              </mc:Choice>
              <mc:Fallback>
                <p:oleObj name="Equation" r:id="rId4" imgW="1205977" imgH="54586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43400"/>
                        <a:ext cx="2617788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95536" y="5781718"/>
            <a:ext cx="650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Se le sugiere investigar sobre la dirección de B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smtClean="0"/>
              <a:t>Ley de </a:t>
            </a:r>
            <a:r>
              <a:rPr lang="en-US" altLang="es-MX" dirty="0" err="1" smtClean="0"/>
              <a:t>Biot</a:t>
            </a:r>
            <a:r>
              <a:rPr lang="en-US" altLang="es-MX" dirty="0" smtClean="0"/>
              <a:t>-Savart </a:t>
            </a:r>
            <a:r>
              <a:rPr lang="en-US" altLang="es-MX" dirty="0" smtClean="0"/>
              <a:t>Law – </a:t>
            </a:r>
            <a:r>
              <a:rPr lang="en-US" altLang="es-MX" dirty="0" err="1" smtClean="0"/>
              <a:t>Introducción</a:t>
            </a:r>
            <a:r>
              <a:rPr lang="en-US" altLang="es-MX" dirty="0" smtClean="0"/>
              <a:t> </a:t>
            </a:r>
            <a:endParaRPr lang="en-US" altLang="es-MX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Biot y </a:t>
            </a:r>
            <a:r>
              <a:rPr lang="es-MX" dirty="0" err="1" smtClean="0"/>
              <a:t>Savart</a:t>
            </a:r>
            <a:r>
              <a:rPr lang="es-MX" dirty="0" smtClean="0"/>
              <a:t> realizaron experimentos sobre la fuerza ejercida por una corriente eléctrica en un imán cercano. </a:t>
            </a:r>
          </a:p>
          <a:p>
            <a:pPr eaLnBrk="1" hangingPunct="1"/>
            <a:r>
              <a:rPr lang="es-MX" dirty="0" smtClean="0"/>
              <a:t>Llegaron a una expresión matemática que da el campo magnético en algún punto del espacio debido a una corriente </a:t>
            </a:r>
            <a:endParaRPr lang="en-US" altLang="es-MX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Comparación de los campos en la espira</a:t>
            </a:r>
            <a:endParaRPr lang="es-MX" altLang="es-MX" sz="3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Considere el campo en el centro de la espira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De la ecuación anterior, haga usted que </a:t>
            </a:r>
            <a:r>
              <a:rPr lang="es-MX" altLang="es-MX" i="1" dirty="0" smtClean="0"/>
              <a:t>x</a:t>
            </a:r>
            <a:r>
              <a:rPr lang="es-MX" altLang="es-MX" dirty="0" smtClean="0"/>
              <a:t> = 0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Con lo que, </a:t>
            </a:r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lvl="1" eaLnBrk="1" hangingPunct="1">
              <a:lnSpc>
                <a:spcPct val="90000"/>
              </a:lnSpc>
            </a:pPr>
            <a:r>
              <a:rPr lang="es-MX" altLang="es-MX" dirty="0" smtClean="0"/>
              <a:t>¿Obtendría usted el mismo resultado que para el caso de un alambre curvado?</a:t>
            </a:r>
            <a:endParaRPr lang="es-MX" altLang="es-MX" dirty="0" smtClean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24868"/>
              </p:ext>
            </p:extLst>
          </p:nvPr>
        </p:nvGraphicFramePr>
        <p:xfrm>
          <a:off x="3995936" y="4106586"/>
          <a:ext cx="38100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3" imgW="1828800" imgH="545760" progId="Equation.DSMT4">
                  <p:embed/>
                </p:oleObj>
              </mc:Choice>
              <mc:Fallback>
                <p:oleObj name="Equation" r:id="rId3" imgW="1828800" imgH="545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106586"/>
                        <a:ext cx="38100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Líneas de campo magnético para una espira</a:t>
            </a:r>
            <a:endParaRPr lang="es-MX" altLang="es-MX" dirty="0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4572000"/>
            <a:ext cx="7772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000" dirty="0" smtClean="0"/>
              <a:t>La figura (a) muestra las líneas de campo magnético rodeando una espira de corriente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dirty="0" smtClean="0"/>
              <a:t>La figure (b) muestra las líneas de campo a través de limaduras de hierro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dirty="0" smtClean="0"/>
              <a:t>La figura (c) compara las líneas de campo con las de una barra magnetizada</a:t>
            </a:r>
            <a:endParaRPr lang="es-MX" altLang="es-MX" sz="2000" dirty="0" smtClean="0"/>
          </a:p>
        </p:txBody>
      </p:sp>
      <p:pic>
        <p:nvPicPr>
          <p:cNvPr id="23556" name="Picture 10" descr="C:\Serway Art Eng\Chapter30\30-07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828800"/>
            <a:ext cx="5105400" cy="255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fuerza magnética entre un par de conductores paralelos</a:t>
            </a:r>
            <a:endParaRPr lang="es-MX" altLang="es-MX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17713"/>
            <a:ext cx="4893568" cy="4114800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Considere dos alambres paralelos, cada un llevando una corriente I de estado estacionario</a:t>
            </a:r>
          </a:p>
          <a:p>
            <a:pPr eaLnBrk="1" hangingPunct="1"/>
            <a:r>
              <a:rPr lang="es-MX" altLang="es-MX" sz="2800" dirty="0" smtClean="0">
                <a:solidFill>
                  <a:schemeClr val="accent1">
                    <a:lumMod val="50000"/>
                  </a:schemeClr>
                </a:solidFill>
              </a:rPr>
              <a:t>El campo </a:t>
            </a:r>
            <a:r>
              <a:rPr lang="es-MX" altLang="es-MX" sz="2800" b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s-MX" altLang="es-MX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s-MX" altLang="es-MX" sz="2800" dirty="0" smtClean="0">
                <a:solidFill>
                  <a:schemeClr val="accent1">
                    <a:lumMod val="50000"/>
                  </a:schemeClr>
                </a:solidFill>
              </a:rPr>
              <a:t> debido a la corriente en el alambre 2 ejerce una fuerza sobre el alambre 1 de </a:t>
            </a:r>
            <a:r>
              <a:rPr lang="es-MX" altLang="es-MX" sz="2800" i="1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s-MX" altLang="es-MX" sz="2800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s-MX" altLang="es-MX" sz="2800" i="1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s-MX" altLang="es-MX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s-MX" altLang="es-MX" sz="2800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s-MX" altLang="es-MX" sz="28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ℓ</a:t>
            </a:r>
            <a:r>
              <a:rPr lang="es-MX" altLang="es-MX" sz="2800" i="1" dirty="0" smtClean="0">
                <a:solidFill>
                  <a:schemeClr val="accent1">
                    <a:lumMod val="50000"/>
                  </a:schemeClr>
                </a:solidFill>
                <a:latin typeface="TypoUpright BT" pitchFamily="66" charset="0"/>
              </a:rPr>
              <a:t> </a:t>
            </a:r>
            <a:r>
              <a:rPr lang="es-MX" altLang="es-MX" sz="2800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s-MX" altLang="es-MX" sz="2800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s-MX" altLang="es-MX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80" name="Picture 6" descr="C:\Serway Art Eng\Chapter30\30-0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86000"/>
            <a:ext cx="3810000" cy="357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95536" y="5958527"/>
            <a:ext cx="658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Comience a discutir la dirección de esta fuerza </a:t>
            </a:r>
            <a:endParaRPr lang="es-MX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fuerza magnética entre un par de conductores paralelos</a:t>
            </a:r>
            <a:endParaRPr lang="es-MX" altLang="es-MX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Si </a:t>
            </a:r>
            <a:r>
              <a:rPr lang="es-MX" altLang="es-MX" dirty="0" smtClean="0"/>
              <a:t>en esta ecuación </a:t>
            </a:r>
            <a:r>
              <a:rPr lang="es-MX" altLang="es-MX" dirty="0" smtClean="0"/>
              <a:t>uno reemplaza la expresión para B2</a:t>
            </a:r>
          </a:p>
          <a:p>
            <a:pPr eaLnBrk="1" hangingPunct="1"/>
            <a:endParaRPr lang="es-MX" altLang="es-MX" dirty="0" smtClean="0"/>
          </a:p>
          <a:p>
            <a:pPr eaLnBrk="1" hangingPunct="1"/>
            <a:endParaRPr lang="es-MX" altLang="es-MX" dirty="0" smtClean="0"/>
          </a:p>
          <a:p>
            <a:pPr lvl="1" eaLnBrk="1" hangingPunct="1"/>
            <a:r>
              <a:rPr lang="es-MX" altLang="es-MX" sz="2000" dirty="0" smtClean="0"/>
              <a:t>Los conductores paralelos que llevan corriente en la misma dirección se atraen uno al otro</a:t>
            </a:r>
          </a:p>
          <a:p>
            <a:pPr lvl="1" eaLnBrk="1" hangingPunct="1"/>
            <a:r>
              <a:rPr lang="es-MX" altLang="es-MX" sz="2000" dirty="0" smtClean="0"/>
              <a:t>En tanto que los conductores paralelos que llevan corriente en dirección opuesta se repelen mutuamente</a:t>
            </a:r>
            <a:endParaRPr lang="es-MX" altLang="es-MX" sz="2000" dirty="0" smtClean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68884"/>
              </p:ext>
            </p:extLst>
          </p:nvPr>
        </p:nvGraphicFramePr>
        <p:xfrm>
          <a:off x="2627784" y="3101976"/>
          <a:ext cx="21336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3" imgW="863225" imgH="393529" progId="Equation.DSMT4">
                  <p:embed/>
                </p:oleObj>
              </mc:Choice>
              <mc:Fallback>
                <p:oleObj name="Equation" r:id="rId3" imgW="863225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101976"/>
                        <a:ext cx="21336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200" dirty="0" smtClean="0"/>
              <a:t>Fuerza magnética entre un par de conductores paralelos, final</a:t>
            </a:r>
            <a:endParaRPr lang="es-MX" altLang="es-MX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114800"/>
          </a:xfrm>
        </p:spPr>
        <p:txBody>
          <a:bodyPr/>
          <a:lstStyle/>
          <a:p>
            <a:pPr eaLnBrk="1" hangingPunct="1"/>
            <a:r>
              <a:rPr lang="es-MX" altLang="es-MX" sz="2000" dirty="0" smtClean="0"/>
              <a:t>El resultado frecuentemente se expresa como la fuerza magnética entre un par de alambres (no olvidar que se ha tratado con corriente directa) </a:t>
            </a:r>
          </a:p>
          <a:p>
            <a:pPr eaLnBrk="1" hangingPunct="1"/>
            <a:endParaRPr lang="es-MX" altLang="es-MX" sz="2000" dirty="0"/>
          </a:p>
          <a:p>
            <a:pPr eaLnBrk="1" hangingPunct="1"/>
            <a:endParaRPr lang="es-MX" altLang="es-MX" sz="2000" dirty="0" smtClean="0"/>
          </a:p>
          <a:p>
            <a:pPr eaLnBrk="1" hangingPunct="1"/>
            <a:endParaRPr lang="es-MX" altLang="es-MX" sz="2000" dirty="0"/>
          </a:p>
          <a:p>
            <a:pPr eaLnBrk="1" hangingPunct="1"/>
            <a:r>
              <a:rPr lang="es-MX" altLang="es-MX" sz="2000" dirty="0" smtClean="0"/>
              <a:t>Esta fuerza, frecuentemente se expresa en términos de fuerza por unidad de longitud</a:t>
            </a:r>
            <a:endParaRPr lang="es-MX" altLang="es-MX" dirty="0" smtClean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123605"/>
              </p:ext>
            </p:extLst>
          </p:nvPr>
        </p:nvGraphicFramePr>
        <p:xfrm>
          <a:off x="3635896" y="2780928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Equation" r:id="rId3" imgW="837836" imgH="393529" progId="Equation.DSMT4">
                  <p:embed/>
                </p:oleObj>
              </mc:Choice>
              <mc:Fallback>
                <p:oleObj name="Equation" r:id="rId3" imgW="83783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780928"/>
                        <a:ext cx="234315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Definición de Ampere</a:t>
            </a:r>
            <a:endParaRPr lang="es-MX" altLang="es-MX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400" dirty="0" smtClean="0"/>
              <a:t>Se trata de hacer uso de la fuerza magnética entre un par de conductores paralelos para tener una definición operacional de Ampere</a:t>
            </a:r>
          </a:p>
          <a:p>
            <a:pPr eaLnBrk="1" hangingPunct="1"/>
            <a:endParaRPr lang="es-MX" altLang="es-MX" sz="2400" dirty="0" smtClean="0"/>
          </a:p>
          <a:p>
            <a:pPr eaLnBrk="1" hangingPunct="1"/>
            <a:r>
              <a:rPr lang="es-MX" altLang="es-MX" sz="2400" i="1" dirty="0" smtClean="0">
                <a:solidFill>
                  <a:srgbClr val="C00000"/>
                </a:solidFill>
              </a:rPr>
              <a:t>Cuando la magnitud de la fuerza por unidad de longitud entre dos alambres conductores largos, por los que fluye una cantidad igual de corriente, y separados por una longitud de un metro, es de 2 x 10</a:t>
            </a:r>
            <a:r>
              <a:rPr lang="es-MX" altLang="es-MX" sz="2400" i="1" baseline="30000" dirty="0" smtClean="0">
                <a:solidFill>
                  <a:srgbClr val="C00000"/>
                </a:solidFill>
              </a:rPr>
              <a:t>-7</a:t>
            </a:r>
            <a:r>
              <a:rPr lang="es-MX" altLang="es-MX" sz="2400" i="1" dirty="0" smtClean="0">
                <a:solidFill>
                  <a:srgbClr val="C00000"/>
                </a:solidFill>
              </a:rPr>
              <a:t> N/m, la corriente que fluye en cada alambre es de 1 Ampere</a:t>
            </a:r>
            <a:endParaRPr lang="es-MX" altLang="es-MX" sz="24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Definición of coulomb</a:t>
            </a:r>
            <a:endParaRPr lang="es-MX" altLang="es-MX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800" dirty="0" smtClean="0"/>
              <a:t>En el SI la unidad de carga es el </a:t>
            </a:r>
            <a:r>
              <a:rPr lang="es-MX" altLang="es-MX" sz="2800" b="1" dirty="0" smtClean="0"/>
              <a:t>coulomb</a:t>
            </a:r>
            <a:r>
              <a:rPr lang="es-MX" altLang="es-MX" sz="2800" dirty="0" smtClean="0"/>
              <a:t>, que ahora será definido en términos del Ampere</a:t>
            </a:r>
          </a:p>
          <a:p>
            <a:pPr eaLnBrk="1" hangingPunct="1"/>
            <a:r>
              <a:rPr lang="es-MX" altLang="es-MX" sz="2800" i="1" dirty="0" smtClean="0"/>
              <a:t>Cuando un conductor por el que fluye una corriente estacionaria de 1 A, la cantidad de carga que fluye a través de una sección transversal a través del conductor en un tiempo de un segundo es un 1 C</a:t>
            </a:r>
            <a:endParaRPr lang="es-MX" altLang="es-MX" sz="2800" i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campo magnético de un alambre</a:t>
            </a:r>
            <a:endParaRPr lang="es-MX" altLang="es-MX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457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Para detectar un campo magnético se puede usar un brújula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Cuando no hay corriente en el alambre, pues, no habrá campo asociado con esa corriente nula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Las agujas de las brújulas apuntan todas hacia el polo Norte de la Tierra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Esto debido al campo magnético de la Tierra </a:t>
            </a:r>
            <a:endParaRPr lang="es-MX" altLang="es-MX" sz="2400" dirty="0" smtClean="0"/>
          </a:p>
        </p:txBody>
      </p:sp>
      <p:pic>
        <p:nvPicPr>
          <p:cNvPr id="29700" name="Picture 6" descr="C:\Serway Art Eng\Chapter30\30-09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8925" y="2017713"/>
            <a:ext cx="33623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Campo Magnético de un alambre, 2</a:t>
            </a:r>
            <a:endParaRPr lang="es-MX" altLang="es-MX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En este caso, el alambre lleva una gran cantidad de corriente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Las agujas de la brújula se deflectan </a:t>
            </a:r>
            <a:r>
              <a:rPr lang="es-MX" altLang="es-MX" sz="2400" b="1" dirty="0" smtClean="0">
                <a:solidFill>
                  <a:schemeClr val="accent1">
                    <a:lumMod val="50000"/>
                  </a:schemeClr>
                </a:solidFill>
              </a:rPr>
              <a:t>en una dirección tangente al círculo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Esto muestra la dirección del campo magnético que produce la corriente sobre el alambre</a:t>
            </a:r>
            <a:endParaRPr lang="es-MX" altLang="es-MX" sz="2400" dirty="0" smtClean="0"/>
          </a:p>
        </p:txBody>
      </p:sp>
      <p:pic>
        <p:nvPicPr>
          <p:cNvPr id="30724" name="Picture 6" descr="C:\Serway Art Eng\Chapter30\30-09b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5925" y="2017713"/>
            <a:ext cx="31067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campo magnético de un alambre, 3</a:t>
            </a:r>
            <a:endParaRPr lang="es-MX" altLang="es-MX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400" dirty="0" smtClean="0"/>
              <a:t>El campo magnético tangencial a círculos concéntricos alrededor del alambre, se puede observar por las limaduras de hierro en un plano que es atravesado por un alambre que lleva una corriente estacionaria</a:t>
            </a:r>
            <a:endParaRPr lang="es-MX" altLang="es-MX" sz="2400" dirty="0" smtClean="0"/>
          </a:p>
        </p:txBody>
      </p:sp>
      <p:pic>
        <p:nvPicPr>
          <p:cNvPr id="31748" name="Picture 6" descr="C:\Serway Art Eng\Chapter30\30-09c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0" y="2017713"/>
            <a:ext cx="28606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smtClean="0"/>
              <a:t>Ley de </a:t>
            </a:r>
            <a:r>
              <a:rPr lang="en-US" altLang="es-MX" dirty="0" err="1" smtClean="0"/>
              <a:t>Biot</a:t>
            </a:r>
            <a:r>
              <a:rPr lang="en-US" altLang="es-MX" dirty="0" smtClean="0"/>
              <a:t>-Savart</a:t>
            </a:r>
            <a:endParaRPr lang="en-US" altLang="es-MX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sz="2800" dirty="0" smtClean="0"/>
              <a:t>El campo magnético es d</a:t>
            </a:r>
            <a:r>
              <a:rPr lang="es-MX" sz="2800" b="1" dirty="0" smtClean="0"/>
              <a:t>B</a:t>
            </a:r>
            <a:r>
              <a:rPr lang="es-MX" sz="2800" dirty="0" smtClean="0"/>
              <a:t> en algún punto P</a:t>
            </a:r>
          </a:p>
          <a:p>
            <a:pPr eaLnBrk="1" hangingPunct="1"/>
            <a:r>
              <a:rPr lang="es-MX" sz="2800" dirty="0" smtClean="0"/>
              <a:t>El elemento de longitud es </a:t>
            </a:r>
            <a:r>
              <a:rPr lang="es-MX" sz="2800" dirty="0" err="1" smtClean="0"/>
              <a:t>d</a:t>
            </a:r>
            <a:r>
              <a:rPr lang="es-MX" sz="2800" b="1" dirty="0" err="1" smtClean="0"/>
              <a:t>s</a:t>
            </a:r>
            <a:endParaRPr lang="es-MX" sz="2800" b="1" dirty="0" smtClean="0"/>
          </a:p>
          <a:p>
            <a:pPr eaLnBrk="1" hangingPunct="1"/>
            <a:r>
              <a:rPr lang="es-MX" sz="2800" dirty="0" smtClean="0"/>
              <a:t>El cable lleva una corriente constante de </a:t>
            </a:r>
            <a:r>
              <a:rPr lang="es-MX" sz="2800" b="1" i="1" dirty="0" smtClean="0"/>
              <a:t>I</a:t>
            </a:r>
            <a:r>
              <a:rPr lang="es-MX" sz="2800" dirty="0" smtClean="0"/>
              <a:t> </a:t>
            </a:r>
            <a:endParaRPr lang="en-US" altLang="es-MX" sz="2800" dirty="0" smtClean="0"/>
          </a:p>
        </p:txBody>
      </p:sp>
      <p:pic>
        <p:nvPicPr>
          <p:cNvPr id="5124" name="Picture 6" descr="C:\Serway Art Eng\Chapter30\30-0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09800"/>
            <a:ext cx="3810000" cy="373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ley de Ampere</a:t>
            </a:r>
            <a:endParaRPr lang="es-MX" altLang="es-MX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1828800"/>
            <a:ext cx="7772400" cy="4114800"/>
          </a:xfrm>
        </p:spPr>
        <p:txBody>
          <a:bodyPr/>
          <a:lstStyle/>
          <a:p>
            <a:pPr eaLnBrk="1" hangingPunct="1"/>
            <a:r>
              <a:rPr lang="es-MX" altLang="es-MX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producto </a:t>
            </a:r>
            <a:r>
              <a:rPr lang="es-MX" altLang="es-MX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s-MX" altLang="es-MX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MX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MX" altLang="es-MX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MX" sz="2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altLang="es-MX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altLang="es-MX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puede ser evaluado para pequeños elementos de longitud </a:t>
            </a:r>
            <a:r>
              <a:rPr lang="es-MX" altLang="es-MX" sz="2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altLang="es-MX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altLang="es-MX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sobre una trayectoria circular, definida por las agujas de una brújula para un alambre largo y recto</a:t>
            </a:r>
          </a:p>
          <a:p>
            <a:pPr eaLnBrk="1" hangingPunct="1"/>
            <a:r>
              <a:rPr lang="es-MX" altLang="es-MX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MX" altLang="es-MX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ley de Ampere</a:t>
            </a:r>
            <a:r>
              <a:rPr lang="es-MX" altLang="es-MX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establece que la integral de      </a:t>
            </a:r>
            <a:r>
              <a:rPr lang="es-MX" altLang="es-MX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s-MX" altLang="es-MX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MX" sz="2800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MX" altLang="es-MX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MX" sz="28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altLang="es-MX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altLang="es-MX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alrededor de cualquiera trayectoria cerrada es </a:t>
            </a:r>
            <a:r>
              <a:rPr lang="es-MX" altLang="es-MX" sz="2800" i="1" dirty="0" err="1" smtClean="0">
                <a:solidFill>
                  <a:srgbClr val="C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s-MX" altLang="es-MX" sz="2800" baseline="-25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altLang="es-MX" sz="28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altLang="es-MX" sz="28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altLang="es-MX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altLang="es-MX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 I es la corriente total estacionaria que pasa a través de cualquiera superficie rodeada por la trayectoria cerrada</a:t>
            </a:r>
            <a:endParaRPr lang="es-MX" altLang="es-MX" sz="2800" b="1" i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10422"/>
              </p:ext>
            </p:extLst>
          </p:nvPr>
        </p:nvGraphicFramePr>
        <p:xfrm>
          <a:off x="2463800" y="5943600"/>
          <a:ext cx="2108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" name="Equation" r:id="rId3" imgW="914400" imgH="304560" progId="Equation.DSMT4">
                  <p:embed/>
                </p:oleObj>
              </mc:Choice>
              <mc:Fallback>
                <p:oleObj name="Equation" r:id="rId3" imgW="91440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5943600"/>
                        <a:ext cx="2108200" cy="7016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ley de Ampere, cont.</a:t>
            </a:r>
            <a:endParaRPr lang="es-MX" altLang="es-MX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800" dirty="0" smtClean="0"/>
              <a:t>La ley de Ampere describe la creación de campos magnéticos por parte de todas las configuraciones de corrientes (directas). </a:t>
            </a:r>
          </a:p>
          <a:p>
            <a:pPr eaLnBrk="1" hangingPunct="1"/>
            <a:r>
              <a:rPr lang="es-MX" altLang="es-MX" sz="2400" dirty="0" smtClean="0">
                <a:solidFill>
                  <a:schemeClr val="accent1">
                    <a:lumMod val="50000"/>
                  </a:schemeClr>
                </a:solidFill>
              </a:rPr>
              <a:t>La parte mas útil en este curso, tiene que ver con las configuraciones de corrientes que poseen una gran simetría</a:t>
            </a:r>
          </a:p>
          <a:p>
            <a:pPr eaLnBrk="1" hangingPunct="1"/>
            <a:r>
              <a:rPr lang="es-MX" altLang="es-MX" sz="2400" dirty="0" smtClean="0"/>
              <a:t>Coloque usted el dedo pulgar de la mano derecha en la dirección de la corriente a través de una trayectoria </a:t>
            </a:r>
            <a:r>
              <a:rPr lang="es-MX" altLang="es-MX" sz="2400" dirty="0" err="1" smtClean="0"/>
              <a:t>amperiana</a:t>
            </a:r>
            <a:r>
              <a:rPr lang="es-MX" altLang="es-MX" sz="2400" dirty="0" smtClean="0"/>
              <a:t> y curve sus dedos en al dirección en la que usted debe integrar (vea la forma integral de la ley de Ampere) alrededor de la trayectoria</a:t>
            </a:r>
            <a:endParaRPr lang="es-MX" altLang="es-MX" sz="24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599" y="1340768"/>
            <a:ext cx="812907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6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200" dirty="0" smtClean="0"/>
              <a:t>Campo magnético debido a un conductor largo y recto, usando ley de Ampere</a:t>
            </a:r>
            <a:endParaRPr lang="es-MX" altLang="es-MX" sz="32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17713"/>
            <a:ext cx="474116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Supongamos un conductor largo y recto que lleva un corriente I que se distribuye homogéneamente en toda la sección transversal del conductor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Se desea calcular el campo magnético a una distancia r a partir del centro del alambre</a:t>
            </a:r>
            <a:endParaRPr lang="es-MX" altLang="es-MX" sz="2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Es muy importante que la corriente esté homogéneamente distribuida en la sección transversal</a:t>
            </a:r>
            <a:endParaRPr lang="es-MX" altLang="es-MX" sz="2400" dirty="0" smtClean="0"/>
          </a:p>
        </p:txBody>
      </p:sp>
      <p:pic>
        <p:nvPicPr>
          <p:cNvPr id="34820" name="Picture 6" descr="C:\Serway Art Eng\Chapter30\30-12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335213"/>
            <a:ext cx="3810000" cy="3478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Campo de un alambre largo y recto – Resultados de la ley de Ampere</a:t>
            </a:r>
            <a:endParaRPr lang="es-MX" altLang="es-MX" sz="36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Fuera del alambre, </a:t>
            </a:r>
            <a:r>
              <a:rPr lang="es-MX" altLang="es-MX" i="1" dirty="0" smtClean="0"/>
              <a:t>r</a:t>
            </a:r>
            <a:r>
              <a:rPr lang="es-MX" altLang="es-MX" dirty="0" smtClean="0"/>
              <a:t> &gt; </a:t>
            </a:r>
            <a:r>
              <a:rPr lang="es-MX" altLang="es-MX" i="1" dirty="0" smtClean="0"/>
              <a:t>R</a:t>
            </a:r>
          </a:p>
          <a:p>
            <a:pPr eaLnBrk="1" hangingPunct="1"/>
            <a:endParaRPr lang="es-MX" altLang="es-MX" i="1" dirty="0" smtClean="0"/>
          </a:p>
          <a:p>
            <a:pPr eaLnBrk="1" hangingPunct="1"/>
            <a:endParaRPr lang="es-MX" altLang="es-MX" i="1" dirty="0" smtClean="0"/>
          </a:p>
          <a:p>
            <a:pPr eaLnBrk="1" hangingPunct="1"/>
            <a:endParaRPr lang="es-MX" altLang="es-MX" i="1" dirty="0" smtClean="0"/>
          </a:p>
          <a:p>
            <a:pPr eaLnBrk="1" hangingPunct="1"/>
            <a:r>
              <a:rPr lang="es-MX" altLang="es-MX" sz="2800" dirty="0" smtClean="0"/>
              <a:t>Dentro del alambre, vamos a necesitar el valor de la corriente dentro de la </a:t>
            </a:r>
            <a:r>
              <a:rPr lang="es-MX" altLang="es-MX" sz="2800" dirty="0" err="1" smtClean="0"/>
              <a:t>Amperiana</a:t>
            </a:r>
            <a:r>
              <a:rPr lang="es-MX" altLang="es-MX" dirty="0" smtClean="0"/>
              <a:t>.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s-MX" altLang="es-MX" dirty="0" smtClean="0"/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37204"/>
              </p:ext>
            </p:extLst>
          </p:nvPr>
        </p:nvGraphicFramePr>
        <p:xfrm>
          <a:off x="2438400" y="2514600"/>
          <a:ext cx="29718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" name="Equation" r:id="rId3" imgW="1562100" imgH="711200" progId="Equation.DSMT4">
                  <p:embed/>
                </p:oleObj>
              </mc:Choice>
              <mc:Fallback>
                <p:oleObj name="Equation" r:id="rId3" imgW="1562100" imgH="7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2971800" cy="13525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206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473138"/>
              </p:ext>
            </p:extLst>
          </p:nvPr>
        </p:nvGraphicFramePr>
        <p:xfrm>
          <a:off x="4499992" y="5301208"/>
          <a:ext cx="4145757" cy="138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" name="Equation" r:id="rId5" imgW="2590800" imgH="863600" progId="Equation.DSMT4">
                  <p:embed/>
                </p:oleObj>
              </mc:Choice>
              <mc:Fallback>
                <p:oleObj name="Equation" r:id="rId5" imgW="2590800" imgH="863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301208"/>
                        <a:ext cx="4145757" cy="138191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00B05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200" dirty="0" smtClean="0"/>
              <a:t>Campo magnético debido a un alambre recto largo, resumen de resultados</a:t>
            </a:r>
            <a:endParaRPr lang="es-MX" altLang="es-MX" sz="32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800" dirty="0" smtClean="0">
                <a:solidFill>
                  <a:schemeClr val="accent1">
                    <a:lumMod val="50000"/>
                  </a:schemeClr>
                </a:solidFill>
              </a:rPr>
              <a:t>Dentro del alambre, e</a:t>
            </a:r>
            <a:r>
              <a:rPr lang="es-MX" altLang="es-MX" sz="2800" dirty="0" smtClean="0">
                <a:solidFill>
                  <a:schemeClr val="accent1">
                    <a:lumMod val="50000"/>
                  </a:schemeClr>
                </a:solidFill>
              </a:rPr>
              <a:t>l campo es proporcional a r</a:t>
            </a:r>
          </a:p>
          <a:p>
            <a:pPr eaLnBrk="1" hangingPunct="1"/>
            <a:r>
              <a:rPr lang="es-MX" altLang="es-MX" sz="2800" dirty="0" smtClean="0">
                <a:solidFill>
                  <a:schemeClr val="tx2">
                    <a:lumMod val="75000"/>
                  </a:schemeClr>
                </a:solidFill>
              </a:rPr>
              <a:t>Fuera del alambre, el campo varía como 1/</a:t>
            </a:r>
            <a:r>
              <a:rPr lang="es-MX" altLang="es-MX" sz="2800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s-MX" altLang="es-MX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es-MX" altLang="es-MX" sz="2800" dirty="0" smtClean="0">
                <a:solidFill>
                  <a:srgbClr val="7030A0"/>
                </a:solidFill>
              </a:rPr>
              <a:t>Ambas ecuaciones son iguales en el limite de </a:t>
            </a:r>
            <a:r>
              <a:rPr lang="es-MX" altLang="es-MX" sz="2800" i="1" dirty="0" smtClean="0">
                <a:solidFill>
                  <a:srgbClr val="7030A0"/>
                </a:solidFill>
              </a:rPr>
              <a:t>r</a:t>
            </a:r>
            <a:r>
              <a:rPr lang="es-MX" altLang="es-MX" sz="2800" dirty="0" smtClean="0">
                <a:solidFill>
                  <a:srgbClr val="7030A0"/>
                </a:solidFill>
              </a:rPr>
              <a:t> = </a:t>
            </a:r>
            <a:r>
              <a:rPr lang="es-MX" altLang="es-MX" sz="2800" i="1" dirty="0" smtClean="0">
                <a:solidFill>
                  <a:srgbClr val="7030A0"/>
                </a:solidFill>
              </a:rPr>
              <a:t>R</a:t>
            </a:r>
            <a:endParaRPr lang="es-MX" altLang="es-MX" sz="2800" dirty="0" smtClean="0">
              <a:solidFill>
                <a:srgbClr val="7030A0"/>
              </a:solidFill>
            </a:endParaRPr>
          </a:p>
        </p:txBody>
      </p:sp>
      <p:pic>
        <p:nvPicPr>
          <p:cNvPr id="36868" name="Picture 6" descr="C:\Serway Art Eng\Chapter30\30-13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30438"/>
            <a:ext cx="3810000" cy="3687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Campo magnético de un toroide (toro)</a:t>
            </a:r>
            <a:endParaRPr lang="es-MX" altLang="es-MX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400" dirty="0" smtClean="0"/>
              <a:t>Encontrar en campo magnético en un punto a distancia </a:t>
            </a:r>
            <a:r>
              <a:rPr lang="es-MX" altLang="es-MX" sz="2400" i="1" dirty="0" smtClean="0"/>
              <a:t>r</a:t>
            </a:r>
            <a:r>
              <a:rPr lang="es-MX" altLang="es-MX" sz="2400" dirty="0" smtClean="0"/>
              <a:t> del centro del centro del toro</a:t>
            </a:r>
          </a:p>
          <a:p>
            <a:pPr eaLnBrk="1" hangingPunct="1"/>
            <a:r>
              <a:rPr lang="es-MX" altLang="es-MX" sz="2800" dirty="0" smtClean="0"/>
              <a:t>El toro tiene </a:t>
            </a:r>
            <a:r>
              <a:rPr lang="es-MX" altLang="es-MX" sz="2800" i="1" dirty="0" smtClean="0"/>
              <a:t>N</a:t>
            </a:r>
            <a:r>
              <a:rPr lang="es-MX" altLang="es-MX" sz="2800" dirty="0" smtClean="0"/>
              <a:t> vueltas del alambre</a:t>
            </a:r>
          </a:p>
          <a:p>
            <a:pPr eaLnBrk="1" hangingPunct="1"/>
            <a:endParaRPr lang="es-MX" altLang="es-MX" sz="2800" dirty="0" smtClean="0"/>
          </a:p>
        </p:txBody>
      </p:sp>
      <p:pic>
        <p:nvPicPr>
          <p:cNvPr id="37892" name="Picture 6" descr="C:\Serway Art Eng\Chapter30\30-14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38400"/>
            <a:ext cx="3810000" cy="327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78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54641"/>
              </p:ext>
            </p:extLst>
          </p:nvPr>
        </p:nvGraphicFramePr>
        <p:xfrm>
          <a:off x="1449388" y="4653136"/>
          <a:ext cx="32766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" name="Equation" r:id="rId4" imgW="1676400" imgH="711200" progId="Equation.DSMT4">
                  <p:embed/>
                </p:oleObj>
              </mc:Choice>
              <mc:Fallback>
                <p:oleObj name="Equation" r:id="rId4" imgW="16764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4653136"/>
                        <a:ext cx="3276600" cy="138747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Campo magnético de una placa infinita</a:t>
            </a:r>
            <a:endParaRPr lang="es-MX" altLang="es-MX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017713"/>
            <a:ext cx="4525144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Asuma una placa (muy delgada) infinitamente larga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Ésta lleva una corriente cuya densidad de corriente es </a:t>
            </a:r>
            <a:r>
              <a:rPr lang="es-MX" altLang="es-MX" sz="2400" b="1" dirty="0" err="1" smtClean="0"/>
              <a:t>J</a:t>
            </a:r>
            <a:r>
              <a:rPr lang="es-MX" altLang="es-MX" sz="2400" baseline="-25000" dirty="0" err="1" smtClean="0"/>
              <a:t>s</a:t>
            </a:r>
            <a:r>
              <a:rPr lang="es-MX" altLang="es-MX" sz="2400" dirty="0" smtClean="0"/>
              <a:t> (densidad lineal de corriente) </a:t>
            </a:r>
            <a:endParaRPr lang="es-MX" altLang="es-MX" sz="240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La corriente fluye en la dirección </a:t>
            </a:r>
            <a:r>
              <a:rPr lang="es-MX" altLang="es-MX" sz="2400" i="1" dirty="0" smtClean="0"/>
              <a:t>y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i="1" dirty="0" err="1" smtClean="0"/>
              <a:t>J</a:t>
            </a:r>
            <a:r>
              <a:rPr lang="es-MX" altLang="es-MX" sz="2400" i="1" baseline="-25000" dirty="0" err="1" smtClean="0"/>
              <a:t>s</a:t>
            </a:r>
            <a:r>
              <a:rPr lang="es-MX" altLang="es-MX" sz="2400" dirty="0" smtClean="0"/>
              <a:t> representa la corriente por unidad de longitud a lo largo de la dirección </a:t>
            </a:r>
            <a:r>
              <a:rPr lang="es-MX" altLang="es-MX" sz="2400" i="1" dirty="0" smtClean="0"/>
              <a:t>z </a:t>
            </a:r>
            <a:endParaRPr lang="es-MX" altLang="es-MX" sz="2400" b="1" dirty="0" smtClean="0"/>
          </a:p>
        </p:txBody>
      </p:sp>
      <p:pic>
        <p:nvPicPr>
          <p:cNvPr id="38916" name="Picture 6" descr="C:\Serway Art Eng\Chapter30\30-15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7525" y="2017713"/>
            <a:ext cx="29051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Campo magnético de una placa infinita, cont.</a:t>
            </a:r>
            <a:endParaRPr lang="es-MX" altLang="es-MX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400" dirty="0" smtClean="0"/>
              <a:t>Piense en una superficie rectangular para hacer su </a:t>
            </a:r>
            <a:r>
              <a:rPr lang="es-MX" altLang="es-MX" sz="2400" dirty="0" err="1" smtClean="0"/>
              <a:t>amperiana</a:t>
            </a:r>
            <a:endParaRPr lang="es-MX" altLang="es-MX" sz="2400" dirty="0" smtClean="0"/>
          </a:p>
          <a:p>
            <a:pPr eaLnBrk="1" hangingPunct="1"/>
            <a:r>
              <a:rPr lang="es-MX" altLang="es-MX" sz="2400" dirty="0" smtClean="0"/>
              <a:t>Los lados </a:t>
            </a:r>
            <a:r>
              <a:rPr lang="es-MX" altLang="es-MX" sz="2400" i="1" dirty="0" smtClean="0"/>
              <a:t>w</a:t>
            </a:r>
            <a:r>
              <a:rPr lang="es-MX" altLang="es-MX" sz="2400" dirty="0" smtClean="0"/>
              <a:t> del rectángulo no contribuyen al campo (vea la figura) </a:t>
            </a:r>
          </a:p>
          <a:p>
            <a:pPr eaLnBrk="1" hangingPunct="1"/>
            <a:r>
              <a:rPr lang="es-MX" altLang="es-MX" sz="2400" dirty="0" smtClean="0"/>
              <a:t>Los dos lados </a:t>
            </a:r>
            <a:r>
              <a:rPr lang="es-MX" altLang="es-MX" sz="2400" i="1" dirty="0" smtClean="0">
                <a:latin typeface="TypoUpright BT" pitchFamily="66" charset="0"/>
                <a:cs typeface="Arial" panose="020B0604020202020204" pitchFamily="34" charset="0"/>
              </a:rPr>
              <a:t>ℓ</a:t>
            </a:r>
            <a:r>
              <a:rPr lang="es-MX" altLang="es-MX" sz="2400" dirty="0" smtClean="0"/>
              <a:t> (paralelos a la superficie) sí contribuyen al campo magnético</a:t>
            </a:r>
          </a:p>
          <a:p>
            <a:pPr eaLnBrk="1" hangingPunct="1"/>
            <a:endParaRPr lang="es-MX" altLang="es-MX" dirty="0" smtClean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25268"/>
              </p:ext>
            </p:extLst>
          </p:nvPr>
        </p:nvGraphicFramePr>
        <p:xfrm>
          <a:off x="2843808" y="4581128"/>
          <a:ext cx="32861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Equation" r:id="rId3" imgW="1409088" imgH="710891" progId="Equation.DSMT4">
                  <p:embed/>
                </p:oleObj>
              </mc:Choice>
              <mc:Fallback>
                <p:oleObj name="Equation" r:id="rId3" imgW="1409088" imgH="7108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581128"/>
                        <a:ext cx="3286125" cy="16557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378212"/>
            <a:ext cx="5112568" cy="4459287"/>
          </a:xfrm>
        </p:spPr>
        <p:txBody>
          <a:bodyPr/>
          <a:lstStyle/>
          <a:p>
            <a:pPr eaLnBrk="1" hangingPunct="1"/>
            <a:r>
              <a:rPr lang="es-MX" altLang="es-MX" sz="2400" dirty="0" smtClean="0"/>
              <a:t>Un </a:t>
            </a:r>
            <a:r>
              <a:rPr lang="es-MX" altLang="es-MX" sz="2400" b="1" dirty="0" smtClean="0"/>
              <a:t>solenoide</a:t>
            </a:r>
            <a:r>
              <a:rPr lang="es-MX" altLang="es-MX" sz="2400" dirty="0" smtClean="0"/>
              <a:t> es una alambre muy largo que se enrolla en forma de una hélice</a:t>
            </a:r>
          </a:p>
          <a:p>
            <a:pPr eaLnBrk="1" hangingPunct="1"/>
            <a:r>
              <a:rPr lang="es-MX" altLang="es-MX" sz="2400" dirty="0" smtClean="0"/>
              <a:t>Un campo magnético, razonablemente uniforme, puede producirse en el espacio que está rodeado por las vueltas del alambre</a:t>
            </a:r>
          </a:p>
          <a:p>
            <a:pPr lvl="1" eaLnBrk="1" hangingPunct="1"/>
            <a:r>
              <a:rPr lang="es-MX" altLang="es-MX" sz="2400" dirty="0" smtClean="0"/>
              <a:t>Note usted el </a:t>
            </a:r>
            <a:r>
              <a:rPr lang="es-MX" altLang="es-MX" sz="2400" b="1" i="1" dirty="0" smtClean="0"/>
              <a:t>interior</a:t>
            </a:r>
            <a:r>
              <a:rPr lang="es-MX" altLang="es-MX" sz="2400" dirty="0" smtClean="0"/>
              <a:t> del solenoide</a:t>
            </a:r>
            <a:endParaRPr lang="es-MX" altLang="es-MX" sz="2400" dirty="0" smtClean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Campo magnético de un solenoide</a:t>
            </a:r>
            <a:endParaRPr lang="es-MX" altLang="es-MX" dirty="0" smtClean="0"/>
          </a:p>
        </p:txBody>
      </p:sp>
      <p:pic>
        <p:nvPicPr>
          <p:cNvPr id="40964" name="Picture 7" descr="C:\Serway Art Eng\Chapter30\30-17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613" y="2017713"/>
            <a:ext cx="277336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840662" cy="1143000"/>
          </a:xfrm>
        </p:spPr>
        <p:txBody>
          <a:bodyPr/>
          <a:lstStyle/>
          <a:p>
            <a:pPr eaLnBrk="1" hangingPunct="1"/>
            <a:r>
              <a:rPr lang="en-US" altLang="es-MX" dirty="0" err="1" smtClean="0"/>
              <a:t>Biot</a:t>
            </a:r>
            <a:r>
              <a:rPr lang="en-US" altLang="es-MX" dirty="0" smtClean="0"/>
              <a:t>-Savart Law – </a:t>
            </a:r>
            <a:r>
              <a:rPr lang="en-US" altLang="es-MX" dirty="0" err="1" smtClean="0"/>
              <a:t>Observaciones</a:t>
            </a:r>
            <a:r>
              <a:rPr lang="en-US" altLang="es-MX" dirty="0" smtClean="0"/>
              <a:t> </a:t>
            </a:r>
            <a:endParaRPr lang="en-US" altLang="es-MX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El vector </a:t>
            </a:r>
            <a:r>
              <a:rPr lang="es-MX" i="1" dirty="0" smtClean="0"/>
              <a:t>d</a:t>
            </a:r>
            <a:r>
              <a:rPr lang="es-MX" b="1" dirty="0" smtClean="0"/>
              <a:t>B</a:t>
            </a:r>
            <a:r>
              <a:rPr lang="es-MX" dirty="0" smtClean="0"/>
              <a:t> es perpendicular tanto a </a:t>
            </a:r>
            <a:r>
              <a:rPr lang="es-MX" i="1" dirty="0" err="1" smtClean="0"/>
              <a:t>d</a:t>
            </a:r>
            <a:r>
              <a:rPr lang="es-MX" b="1" dirty="0" err="1" smtClean="0"/>
              <a:t>s</a:t>
            </a:r>
            <a:r>
              <a:rPr lang="es-MX" dirty="0" smtClean="0"/>
              <a:t> como al vector unitario   dirigido desde </a:t>
            </a:r>
            <a:r>
              <a:rPr lang="es-MX" i="1" dirty="0" err="1" smtClean="0"/>
              <a:t>d</a:t>
            </a:r>
            <a:r>
              <a:rPr lang="es-MX" b="1" dirty="0" err="1" smtClean="0"/>
              <a:t>s</a:t>
            </a:r>
            <a:r>
              <a:rPr lang="es-MX" dirty="0" smtClean="0"/>
              <a:t> hacia P</a:t>
            </a:r>
          </a:p>
          <a:p>
            <a:pPr eaLnBrk="1" hangingPunct="1"/>
            <a:r>
              <a:rPr lang="es-MX" dirty="0" smtClean="0"/>
              <a:t>La magnitud de </a:t>
            </a:r>
            <a:r>
              <a:rPr lang="es-MX" i="1" dirty="0"/>
              <a:t>d</a:t>
            </a:r>
            <a:r>
              <a:rPr lang="es-MX" b="1" dirty="0" smtClean="0"/>
              <a:t>B</a:t>
            </a:r>
            <a:r>
              <a:rPr lang="es-MX" dirty="0" smtClean="0"/>
              <a:t> es inversamente proporcional a r</a:t>
            </a:r>
            <a:r>
              <a:rPr lang="es-MX" baseline="30000" dirty="0" smtClean="0"/>
              <a:t>2</a:t>
            </a:r>
            <a:r>
              <a:rPr lang="es-MX" dirty="0" smtClean="0"/>
              <a:t>, donde r es la distancia de </a:t>
            </a:r>
            <a:r>
              <a:rPr lang="es-MX" i="1" dirty="0" err="1" smtClean="0"/>
              <a:t>d</a:t>
            </a:r>
            <a:r>
              <a:rPr lang="es-MX" b="1" dirty="0" err="1" smtClean="0"/>
              <a:t>s</a:t>
            </a:r>
            <a:r>
              <a:rPr lang="es-MX" dirty="0" smtClean="0"/>
              <a:t> a P </a:t>
            </a:r>
            <a:endParaRPr lang="en-US" altLang="es-MX" dirty="0" smtClean="0"/>
          </a:p>
          <a:p>
            <a:pPr marL="0" indent="0" eaLnBrk="1" hangingPunct="1">
              <a:buNone/>
            </a:pPr>
            <a:endParaRPr lang="en-US" altLang="es-MX" dirty="0" smtClean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9840"/>
              </p:ext>
            </p:extLst>
          </p:nvPr>
        </p:nvGraphicFramePr>
        <p:xfrm>
          <a:off x="5796136" y="2564904"/>
          <a:ext cx="2079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3" imgW="152334" imgH="279279" progId="Equation.3">
                  <p:embed/>
                </p:oleObj>
              </mc:Choice>
              <mc:Fallback>
                <p:oleObj name="Equation" r:id="rId3" imgW="152334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564904"/>
                        <a:ext cx="2079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Descripción del campo magnético de un solenoide</a:t>
            </a:r>
            <a:endParaRPr lang="es-MX" altLang="es-MX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Las líneas de campo en el interior del solenoide son:</a:t>
            </a:r>
          </a:p>
          <a:p>
            <a:pPr lvl="1" eaLnBrk="1" hangingPunct="1"/>
            <a:r>
              <a:rPr lang="es-MX" altLang="es-MX" dirty="0" smtClean="0"/>
              <a:t>Aproximadamente paralelas entre ellas </a:t>
            </a:r>
          </a:p>
          <a:p>
            <a:pPr lvl="1" eaLnBrk="1" hangingPunct="1"/>
            <a:r>
              <a:rPr lang="es-MX" altLang="es-MX" dirty="0" smtClean="0"/>
              <a:t>Uniformemente distribuidas</a:t>
            </a:r>
          </a:p>
          <a:p>
            <a:pPr lvl="1" eaLnBrk="1" hangingPunct="1"/>
            <a:r>
              <a:rPr lang="es-MX" altLang="es-MX" dirty="0" smtClean="0"/>
              <a:t>Muy “empacadas”</a:t>
            </a:r>
          </a:p>
          <a:p>
            <a:pPr eaLnBrk="1" hangingPunct="1"/>
            <a:r>
              <a:rPr lang="es-MX" altLang="es-MX" dirty="0" smtClean="0"/>
              <a:t>Lo anterior indica que el campo magnético es intenso y casi uniforme</a:t>
            </a:r>
          </a:p>
          <a:p>
            <a:pPr eaLnBrk="1" hangingPunct="1"/>
            <a:endParaRPr lang="es-MX" altLang="es-MX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4000" dirty="0" smtClean="0"/>
              <a:t>El campo magnético de una solenoide muy bien empacado</a:t>
            </a:r>
            <a:endParaRPr lang="es-MX" altLang="es-MX" sz="40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La distribución de las líneas de campo es similar al que presenta una barra de magneto (imán)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Con el incremento de la barra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 dirty="0" smtClean="0">
                <a:solidFill>
                  <a:srgbClr val="C00000"/>
                </a:solidFill>
              </a:rPr>
              <a:t>El campo en el interior se hace más uniforme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 dirty="0" smtClean="0">
                <a:solidFill>
                  <a:srgbClr val="C00000"/>
                </a:solidFill>
              </a:rPr>
              <a:t>El campo del exterior se hace también más débil</a:t>
            </a:r>
            <a:endParaRPr lang="es-MX" altLang="es-MX" sz="2000" dirty="0" smtClean="0">
              <a:solidFill>
                <a:srgbClr val="C00000"/>
              </a:solidFill>
            </a:endParaRPr>
          </a:p>
        </p:txBody>
      </p:sp>
      <p:pic>
        <p:nvPicPr>
          <p:cNvPr id="43012" name="Picture 6" descr="C:\Serway Art Eng\Chapter30\30-18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8675" y="2017713"/>
            <a:ext cx="22828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Características de un solenoide ideal</a:t>
            </a:r>
            <a:endParaRPr lang="es-MX" altLang="es-MX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017713"/>
            <a:ext cx="4597152" cy="4114800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Existe una aproximación a un solenoide ideal cuando: </a:t>
            </a:r>
          </a:p>
          <a:p>
            <a:pPr lvl="1" eaLnBrk="1" hangingPunct="1"/>
            <a:r>
              <a:rPr lang="es-MX" altLang="es-MX" sz="2400" dirty="0" smtClean="0"/>
              <a:t>Las vueltas del alambre están muy empacadas</a:t>
            </a:r>
          </a:p>
          <a:p>
            <a:pPr lvl="1" eaLnBrk="1" hangingPunct="1"/>
            <a:r>
              <a:rPr lang="es-MX" altLang="es-MX" sz="2400" dirty="0" smtClean="0"/>
              <a:t>La longitud del solenoide es mucho mayor que el radio de cada vuelta</a:t>
            </a:r>
            <a:endParaRPr lang="es-MX" altLang="es-MX" sz="2400" dirty="0" smtClean="0"/>
          </a:p>
        </p:txBody>
      </p:sp>
      <p:pic>
        <p:nvPicPr>
          <p:cNvPr id="44036" name="Picture 6" descr="C:\Serway Art Eng\Chapter30\30-19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25" y="2017713"/>
            <a:ext cx="3125788" cy="461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Ley de Ampere aplicada a solenoides </a:t>
            </a:r>
            <a:endParaRPr lang="es-MX" altLang="es-MX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Se puede recurrir a la ley de Ampere para encontrar el valor del campo magnético del solenoide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Considere un rectángulo con un lado </a:t>
            </a:r>
            <a:r>
              <a:rPr lang="es-MX" altLang="es-MX" i="1" dirty="0" smtClean="0">
                <a:latin typeface="TypoUpright BT" pitchFamily="66" charset="0"/>
                <a:cs typeface="Arial" panose="020B0604020202020204" pitchFamily="34" charset="0"/>
              </a:rPr>
              <a:t>ℓ</a:t>
            </a:r>
            <a:r>
              <a:rPr lang="es-MX" altLang="es-MX" dirty="0" smtClean="0"/>
              <a:t> paralelo al campo interior B y un lado </a:t>
            </a:r>
            <a:r>
              <a:rPr lang="es-MX" altLang="es-MX" i="1" dirty="0" smtClean="0"/>
              <a:t>w</a:t>
            </a:r>
            <a:r>
              <a:rPr lang="es-MX" altLang="es-MX" dirty="0" smtClean="0"/>
              <a:t> perpendicular a este campo (vea figura)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El lado de longitud </a:t>
            </a:r>
            <a:r>
              <a:rPr lang="es-MX" altLang="es-MX" i="1" dirty="0" smtClean="0">
                <a:latin typeface="TypoUpright BT" pitchFamily="66" charset="0"/>
                <a:cs typeface="Arial" panose="020B0604020202020204" pitchFamily="34" charset="0"/>
              </a:rPr>
              <a:t>ℓ</a:t>
            </a:r>
            <a:r>
              <a:rPr lang="es-MX" altLang="es-MX" dirty="0" smtClean="0"/>
              <a:t> dentro del solenoide SÍ contribuye al campo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dirty="0" smtClean="0"/>
              <a:t>Ésta es la trayectoria 1 en el diagrama 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ley de Ampere aplicada aun solenoide, cont.</a:t>
            </a:r>
            <a:endParaRPr lang="es-MX" altLang="es-MX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Al aplicar la ley de Ampere se obtiene</a:t>
            </a:r>
          </a:p>
          <a:p>
            <a:pPr eaLnBrk="1" hangingPunct="1"/>
            <a:endParaRPr lang="es-MX" altLang="es-MX" dirty="0" smtClean="0"/>
          </a:p>
          <a:p>
            <a:pPr eaLnBrk="1" hangingPunct="1"/>
            <a:r>
              <a:rPr lang="es-MX" altLang="es-MX" dirty="0" smtClean="0"/>
              <a:t>La corriente total a través de la trayectoria del rectángulo es igual a la corriente de cada vuelta multiplicada por el numero de vueltas</a:t>
            </a:r>
            <a:endParaRPr lang="es-MX" altLang="es-MX" dirty="0" smtClean="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983057"/>
              </p:ext>
            </p:extLst>
          </p:nvPr>
        </p:nvGraphicFramePr>
        <p:xfrm>
          <a:off x="1600200" y="2667000"/>
          <a:ext cx="47244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8" name="Equation" r:id="rId3" imgW="4064000" imgH="558800" progId="Equation.3">
                  <p:embed/>
                </p:oleObj>
              </mc:Choice>
              <mc:Fallback>
                <p:oleObj name="Equation" r:id="rId3" imgW="4064000" imgH="55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47244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9976"/>
              </p:ext>
            </p:extLst>
          </p:nvPr>
        </p:nvGraphicFramePr>
        <p:xfrm>
          <a:off x="1676400" y="5257800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" name="Equation" r:id="rId5" imgW="2400300" imgH="381000" progId="Equation.3">
                  <p:embed/>
                </p:oleObj>
              </mc:Choice>
              <mc:Fallback>
                <p:oleObj name="Equation" r:id="rId5" imgW="2400300" imgH="38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279082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campo magnético de un solenoide, final</a:t>
            </a:r>
            <a:endParaRPr lang="es-MX" altLang="es-MX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Si se resuelve la ley de Ampere para el campo magnético, se obtiene</a:t>
            </a:r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lvl="1" eaLnBrk="1" hangingPunct="1">
              <a:lnSpc>
                <a:spcPct val="90000"/>
              </a:lnSpc>
            </a:pPr>
            <a:r>
              <a:rPr lang="es-MX" altLang="es-MX" i="1" dirty="0" smtClean="0"/>
              <a:t>n</a:t>
            </a:r>
            <a:r>
              <a:rPr lang="es-MX" altLang="es-MX" dirty="0" smtClean="0"/>
              <a:t> = </a:t>
            </a:r>
            <a:r>
              <a:rPr lang="es-MX" altLang="es-MX" i="1" dirty="0" smtClean="0"/>
              <a:t>N</a:t>
            </a:r>
            <a:r>
              <a:rPr lang="es-MX" altLang="es-MX" dirty="0" smtClean="0"/>
              <a:t> / </a:t>
            </a:r>
            <a:r>
              <a:rPr lang="es-MX" altLang="es-MX" i="1" dirty="0" smtClean="0">
                <a:latin typeface="TypoUpright BT" pitchFamily="66" charset="0"/>
                <a:cs typeface="Arial" panose="020B0604020202020204" pitchFamily="34" charset="0"/>
              </a:rPr>
              <a:t>ℓ</a:t>
            </a:r>
            <a:r>
              <a:rPr lang="es-MX" altLang="es-MX" dirty="0" smtClean="0"/>
              <a:t> es el numero de vueltas del alambre por unidad de longitud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Lo anterior es válido únicamente en puntos cerca del centro de una solenoide muy largo</a:t>
            </a:r>
          </a:p>
          <a:p>
            <a:pPr eaLnBrk="1" hangingPunct="1">
              <a:lnSpc>
                <a:spcPct val="90000"/>
              </a:lnSpc>
            </a:pPr>
            <a:endParaRPr lang="es-MX" altLang="es-MX" sz="4000" dirty="0" smtClean="0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16069"/>
              </p:ext>
            </p:extLst>
          </p:nvPr>
        </p:nvGraphicFramePr>
        <p:xfrm>
          <a:off x="2266950" y="3038475"/>
          <a:ext cx="30670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" name="Equation" r:id="rId3" imgW="1193800" imgH="393700" progId="Equation.DSMT4">
                  <p:embed/>
                </p:oleObj>
              </mc:Choice>
              <mc:Fallback>
                <p:oleObj name="Equation" r:id="rId3" imgW="11938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038475"/>
                        <a:ext cx="30670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flujo magnético</a:t>
            </a:r>
            <a:endParaRPr lang="es-MX" altLang="es-MX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17713"/>
            <a:ext cx="466916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El flujo asociado con el campo magnético es análogo al caso del flujo eléctrico y se define de una manera similar al flujo eléctrico</a:t>
            </a:r>
          </a:p>
          <a:p>
            <a:pPr eaLnBrk="1" hangingPunct="1">
              <a:lnSpc>
                <a:spcPct val="90000"/>
              </a:lnSpc>
            </a:pPr>
            <a:endParaRPr lang="es-MX" altLang="es-MX" sz="2400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Considere un elemento de área </a:t>
            </a:r>
            <a:r>
              <a:rPr lang="es-MX" altLang="es-MX" sz="2400" i="1" dirty="0" err="1" smtClean="0"/>
              <a:t>d</a:t>
            </a:r>
            <a:r>
              <a:rPr lang="es-MX" altLang="es-MX" sz="2400" b="1" dirty="0" err="1" smtClean="0"/>
              <a:t>A</a:t>
            </a:r>
            <a:r>
              <a:rPr lang="es-MX" altLang="es-MX" sz="2400" dirty="0" smtClean="0"/>
              <a:t> que está sobre una superficie de forma arbitraria</a:t>
            </a:r>
            <a:endParaRPr lang="es-MX" altLang="es-MX" sz="2400" dirty="0" smtClean="0"/>
          </a:p>
        </p:txBody>
      </p:sp>
      <p:pic>
        <p:nvPicPr>
          <p:cNvPr id="48132" name="Picture 6" descr="C:\Serway Art Eng\Chapter30\30-2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03488"/>
            <a:ext cx="3810000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flujo magnético, cont.</a:t>
            </a:r>
            <a:endParaRPr lang="es-MX" altLang="es-MX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400" dirty="0" smtClean="0"/>
              <a:t>El valor del campo magnético en este </a:t>
            </a:r>
            <a:r>
              <a:rPr lang="es-MX" altLang="es-MX" sz="2400" dirty="0" err="1" smtClean="0"/>
              <a:t>elementon</a:t>
            </a:r>
            <a:r>
              <a:rPr lang="es-MX" altLang="es-MX" sz="2400" dirty="0" smtClean="0"/>
              <a:t> es </a:t>
            </a:r>
            <a:r>
              <a:rPr lang="es-MX" altLang="es-MX" sz="2400" b="1" dirty="0" smtClean="0"/>
              <a:t>B</a:t>
            </a:r>
            <a:endParaRPr lang="es-MX" altLang="es-MX" sz="2400" dirty="0" smtClean="0"/>
          </a:p>
          <a:p>
            <a:pPr eaLnBrk="1" hangingPunct="1"/>
            <a:r>
              <a:rPr lang="es-MX" altLang="es-MX" sz="2400" i="1" dirty="0" err="1" smtClean="0"/>
              <a:t>d</a:t>
            </a:r>
            <a:r>
              <a:rPr lang="es-MX" altLang="es-MX" sz="2400" b="1" dirty="0" err="1" smtClean="0"/>
              <a:t>A</a:t>
            </a:r>
            <a:r>
              <a:rPr lang="es-MX" altLang="es-MX" sz="2400" dirty="0" smtClean="0"/>
              <a:t> es un vector que es siempre perpendicular a la superficie</a:t>
            </a:r>
          </a:p>
          <a:p>
            <a:pPr eaLnBrk="1" hangingPunct="1"/>
            <a:r>
              <a:rPr lang="es-MX" altLang="es-MX" sz="2400" i="1" dirty="0" err="1" smtClean="0"/>
              <a:t>d</a:t>
            </a:r>
            <a:r>
              <a:rPr lang="es-MX" altLang="es-MX" sz="2400" b="1" dirty="0" err="1" smtClean="0"/>
              <a:t>A</a:t>
            </a:r>
            <a:r>
              <a:rPr lang="es-MX" altLang="es-MX" sz="2400" dirty="0" smtClean="0"/>
              <a:t> tiene una magnitud que es </a:t>
            </a:r>
            <a:r>
              <a:rPr lang="es-MX" altLang="es-MX" sz="2400" dirty="0" err="1" smtClean="0"/>
              <a:t>ingual</a:t>
            </a:r>
            <a:r>
              <a:rPr lang="es-MX" altLang="es-MX" sz="2400" dirty="0" smtClean="0"/>
              <a:t> al </a:t>
            </a:r>
            <a:r>
              <a:rPr lang="es-MX" altLang="es-MX" sz="2400" dirty="0" err="1" smtClean="0"/>
              <a:t>bvalor</a:t>
            </a:r>
            <a:r>
              <a:rPr lang="es-MX" altLang="es-MX" sz="2400" dirty="0" smtClean="0"/>
              <a:t> del área</a:t>
            </a:r>
          </a:p>
          <a:p>
            <a:pPr eaLnBrk="1" hangingPunct="1"/>
            <a:r>
              <a:rPr lang="es-MX" altLang="es-MX" sz="2400" dirty="0" smtClean="0"/>
              <a:t>El flujo magnético es</a:t>
            </a:r>
          </a:p>
          <a:p>
            <a:pPr eaLnBrk="1" hangingPunct="1"/>
            <a:endParaRPr lang="es-MX" altLang="es-MX" sz="2400" dirty="0" smtClean="0"/>
          </a:p>
          <a:p>
            <a:pPr eaLnBrk="1" hangingPunct="1"/>
            <a:r>
              <a:rPr lang="es-MX" altLang="es-MX" sz="2400" dirty="0" smtClean="0"/>
              <a:t>La unidad de flujo magnético es T</a:t>
            </a:r>
            <a:r>
              <a:rPr lang="es-MX" altLang="es-MX" sz="2400" baseline="30000" dirty="0" smtClean="0"/>
              <a:t>.</a:t>
            </a:r>
            <a:r>
              <a:rPr lang="es-MX" altLang="es-MX" sz="2400" dirty="0" smtClean="0"/>
              <a:t>m</a:t>
            </a:r>
            <a:r>
              <a:rPr lang="es-MX" altLang="es-MX" sz="2400" baseline="30000" dirty="0" smtClean="0"/>
              <a:t>2</a:t>
            </a:r>
            <a:r>
              <a:rPr lang="es-MX" altLang="es-MX" sz="2400" dirty="0" smtClean="0"/>
              <a:t> = Wb</a:t>
            </a:r>
          </a:p>
          <a:p>
            <a:pPr lvl="1" eaLnBrk="1" hangingPunct="1"/>
            <a:r>
              <a:rPr lang="es-MX" altLang="es-MX" sz="2400" dirty="0" smtClean="0"/>
              <a:t>Wb es un </a:t>
            </a:r>
            <a:r>
              <a:rPr lang="es-MX" altLang="es-MX" sz="2400" i="1" dirty="0" smtClean="0"/>
              <a:t>weber</a:t>
            </a:r>
            <a:endParaRPr lang="es-MX" altLang="es-MX" sz="2400" i="1" dirty="0" smtClean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513250"/>
              </p:ext>
            </p:extLst>
          </p:nvPr>
        </p:nvGraphicFramePr>
        <p:xfrm>
          <a:off x="5364088" y="4437112"/>
          <a:ext cx="1905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" name="Equation" r:id="rId3" imgW="863225" imgH="304668" progId="Equation.DSMT4">
                  <p:embed/>
                </p:oleObj>
              </mc:Choice>
              <mc:Fallback>
                <p:oleObj name="Equation" r:id="rId3" imgW="863225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37112"/>
                        <a:ext cx="1905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Flujo magnético a través de un plano, 1</a:t>
            </a:r>
            <a:endParaRPr lang="es-MX" altLang="es-MX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17713"/>
            <a:ext cx="4893568" cy="4114800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Un caso especial es cuando un plano de área A hace un ángulo </a:t>
            </a:r>
            <a:r>
              <a:rPr lang="es-MX" altLang="es-MX" sz="2800" i="1" dirty="0" smtClean="0">
                <a:latin typeface="Symbol" panose="05050102010706020507" pitchFamily="18" charset="2"/>
              </a:rPr>
              <a:t>q</a:t>
            </a:r>
            <a:r>
              <a:rPr lang="es-MX" altLang="es-MX" sz="2800" dirty="0" smtClean="0"/>
              <a:t>  con </a:t>
            </a:r>
            <a:r>
              <a:rPr lang="es-MX" altLang="es-MX" sz="2800" i="1" dirty="0" err="1" smtClean="0"/>
              <a:t>d</a:t>
            </a:r>
            <a:r>
              <a:rPr lang="es-MX" altLang="es-MX" sz="2800" b="1" dirty="0" err="1" smtClean="0"/>
              <a:t>A</a:t>
            </a:r>
            <a:endParaRPr lang="es-MX" altLang="es-MX" sz="2800" dirty="0" smtClean="0"/>
          </a:p>
          <a:p>
            <a:pPr eaLnBrk="1" hangingPunct="1"/>
            <a:r>
              <a:rPr lang="es-MX" altLang="es-MX" sz="2800" dirty="0" smtClean="0"/>
              <a:t>El flujo magnético es </a:t>
            </a:r>
            <a:r>
              <a:rPr lang="es-MX" altLang="es-MX" sz="2800" dirty="0" smtClean="0">
                <a:latin typeface="Symbol" panose="05050102010706020507" pitchFamily="18" charset="2"/>
              </a:rPr>
              <a:t>F</a:t>
            </a:r>
            <a:r>
              <a:rPr lang="es-MX" altLang="es-MX" sz="2800" i="1" baseline="-25000" dirty="0" smtClean="0"/>
              <a:t>B</a:t>
            </a:r>
            <a:r>
              <a:rPr lang="es-MX" altLang="es-MX" sz="2800" dirty="0" smtClean="0"/>
              <a:t> = </a:t>
            </a:r>
            <a:r>
              <a:rPr lang="es-MX" altLang="es-MX" sz="2800" i="1" dirty="0" smtClean="0"/>
              <a:t>BA </a:t>
            </a:r>
            <a:r>
              <a:rPr lang="es-MX" altLang="es-MX" sz="2800" dirty="0" err="1" smtClean="0"/>
              <a:t>cos</a:t>
            </a:r>
            <a:r>
              <a:rPr lang="es-MX" altLang="es-MX" sz="2800" dirty="0" smtClean="0"/>
              <a:t> </a:t>
            </a:r>
            <a:r>
              <a:rPr lang="es-MX" altLang="es-MX" sz="2800" i="1" dirty="0" smtClean="0">
                <a:latin typeface="Symbol" panose="05050102010706020507" pitchFamily="18" charset="2"/>
              </a:rPr>
              <a:t>q</a:t>
            </a:r>
            <a:endParaRPr lang="es-MX" altLang="es-MX" sz="2800" dirty="0" smtClean="0"/>
          </a:p>
          <a:p>
            <a:pPr eaLnBrk="1" hangingPunct="1"/>
            <a:r>
              <a:rPr lang="es-MX" altLang="es-MX" sz="2800" dirty="0" smtClean="0"/>
              <a:t>En este caso, el campo es paralelo al plano y se puede ver que </a:t>
            </a:r>
            <a:r>
              <a:rPr lang="es-MX" altLang="es-MX" sz="2800" dirty="0" smtClean="0">
                <a:latin typeface="Symbol" panose="05050102010706020507" pitchFamily="18" charset="2"/>
              </a:rPr>
              <a:t>F</a:t>
            </a:r>
            <a:r>
              <a:rPr lang="es-MX" altLang="es-MX" sz="2800" dirty="0" smtClean="0"/>
              <a:t> = 0</a:t>
            </a:r>
            <a:endParaRPr lang="es-MX" altLang="es-MX" sz="2800" dirty="0" smtClean="0"/>
          </a:p>
        </p:txBody>
      </p:sp>
      <p:pic>
        <p:nvPicPr>
          <p:cNvPr id="50180" name="Picture 6" descr="C:\Serway Art Eng\Chapter30\30-21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955925"/>
            <a:ext cx="3810000" cy="2236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C:\Serway Art Eng\Chapter30\30-21b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524000"/>
            <a:ext cx="2627313" cy="484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Flujo magnético a través de un plano</a:t>
            </a:r>
            <a:r>
              <a:rPr lang="es-MX" altLang="es-MX" dirty="0" smtClean="0"/>
              <a:t>, 2</a:t>
            </a:r>
            <a:endParaRPr lang="es-MX" altLang="es-MX" dirty="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459287"/>
          </a:xfrm>
        </p:spPr>
        <p:txBody>
          <a:bodyPr/>
          <a:lstStyle/>
          <a:p>
            <a:pPr eaLnBrk="1" hangingPunct="1"/>
            <a:r>
              <a:rPr lang="es-MX" altLang="es-MX" sz="2400" dirty="0" smtClean="0"/>
              <a:t>El flujo magnético es </a:t>
            </a:r>
            <a:r>
              <a:rPr lang="es-MX" altLang="es-MX" sz="2400" dirty="0" smtClean="0">
                <a:latin typeface="Symbol" panose="05050102010706020507" pitchFamily="18" charset="2"/>
              </a:rPr>
              <a:t>F</a:t>
            </a:r>
            <a:r>
              <a:rPr lang="es-MX" altLang="es-MX" sz="2400" i="1" baseline="-25000" dirty="0" smtClean="0"/>
              <a:t>B</a:t>
            </a:r>
            <a:r>
              <a:rPr lang="es-MX" altLang="es-MX" sz="2400" dirty="0" smtClean="0"/>
              <a:t> = </a:t>
            </a:r>
            <a:r>
              <a:rPr lang="es-MX" altLang="es-MX" sz="2400" i="1" dirty="0" smtClean="0"/>
              <a:t>BA </a:t>
            </a:r>
            <a:r>
              <a:rPr lang="es-MX" altLang="es-MX" sz="2400" dirty="0" err="1" smtClean="0"/>
              <a:t>cos</a:t>
            </a:r>
            <a:r>
              <a:rPr lang="es-MX" altLang="es-MX" sz="2400" dirty="0" smtClean="0"/>
              <a:t> </a:t>
            </a:r>
            <a:r>
              <a:rPr lang="es-MX" altLang="es-MX" sz="2400" i="1" dirty="0" smtClean="0">
                <a:latin typeface="Symbol" panose="05050102010706020507" pitchFamily="18" charset="2"/>
              </a:rPr>
              <a:t>q</a:t>
            </a:r>
            <a:endParaRPr lang="es-MX" altLang="es-MX" sz="2400" dirty="0" smtClean="0"/>
          </a:p>
          <a:p>
            <a:pPr eaLnBrk="1" hangingPunct="1"/>
            <a:r>
              <a:rPr lang="es-MX" altLang="es-MX" sz="2400" dirty="0" smtClean="0"/>
              <a:t>En este caso, el campo es perpendicular al plano, por lo que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MX" sz="2400" dirty="0" smtClean="0">
                <a:latin typeface="Symbol" panose="05050102010706020507" pitchFamily="18" charset="2"/>
              </a:rPr>
              <a:t>	F</a:t>
            </a:r>
            <a:r>
              <a:rPr lang="es-MX" altLang="es-MX" sz="2400" dirty="0" smtClean="0"/>
              <a:t> = </a:t>
            </a:r>
            <a:r>
              <a:rPr lang="es-MX" altLang="es-MX" sz="2400" i="1" dirty="0" smtClean="0"/>
              <a:t>BA</a:t>
            </a:r>
          </a:p>
          <a:p>
            <a:pPr eaLnBrk="1" hangingPunct="1"/>
            <a:r>
              <a:rPr lang="es-MX" altLang="es-MX" sz="2400" dirty="0" smtClean="0"/>
              <a:t>Este será el valor máximo del flujo de campo magnético</a:t>
            </a:r>
            <a:endParaRPr lang="es-MX" altLang="es-MX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smtClean="0"/>
              <a:t>Ley de </a:t>
            </a:r>
            <a:r>
              <a:rPr lang="en-US" altLang="es-MX" dirty="0" err="1" smtClean="0"/>
              <a:t>Biot</a:t>
            </a:r>
            <a:r>
              <a:rPr lang="en-US" altLang="es-MX" dirty="0" smtClean="0"/>
              <a:t>-Savart– </a:t>
            </a:r>
            <a:r>
              <a:rPr lang="en-US" altLang="es-MX" dirty="0" err="1" smtClean="0"/>
              <a:t>Observaciones</a:t>
            </a:r>
            <a:r>
              <a:rPr lang="en-US" altLang="es-MX" dirty="0" smtClean="0"/>
              <a:t>, </a:t>
            </a:r>
            <a:r>
              <a:rPr lang="en-US" altLang="es-MX" dirty="0" err="1" smtClean="0"/>
              <a:t>cont</a:t>
            </a:r>
            <a:endParaRPr lang="en-US" altLang="es-MX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La magnitud de </a:t>
            </a:r>
            <a:r>
              <a:rPr lang="es-MX" i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es proporcional a la corriente y a la magnitud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</a:rPr>
              <a:t>ds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del elemento de longitud </a:t>
            </a:r>
            <a:r>
              <a:rPr lang="es-MX" i="1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s-MX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s-MX" dirty="0" smtClean="0">
                <a:solidFill>
                  <a:srgbClr val="C00000"/>
                </a:solidFill>
              </a:rPr>
              <a:t>La magnitud de dB es proporcional a </a:t>
            </a:r>
            <a:r>
              <a:rPr lang="es-MX" dirty="0" err="1" smtClean="0">
                <a:solidFill>
                  <a:srgbClr val="C00000"/>
                </a:solidFill>
              </a:rPr>
              <a:t>sen</a:t>
            </a:r>
            <a:r>
              <a:rPr lang="es-MX" dirty="0" smtClean="0">
                <a:solidFill>
                  <a:srgbClr val="C00000"/>
                </a:solidFill>
              </a:rPr>
              <a:t> </a:t>
            </a:r>
            <a:r>
              <a:rPr lang="es-MX" dirty="0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s-MX" dirty="0" smtClean="0">
                <a:solidFill>
                  <a:srgbClr val="C00000"/>
                </a:solidFill>
              </a:rPr>
              <a:t>, donde </a:t>
            </a:r>
            <a:r>
              <a:rPr lang="es-MX" dirty="0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s-MX" dirty="0" smtClean="0">
                <a:solidFill>
                  <a:srgbClr val="C00000"/>
                </a:solidFill>
              </a:rPr>
              <a:t> es el ángulo entre los vectores </a:t>
            </a:r>
            <a:r>
              <a:rPr lang="es-MX" i="1" dirty="0" err="1" smtClean="0">
                <a:solidFill>
                  <a:srgbClr val="C00000"/>
                </a:solidFill>
              </a:rPr>
              <a:t>d</a:t>
            </a:r>
            <a:r>
              <a:rPr lang="es-MX" b="1" dirty="0" err="1" smtClean="0">
                <a:solidFill>
                  <a:srgbClr val="C00000"/>
                </a:solidFill>
              </a:rPr>
              <a:t>s</a:t>
            </a:r>
            <a:r>
              <a:rPr lang="es-MX" dirty="0" smtClean="0">
                <a:solidFill>
                  <a:srgbClr val="C00000"/>
                </a:solidFill>
              </a:rPr>
              <a:t> y </a:t>
            </a:r>
            <a:endParaRPr lang="en-US" altLang="es-MX" dirty="0" smtClean="0">
              <a:solidFill>
                <a:srgbClr val="C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02227"/>
              </p:ext>
            </p:extLst>
          </p:nvPr>
        </p:nvGraphicFramePr>
        <p:xfrm>
          <a:off x="4139952" y="4653136"/>
          <a:ext cx="2079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3" imgW="152334" imgH="279279" progId="Equation.3">
                  <p:embed/>
                </p:oleObj>
              </mc:Choice>
              <mc:Fallback>
                <p:oleObj name="Equation" r:id="rId3" imgW="152334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653136"/>
                        <a:ext cx="2079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17538"/>
            <a:ext cx="8244408" cy="1143000"/>
          </a:xfrm>
        </p:spPr>
        <p:txBody>
          <a:bodyPr/>
          <a:lstStyle/>
          <a:p>
            <a:pPr eaLnBrk="1" hangingPunct="1"/>
            <a:r>
              <a:rPr lang="es-MX" altLang="es-MX" dirty="0" smtClean="0"/>
              <a:t>La ley de Gauss en magnetismo</a:t>
            </a:r>
            <a:endParaRPr lang="es-MX" altLang="es-MX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400" dirty="0" smtClean="0"/>
              <a:t>A diferencia del campo eléctrico , las líneas del vector de campo magnético no comienzan en un punto y terminan en cualquiera otro. </a:t>
            </a:r>
          </a:p>
          <a:p>
            <a:pPr lvl="1" eaLnBrk="1" hangingPunct="1"/>
            <a:r>
              <a:rPr lang="es-MX" altLang="es-MX" sz="2400" dirty="0" smtClean="0"/>
              <a:t>El número de líneas que entran en una superficie es igual al numero de líneas que salen por la superficie</a:t>
            </a:r>
          </a:p>
          <a:p>
            <a:pPr eaLnBrk="1" hangingPunct="1"/>
            <a:r>
              <a:rPr lang="es-MX" altLang="es-MX" sz="2400" dirty="0" smtClean="0"/>
              <a:t>Así, la Ley de Gauss en el magnetismo dice que </a:t>
            </a:r>
            <a:r>
              <a:rPr lang="es-MX" altLang="es-MX" sz="2400" b="1" dirty="0" smtClean="0"/>
              <a:t>:</a:t>
            </a:r>
            <a:endParaRPr lang="es-MX" altLang="es-MX" dirty="0" smtClean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11610"/>
              </p:ext>
            </p:extLst>
          </p:nvPr>
        </p:nvGraphicFramePr>
        <p:xfrm>
          <a:off x="2915816" y="4869160"/>
          <a:ext cx="22828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" name="Equation" r:id="rId3" imgW="774364" imgH="304668" progId="Equation.DSMT4">
                  <p:embed/>
                </p:oleObj>
              </mc:Choice>
              <mc:Fallback>
                <p:oleObj name="Equation" r:id="rId3" imgW="774364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869160"/>
                        <a:ext cx="22828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Corriente de desplazamiento</a:t>
            </a:r>
            <a:endParaRPr lang="es-MX" altLang="es-MX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245" y="1988840"/>
            <a:ext cx="8487544" cy="41148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s-MX" altLang="es-MX" sz="2400" dirty="0" smtClean="0"/>
              <a:t>La ley de Ampere en su forma original es válida solo si cualquiera de los campo eléctricos presentes son constantes en el tiempo</a:t>
            </a:r>
          </a:p>
          <a:p>
            <a:pPr lvl="1" eaLnBrk="1" hangingPunct="1"/>
            <a:r>
              <a:rPr lang="es-MX" altLang="es-MX" sz="2400" dirty="0" smtClean="0"/>
              <a:t>Maxwell modificó esta ley para incluir para incluir campos eléctricos a que cambian con el tiempo</a:t>
            </a:r>
          </a:p>
          <a:p>
            <a:pPr eaLnBrk="1" hangingPunct="1"/>
            <a:r>
              <a:rPr lang="es-MX" altLang="es-MX" sz="2400" dirty="0" smtClean="0"/>
              <a:t>Maxwell añadió un término adicional en el que se incluye un factor llamado </a:t>
            </a:r>
            <a:r>
              <a:rPr lang="es-MX" altLang="es-MX" sz="2400" b="1" dirty="0" smtClean="0"/>
              <a:t>corriente de desplazamiento</a:t>
            </a:r>
            <a:r>
              <a:rPr lang="es-MX" altLang="es-MX" sz="2400" i="1" dirty="0" smtClean="0"/>
              <a:t>, </a:t>
            </a:r>
            <a:r>
              <a:rPr lang="es-MX" altLang="es-MX" sz="2400" i="1" dirty="0" smtClean="0">
                <a:latin typeface="Times New Roman" panose="02020603050405020304" pitchFamily="18" charset="0"/>
              </a:rPr>
              <a:t>I</a:t>
            </a:r>
            <a:r>
              <a:rPr lang="es-MX" altLang="es-MX" sz="2400" i="1" baseline="-25000" dirty="0" smtClean="0"/>
              <a:t>d</a:t>
            </a:r>
            <a:r>
              <a:rPr lang="es-MX" altLang="es-MX" sz="2400" dirty="0" smtClean="0"/>
              <a:t> </a:t>
            </a:r>
            <a:endParaRPr lang="es-MX" altLang="es-MX" sz="2400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Corriente de Desplazamiento, cont.</a:t>
            </a:r>
            <a:endParaRPr lang="es-MX" altLang="es-MX" sz="36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17713"/>
            <a:ext cx="7964488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dirty="0" smtClean="0">
                <a:solidFill>
                  <a:schemeClr val="accent1">
                    <a:lumMod val="50000"/>
                  </a:schemeClr>
                </a:solidFill>
              </a:rPr>
              <a:t>La corriente de desplazamiento NO es la corriente en el conductor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 dirty="0" smtClean="0"/>
              <a:t>La corriente de la conducción será usada para referirse a la corriente transportada por un alambre u otro conductor</a:t>
            </a:r>
            <a:endParaRPr lang="es-MX" altLang="es-MX" sz="2000" dirty="0"/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La corriente de desplazamiento se define así:</a:t>
            </a: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lvl="1" eaLnBrk="1" hangingPunct="1">
              <a:lnSpc>
                <a:spcPct val="90000"/>
              </a:lnSpc>
            </a:pPr>
            <a:r>
              <a:rPr lang="es-MX" altLang="es-MX" dirty="0" smtClean="0">
                <a:latin typeface="Symbol" panose="05050102010706020507" pitchFamily="18" charset="2"/>
              </a:rPr>
              <a:t>F</a:t>
            </a:r>
            <a:r>
              <a:rPr lang="es-MX" altLang="es-MX" i="1" baseline="-25000" dirty="0" smtClean="0"/>
              <a:t>E</a:t>
            </a:r>
            <a:r>
              <a:rPr lang="es-MX" altLang="es-MX" dirty="0" smtClean="0"/>
              <a:t> = </a:t>
            </a:r>
            <a:r>
              <a:rPr lang="es-MX" altLang="es-MX" dirty="0" err="1" smtClean="0">
                <a:latin typeface="Symbol" panose="05050102010706020507" pitchFamily="18" charset="2"/>
              </a:rPr>
              <a:t>ò</a:t>
            </a:r>
            <a:r>
              <a:rPr lang="es-MX" altLang="es-MX" b="1" dirty="0" err="1" smtClean="0"/>
              <a:t>E</a:t>
            </a:r>
            <a:r>
              <a:rPr lang="es-MX" altLang="es-MX" b="1" dirty="0" smtClean="0"/>
              <a:t> </a:t>
            </a:r>
            <a:r>
              <a:rPr lang="es-MX" altLang="es-MX" b="1" baseline="30000" dirty="0" smtClean="0"/>
              <a:t>. </a:t>
            </a:r>
            <a:r>
              <a:rPr lang="es-MX" altLang="es-MX" i="1" dirty="0" err="1" smtClean="0"/>
              <a:t>d</a:t>
            </a:r>
            <a:r>
              <a:rPr lang="es-MX" altLang="es-MX" b="1" dirty="0" err="1" smtClean="0"/>
              <a:t>A</a:t>
            </a:r>
            <a:r>
              <a:rPr lang="es-MX" altLang="es-MX" dirty="0" smtClean="0"/>
              <a:t> es el flujo eléctrico y </a:t>
            </a:r>
            <a:r>
              <a:rPr lang="es-MX" altLang="es-MX" i="1" dirty="0" err="1" smtClean="0">
                <a:latin typeface="Symbol" panose="05050102010706020507" pitchFamily="18" charset="2"/>
              </a:rPr>
              <a:t>e</a:t>
            </a:r>
            <a:r>
              <a:rPr lang="es-MX" altLang="es-MX" baseline="-25000" dirty="0" err="1" smtClean="0"/>
              <a:t>o</a:t>
            </a:r>
            <a:r>
              <a:rPr lang="es-MX" altLang="es-MX" dirty="0" smtClean="0"/>
              <a:t> es la permitividad del espacio libre</a:t>
            </a:r>
            <a:endParaRPr lang="es-MX" altLang="es-MX" dirty="0" smtClean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33702"/>
              </p:ext>
            </p:extLst>
          </p:nvPr>
        </p:nvGraphicFramePr>
        <p:xfrm>
          <a:off x="3635896" y="4005064"/>
          <a:ext cx="2057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" name="Equation" r:id="rId3" imgW="799753" imgH="393529" progId="Equation.DSMT4">
                  <p:embed/>
                </p:oleObj>
              </mc:Choice>
              <mc:Fallback>
                <p:oleObj name="Equation" r:id="rId3" imgW="799753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005064"/>
                        <a:ext cx="2057400" cy="101123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Forma general de la ley de Ampere</a:t>
            </a:r>
            <a:endParaRPr lang="es-MX" altLang="es-MX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También se conoce como ley de </a:t>
            </a:r>
            <a:r>
              <a:rPr lang="es-MX" altLang="es-MX" b="1" dirty="0" smtClean="0"/>
              <a:t>Ampere-Maxwell</a:t>
            </a:r>
            <a:endParaRPr lang="es-MX" altLang="es-MX" dirty="0" smtClean="0"/>
          </a:p>
          <a:p>
            <a:pPr eaLnBrk="1" hangingPunct="1"/>
            <a:endParaRPr lang="es-MX" altLang="es-MX" dirty="0" smtClean="0"/>
          </a:p>
          <a:p>
            <a:pPr eaLnBrk="1" hangingPunct="1"/>
            <a:endParaRPr lang="es-MX" altLang="es-MX" dirty="0" smtClean="0"/>
          </a:p>
          <a:p>
            <a:pPr eaLnBrk="1" hangingPunct="1"/>
            <a:endParaRPr lang="es-MX" altLang="es-MX" dirty="0" smtClean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10275"/>
              </p:ext>
            </p:extLst>
          </p:nvPr>
        </p:nvGraphicFramePr>
        <p:xfrm>
          <a:off x="1981200" y="3276600"/>
          <a:ext cx="55086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" name="Equation" r:id="rId3" imgW="2400300" imgH="393700" progId="Equation.DSMT4">
                  <p:embed/>
                </p:oleObj>
              </mc:Choice>
              <mc:Fallback>
                <p:oleObj name="Equation" r:id="rId3" imgW="24003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55086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4000" dirty="0" smtClean="0"/>
              <a:t>Forma general de la ley de Ampere, un ejemplo </a:t>
            </a:r>
            <a:endParaRPr lang="es-MX" altLang="es-MX" sz="40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17713"/>
            <a:ext cx="4741168" cy="4114800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El flujo eléctrico a través de S</a:t>
            </a:r>
            <a:r>
              <a:rPr lang="es-MX" altLang="es-MX" sz="2800" baseline="-25000" dirty="0" smtClean="0"/>
              <a:t>2</a:t>
            </a:r>
            <a:r>
              <a:rPr lang="es-MX" altLang="es-MX" sz="2800" dirty="0" smtClean="0"/>
              <a:t> es </a:t>
            </a:r>
            <a:r>
              <a:rPr lang="es-MX" altLang="es-MX" sz="2800" i="1" dirty="0" smtClean="0"/>
              <a:t>EA</a:t>
            </a:r>
            <a:r>
              <a:rPr lang="es-MX" altLang="es-MX" sz="2800" dirty="0" smtClean="0"/>
              <a:t> </a:t>
            </a:r>
          </a:p>
          <a:p>
            <a:pPr lvl="1" eaLnBrk="1" hangingPunct="1"/>
            <a:r>
              <a:rPr lang="es-MX" altLang="es-MX" sz="2400" i="1" dirty="0" smtClean="0"/>
              <a:t>A</a:t>
            </a:r>
            <a:r>
              <a:rPr lang="es-MX" altLang="es-MX" sz="2400" dirty="0" smtClean="0"/>
              <a:t> es el área de las placas del capacitor </a:t>
            </a:r>
          </a:p>
          <a:p>
            <a:pPr lvl="1" eaLnBrk="1" hangingPunct="1"/>
            <a:r>
              <a:rPr lang="es-MX" altLang="es-MX" sz="2400" i="1" dirty="0" smtClean="0"/>
              <a:t>E</a:t>
            </a:r>
            <a:r>
              <a:rPr lang="es-MX" altLang="es-MX" sz="2400" dirty="0" smtClean="0"/>
              <a:t> es el campo eléctrico entre las placas</a:t>
            </a:r>
          </a:p>
          <a:p>
            <a:pPr eaLnBrk="1" hangingPunct="1"/>
            <a:r>
              <a:rPr lang="es-MX" altLang="es-MX" sz="2800" dirty="0" smtClean="0"/>
              <a:t>Si </a:t>
            </a:r>
            <a:r>
              <a:rPr lang="es-MX" altLang="es-MX" sz="2800" i="1" dirty="0" smtClean="0"/>
              <a:t>q</a:t>
            </a:r>
            <a:r>
              <a:rPr lang="es-MX" altLang="es-MX" sz="2800" dirty="0" smtClean="0"/>
              <a:t> es la carga en las placas en cualquiera tiempo, </a:t>
            </a:r>
            <a:r>
              <a:rPr lang="es-MX" altLang="es-MX" sz="2800" dirty="0" smtClean="0">
                <a:latin typeface="Symbol" panose="05050102010706020507" pitchFamily="18" charset="2"/>
              </a:rPr>
              <a:t>F</a:t>
            </a:r>
            <a:r>
              <a:rPr lang="es-MX" altLang="es-MX" sz="2800" i="1" baseline="-25000" dirty="0" smtClean="0"/>
              <a:t>E</a:t>
            </a:r>
            <a:r>
              <a:rPr lang="es-MX" altLang="es-MX" sz="2800" dirty="0" smtClean="0"/>
              <a:t> = </a:t>
            </a:r>
            <a:r>
              <a:rPr lang="es-MX" altLang="es-MX" sz="2800" i="1" dirty="0" smtClean="0"/>
              <a:t>EA</a:t>
            </a:r>
            <a:r>
              <a:rPr lang="es-MX" altLang="es-MX" sz="2800" dirty="0" smtClean="0"/>
              <a:t> = </a:t>
            </a:r>
            <a:r>
              <a:rPr lang="es-MX" altLang="es-MX" sz="2800" i="1" dirty="0" smtClean="0"/>
              <a:t>q</a:t>
            </a:r>
            <a:r>
              <a:rPr lang="es-MX" altLang="es-MX" sz="2800" dirty="0" smtClean="0"/>
              <a:t>/</a:t>
            </a:r>
            <a:r>
              <a:rPr lang="es-MX" altLang="es-MX" sz="2800" dirty="0" err="1" smtClean="0">
                <a:latin typeface="Symbol" panose="05050102010706020507" pitchFamily="18" charset="2"/>
              </a:rPr>
              <a:t>e</a:t>
            </a:r>
            <a:r>
              <a:rPr lang="es-MX" altLang="es-MX" sz="2800" baseline="-25000" dirty="0" err="1" smtClean="0"/>
              <a:t>o</a:t>
            </a:r>
            <a:endParaRPr lang="es-MX" altLang="es-MX" sz="2800" dirty="0" smtClean="0"/>
          </a:p>
        </p:txBody>
      </p:sp>
      <p:pic>
        <p:nvPicPr>
          <p:cNvPr id="56324" name="Picture 6" descr="C:\Serway Art Eng\Chapter30\30-26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971800"/>
            <a:ext cx="3810000" cy="220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61601" y="5314931"/>
            <a:ext cx="403244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Recuerde que debe tomar la carga positiva sobre una placa, ya que la placa entera tiene una carga cero</a:t>
            </a:r>
            <a:endParaRPr lang="es-MX" sz="1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Forma general de la ley de Ampere, un ejemplo, cont.</a:t>
            </a:r>
            <a:endParaRPr lang="es-MX" altLang="es-MX" sz="36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17713"/>
            <a:ext cx="848754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Por lo tanto, la corriente de desplazamiento será</a:t>
            </a:r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La corriente de desplazamiento es la misma que la corriente de conducción a través de S</a:t>
            </a:r>
            <a:r>
              <a:rPr lang="es-MX" altLang="es-MX" sz="2800" baseline="-25000" dirty="0" smtClean="0"/>
              <a:t>1</a:t>
            </a:r>
            <a:endParaRPr lang="es-MX" altLang="es-MX" sz="2800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La corriente de desplazamiento sobre S</a:t>
            </a:r>
            <a:r>
              <a:rPr lang="es-MX" altLang="es-MX" sz="2800" baseline="-25000" dirty="0" smtClean="0"/>
              <a:t>2</a:t>
            </a:r>
            <a:r>
              <a:rPr lang="es-MX" altLang="es-MX" sz="2800" dirty="0" smtClean="0"/>
              <a:t> es la fuente del campo magnético en el borde de la superficie</a:t>
            </a:r>
            <a:endParaRPr lang="es-MX" altLang="es-MX" sz="2800" dirty="0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74821"/>
              </p:ext>
            </p:extLst>
          </p:nvPr>
        </p:nvGraphicFramePr>
        <p:xfrm>
          <a:off x="2151856" y="2564904"/>
          <a:ext cx="2895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0" name="Equation" r:id="rId3" imgW="1155700" imgH="393700" progId="Equation.DSMT4">
                  <p:embed/>
                </p:oleObj>
              </mc:Choice>
              <mc:Fallback>
                <p:oleObj name="Equation" r:id="rId3" imgW="11557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856" y="2564904"/>
                        <a:ext cx="28956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Ley de Ampere-Maxwell, final</a:t>
            </a:r>
            <a:endParaRPr lang="es-MX" altLang="es-MX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8127504" cy="4114800"/>
          </a:xfrm>
        </p:spPr>
        <p:txBody>
          <a:bodyPr/>
          <a:lstStyle/>
          <a:p>
            <a:pPr eaLnBrk="1" hangingPunct="1"/>
            <a:r>
              <a:rPr lang="es-MX" altLang="es-MX" dirty="0" smtClean="0"/>
              <a:t>Los campos magnéticos son producidos tanto por las corrientes de conducción, como la variación de los campos eléctricos que cambian con el tiempo</a:t>
            </a:r>
          </a:p>
          <a:p>
            <a:pPr eaLnBrk="1" hangingPunct="1"/>
            <a:r>
              <a:rPr lang="es-MX" altLang="es-MX" dirty="0" smtClean="0"/>
              <a:t>Este trabajo teórico realizado por Maxwell contribuyó a un mayor avance en el entendimiento del electromagnetismo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Los momentos magnéticos</a:t>
            </a:r>
            <a:endParaRPr lang="es-MX" altLang="es-MX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17713"/>
            <a:ext cx="848754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En general, cualquiera espira de corriente tiene una campo magnético y consecuentemente tiene un momento de momento dipolo magnético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Esto incluye espiras de corriente de nivel atómico que se describen en algunos modelos de nivel atómico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Esto ayudará a explicar por qué algunos materiales muestran fuertes propiedades magnéticas</a:t>
            </a:r>
            <a:endParaRPr lang="es-MX" altLang="es-MX" sz="2800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4000" dirty="0" smtClean="0"/>
              <a:t>Momentos Magnéticos – el átomo clásico</a:t>
            </a:r>
            <a:endParaRPr lang="es-MX" altLang="es-MX" sz="40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383088" cy="4611688"/>
          </a:xfrm>
        </p:spPr>
        <p:txBody>
          <a:bodyPr/>
          <a:lstStyle/>
          <a:p>
            <a:pPr eaLnBrk="1" hangingPunct="1"/>
            <a:r>
              <a:rPr lang="es-MX" altLang="es-MX" sz="2400" dirty="0" smtClean="0"/>
              <a:t>Los electrones se mueven en órbitas circulares</a:t>
            </a:r>
          </a:p>
          <a:p>
            <a:pPr eaLnBrk="1" hangingPunct="1"/>
            <a:r>
              <a:rPr lang="es-MX" altLang="es-MX" sz="2400" dirty="0" smtClean="0"/>
              <a:t>Cuando los electrones orbitan, se forman pequeñas espiras de corriente</a:t>
            </a:r>
          </a:p>
          <a:p>
            <a:pPr eaLnBrk="1" hangingPunct="1"/>
            <a:r>
              <a:rPr lang="es-MX" altLang="es-MX" sz="2400" dirty="0" smtClean="0"/>
              <a:t>El momento magnético del electrón se asocia con su movimiento orbital</a:t>
            </a:r>
          </a:p>
          <a:p>
            <a:pPr eaLnBrk="1" hangingPunct="1"/>
            <a:r>
              <a:rPr lang="es-MX" altLang="es-MX" sz="2400" b="1" dirty="0" smtClean="0"/>
              <a:t>L</a:t>
            </a:r>
            <a:r>
              <a:rPr lang="es-MX" altLang="es-MX" sz="2400" dirty="0" smtClean="0"/>
              <a:t> es el momento angular</a:t>
            </a:r>
          </a:p>
          <a:p>
            <a:pPr eaLnBrk="1" hangingPunct="1"/>
            <a:r>
              <a:rPr lang="es-MX" altLang="es-MX" sz="2400" b="1" i="1" dirty="0" smtClean="0"/>
              <a:t>µ</a:t>
            </a:r>
            <a:r>
              <a:rPr lang="es-MX" altLang="es-MX" sz="2400" dirty="0" smtClean="0"/>
              <a:t> es el momento magnético</a:t>
            </a:r>
            <a:endParaRPr lang="es-MX" altLang="es-MX" sz="2400" b="1" dirty="0" smtClean="0"/>
          </a:p>
        </p:txBody>
      </p:sp>
      <p:pic>
        <p:nvPicPr>
          <p:cNvPr id="60420" name="Picture 6" descr="C:\Serway Art Eng\Chapter30\30-27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3525" y="2017713"/>
            <a:ext cx="34115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Momentos magnéticos – átomo clásico, 2</a:t>
            </a:r>
            <a:endParaRPr lang="es-MX" altLang="es-MX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Este modelo que el electrón se mueve</a:t>
            </a:r>
          </a:p>
          <a:p>
            <a:pPr lvl="1" eaLnBrk="1" hangingPunct="1"/>
            <a:r>
              <a:rPr lang="es-MX" altLang="es-MX" dirty="0" smtClean="0"/>
              <a:t>Con rapidez constante </a:t>
            </a:r>
            <a:r>
              <a:rPr lang="es-MX" altLang="es-MX" i="1" dirty="0" smtClean="0"/>
              <a:t>v</a:t>
            </a:r>
          </a:p>
          <a:p>
            <a:pPr lvl="1" eaLnBrk="1" hangingPunct="1"/>
            <a:r>
              <a:rPr lang="es-MX" altLang="es-MX" dirty="0" smtClean="0"/>
              <a:t>En orbitas circulares de radio </a:t>
            </a:r>
            <a:r>
              <a:rPr lang="es-MX" altLang="es-MX" i="1" dirty="0" smtClean="0"/>
              <a:t>r</a:t>
            </a:r>
          </a:p>
          <a:p>
            <a:pPr lvl="1" eaLnBrk="1" hangingPunct="1"/>
            <a:r>
              <a:rPr lang="es-MX" altLang="es-MX" dirty="0" smtClean="0"/>
              <a:t>Viaja una distancia 2</a:t>
            </a:r>
            <a:r>
              <a:rPr lang="es-MX" altLang="es-MX" i="1" dirty="0" smtClean="0">
                <a:latin typeface="Symbol" panose="05050102010706020507" pitchFamily="18" charset="2"/>
              </a:rPr>
              <a:t>p</a:t>
            </a:r>
            <a:r>
              <a:rPr lang="es-MX" altLang="es-MX" i="1" dirty="0" smtClean="0"/>
              <a:t>r</a:t>
            </a:r>
            <a:r>
              <a:rPr lang="es-MX" altLang="es-MX" dirty="0" smtClean="0"/>
              <a:t> en un intervalo de tiempo T</a:t>
            </a:r>
            <a:endParaRPr lang="es-MX" altLang="es-MX" i="1" dirty="0" smtClean="0"/>
          </a:p>
          <a:p>
            <a:pPr eaLnBrk="1" hangingPunct="1"/>
            <a:r>
              <a:rPr lang="es-MX" altLang="es-MX" dirty="0" smtClean="0"/>
              <a:t>La rapidez orbital es</a:t>
            </a:r>
          </a:p>
          <a:p>
            <a:pPr eaLnBrk="1" hangingPunct="1"/>
            <a:endParaRPr lang="es-MX" altLang="es-MX" dirty="0" smtClean="0"/>
          </a:p>
        </p:txBody>
      </p:sp>
      <p:graphicFrame>
        <p:nvGraphicFramePr>
          <p:cNvPr id="614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046739"/>
              </p:ext>
            </p:extLst>
          </p:nvPr>
        </p:nvGraphicFramePr>
        <p:xfrm>
          <a:off x="2209800" y="5257800"/>
          <a:ext cx="13731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57800"/>
                        <a:ext cx="13731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dirty="0" smtClean="0"/>
              <a:t>Las observaciones se resumen en la ecuación matemática llamada Ley de </a:t>
            </a:r>
            <a:r>
              <a:rPr lang="es-MX" altLang="es-MX" b="1" dirty="0" smtClean="0"/>
              <a:t>Biot-</a:t>
            </a:r>
            <a:r>
              <a:rPr lang="es-MX" altLang="es-MX" b="1" dirty="0" err="1" smtClean="0"/>
              <a:t>Savart</a:t>
            </a:r>
            <a:r>
              <a:rPr lang="es-MX" altLang="es-MX" b="1" dirty="0" smtClean="0"/>
              <a:t>:</a:t>
            </a: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El campo magnético descrito por esta Ley es el campo debido a la corriente que fluye por un conductor</a:t>
            </a:r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Ley de Biot-</a:t>
            </a:r>
            <a:r>
              <a:rPr lang="es-MX" altLang="es-MX" dirty="0" err="1" smtClean="0"/>
              <a:t>Savart</a:t>
            </a:r>
            <a:r>
              <a:rPr lang="es-MX" altLang="es-MX" dirty="0" smtClean="0"/>
              <a:t> </a:t>
            </a:r>
            <a:r>
              <a:rPr lang="es-MX" altLang="es-MX" dirty="0" err="1" smtClean="0"/>
              <a:t>Law</a:t>
            </a:r>
            <a:r>
              <a:rPr lang="es-MX" altLang="es-MX" dirty="0" smtClean="0"/>
              <a:t> – la ecuación</a:t>
            </a:r>
            <a:endParaRPr lang="es-MX" altLang="es-MX" dirty="0" smtClean="0"/>
          </a:p>
        </p:txBody>
      </p:sp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16814"/>
              </p:ext>
            </p:extLst>
          </p:nvPr>
        </p:nvGraphicFramePr>
        <p:xfrm>
          <a:off x="2362200" y="3429000"/>
          <a:ext cx="27432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3" imgW="1117115" imgH="406224" progId="Equation.DSMT4">
                  <p:embed/>
                </p:oleObj>
              </mc:Choice>
              <mc:Fallback>
                <p:oleObj name="Equation" r:id="rId3" imgW="1117115" imgH="4062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9000"/>
                        <a:ext cx="27432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Momentos magnéticos –átomo clásico, 3</a:t>
            </a:r>
            <a:endParaRPr lang="es-MX" altLang="es-MX" sz="36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corriente es  </a:t>
            </a:r>
          </a:p>
          <a:p>
            <a:pPr eaLnBrk="1" hangingPunct="1"/>
            <a:endParaRPr lang="es-MX" altLang="es-MX" dirty="0" smtClean="0"/>
          </a:p>
          <a:p>
            <a:pPr eaLnBrk="1" hangingPunct="1"/>
            <a:r>
              <a:rPr lang="es-MX" altLang="es-MX" dirty="0" smtClean="0"/>
              <a:t>El momento magnéticos es</a:t>
            </a:r>
          </a:p>
          <a:p>
            <a:pPr eaLnBrk="1" hangingPunct="1"/>
            <a:r>
              <a:rPr lang="es-MX" altLang="es-MX" dirty="0" smtClean="0"/>
              <a:t>El momento magnético también se puede expresar en términos del momentum angular</a:t>
            </a:r>
            <a:endParaRPr lang="es-MX" altLang="es-MX" dirty="0" smtClean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842436"/>
              </p:ext>
            </p:extLst>
          </p:nvPr>
        </p:nvGraphicFramePr>
        <p:xfrm>
          <a:off x="4419600" y="1981200"/>
          <a:ext cx="1955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1" name="Equation" r:id="rId3" imgW="837836" imgH="393529" progId="Equation.DSMT4">
                  <p:embed/>
                </p:oleObj>
              </mc:Choice>
              <mc:Fallback>
                <p:oleObj name="Equation" r:id="rId3" imgW="83783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81200"/>
                        <a:ext cx="1955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610378"/>
              </p:ext>
            </p:extLst>
          </p:nvPr>
        </p:nvGraphicFramePr>
        <p:xfrm>
          <a:off x="6737465" y="2990850"/>
          <a:ext cx="22367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2" name="Equation" r:id="rId5" imgW="1002865" imgH="393529" progId="Equation.DSMT4">
                  <p:embed/>
                </p:oleObj>
              </mc:Choice>
              <mc:Fallback>
                <p:oleObj name="Equation" r:id="rId5" imgW="100286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465" y="2990850"/>
                        <a:ext cx="223678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84060"/>
              </p:ext>
            </p:extLst>
          </p:nvPr>
        </p:nvGraphicFramePr>
        <p:xfrm>
          <a:off x="2095500" y="5308600"/>
          <a:ext cx="21717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3" name="Equation" r:id="rId7" imgW="863225" imgH="482391" progId="Equation.DSMT4">
                  <p:embed/>
                </p:oleObj>
              </mc:Choice>
              <mc:Fallback>
                <p:oleObj name="Equation" r:id="rId7" imgW="863225" imgH="4823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308600"/>
                        <a:ext cx="21717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Momentos magnéticos – átomo clásico</a:t>
            </a:r>
            <a:r>
              <a:rPr lang="es-MX" altLang="es-MX" dirty="0"/>
              <a:t>,</a:t>
            </a:r>
            <a:r>
              <a:rPr lang="es-MX" altLang="es-MX" dirty="0" smtClean="0"/>
              <a:t> final</a:t>
            </a:r>
            <a:endParaRPr lang="es-MX" altLang="es-MX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momento magnético del </a:t>
            </a:r>
            <a:r>
              <a:rPr lang="es-MX" altLang="es-MX" dirty="0" err="1" smtClean="0"/>
              <a:t>electron</a:t>
            </a:r>
            <a:r>
              <a:rPr lang="es-MX" altLang="es-MX" dirty="0" smtClean="0"/>
              <a:t> es proporcional a su momento angular orbital</a:t>
            </a:r>
          </a:p>
          <a:p>
            <a:pPr lvl="1" eaLnBrk="1" hangingPunct="1"/>
            <a:r>
              <a:rPr lang="es-MX" altLang="es-MX" dirty="0" smtClean="0"/>
              <a:t>Los vectores </a:t>
            </a:r>
            <a:r>
              <a:rPr lang="es-MX" altLang="es-MX" b="1" dirty="0" smtClean="0"/>
              <a:t>L</a:t>
            </a:r>
            <a:r>
              <a:rPr lang="es-MX" altLang="es-MX" dirty="0" smtClean="0"/>
              <a:t> y </a:t>
            </a:r>
            <a:r>
              <a:rPr lang="es-MX" altLang="es-MX" b="1" i="1" dirty="0" smtClean="0"/>
              <a:t>µ</a:t>
            </a:r>
            <a:r>
              <a:rPr lang="es-MX" altLang="es-MX" dirty="0" smtClean="0"/>
              <a:t> apuntan en direcciones opuestas</a:t>
            </a:r>
          </a:p>
          <a:p>
            <a:pPr eaLnBrk="1" hangingPunct="1"/>
            <a:r>
              <a:rPr lang="es-MX" altLang="es-MX" dirty="0" smtClean="0"/>
              <a:t>La física cuántica indica que el momento angular está cuantizado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Momentos magnéticos, caso de electrones múltiples</a:t>
            </a:r>
            <a:endParaRPr lang="es-MX" altLang="es-MX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En la mayoría de las sustancias, el momento magnético de un electrón está cancelado por el de otro electrón que no orbita en la misma dirección</a:t>
            </a:r>
          </a:p>
          <a:p>
            <a:pPr eaLnBrk="1" hangingPunct="1"/>
            <a:r>
              <a:rPr lang="es-MX" altLang="es-MX" dirty="0" smtClean="0"/>
              <a:t>El resultado neto que resulta es que el momento magnético producido por el movimiento orbital de los electrones pueda ser cero o muy pequeño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espín del electrón</a:t>
            </a:r>
            <a:endParaRPr lang="es-MX" altLang="es-MX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800" dirty="0" smtClean="0"/>
              <a:t>Los electrones (y otras partículas) tienen una propiedad intrínseca llamada espín que también contribuye a sus momentos magnéticos</a:t>
            </a:r>
            <a:r>
              <a:rPr lang="es-MX" altLang="es-MX" dirty="0" smtClean="0"/>
              <a:t>. </a:t>
            </a:r>
          </a:p>
          <a:p>
            <a:pPr lvl="1" eaLnBrk="1" hangingPunct="1"/>
            <a:r>
              <a:rPr lang="es-MX" altLang="es-MX" sz="2400" dirty="0" smtClean="0"/>
              <a:t>El electrón no está físicamente girando</a:t>
            </a:r>
          </a:p>
          <a:p>
            <a:pPr lvl="1" eaLnBrk="1" hangingPunct="1"/>
            <a:r>
              <a:rPr lang="es-MX" altLang="es-MX" sz="2400" dirty="0" smtClean="0"/>
              <a:t>Ele electrón tiene un momento angular intrínseco que es como si el estuviera girando</a:t>
            </a:r>
          </a:p>
          <a:p>
            <a:pPr lvl="1" eaLnBrk="1" hangingPunct="1"/>
            <a:r>
              <a:rPr lang="es-MX" altLang="es-MX" sz="2400" dirty="0" smtClean="0"/>
              <a:t>El momento angular de espín es realmente un efecto relativista</a:t>
            </a:r>
            <a:endParaRPr lang="es-MX" altLang="es-MX" sz="2400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espín del electrón, cont.</a:t>
            </a:r>
            <a:endParaRPr lang="es-MX" altLang="es-MX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17713"/>
            <a:ext cx="4724400" cy="4535487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En el modelo clásico del espín electrónico, se supone que el electrón gira sobre su propio eje</a:t>
            </a:r>
          </a:p>
          <a:p>
            <a:pPr eaLnBrk="1" hangingPunct="1"/>
            <a:r>
              <a:rPr lang="es-MX" altLang="es-MX" sz="2800" dirty="0" smtClean="0"/>
              <a:t>La magnitud del momento angular de espín es</a:t>
            </a:r>
          </a:p>
          <a:p>
            <a:pPr eaLnBrk="1" hangingPunct="1"/>
            <a:endParaRPr lang="es-MX" altLang="es-MX" sz="2800" dirty="0" smtClean="0"/>
          </a:p>
          <a:p>
            <a:pPr lvl="1" eaLnBrk="1" hangingPunct="1"/>
            <a:endParaRPr lang="es-MX" altLang="es-MX" sz="2400" dirty="0" smtClean="0"/>
          </a:p>
          <a:p>
            <a:pPr lvl="1" eaLnBrk="1" hangingPunct="1"/>
            <a:r>
              <a:rPr lang="es-MX" altLang="es-MX" sz="2400" dirty="0" smtClean="0"/>
              <a:t>Donde     es la constante de Planck</a:t>
            </a:r>
            <a:endParaRPr lang="es-MX" altLang="es-MX" sz="2400" dirty="0" smtClean="0"/>
          </a:p>
        </p:txBody>
      </p:sp>
      <p:pic>
        <p:nvPicPr>
          <p:cNvPr id="66564" name="Picture 6" descr="C:\Serway Art Eng\Chapter30\30-2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0350" y="1981200"/>
            <a:ext cx="38036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656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675920"/>
              </p:ext>
            </p:extLst>
          </p:nvPr>
        </p:nvGraphicFramePr>
        <p:xfrm>
          <a:off x="1905000" y="4695825"/>
          <a:ext cx="13716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7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95825"/>
                        <a:ext cx="13716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11932"/>
              </p:ext>
            </p:extLst>
          </p:nvPr>
        </p:nvGraphicFramePr>
        <p:xfrm>
          <a:off x="2481262" y="5794375"/>
          <a:ext cx="2190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8" name="Equation" r:id="rId6" imgW="190335" imgH="266469" progId="Equation.3">
                  <p:embed/>
                </p:oleObj>
              </mc:Choice>
              <mc:Fallback>
                <p:oleObj name="Equation" r:id="rId6" imgW="190335" imgH="26646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2" y="5794375"/>
                        <a:ext cx="2190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espín electrónico y el momento magnético</a:t>
            </a:r>
            <a:endParaRPr lang="es-MX" altLang="es-MX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El momento magnético característicamente asociado con el espín del electrón, tiene un valor</a:t>
            </a:r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Esta combinación de constantes se llama </a:t>
            </a:r>
            <a:r>
              <a:rPr lang="es-MX" altLang="es-MX" b="1" dirty="0" smtClean="0"/>
              <a:t>magnetón de </a:t>
            </a:r>
            <a:r>
              <a:rPr lang="es-MX" altLang="es-MX" b="1" dirty="0" smtClean="0"/>
              <a:t>Bohr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MX" altLang="es-MX" b="1" i="1" dirty="0">
                <a:latin typeface="Symbol" panose="05050102010706020507" pitchFamily="18" charset="2"/>
              </a:rPr>
              <a:t>	</a:t>
            </a:r>
            <a:r>
              <a:rPr lang="es-MX" altLang="es-MX" b="1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b="1" baseline="-25000" dirty="0" err="1" smtClean="0"/>
              <a:t>B</a:t>
            </a:r>
            <a:r>
              <a:rPr lang="es-MX" altLang="es-MX" dirty="0" smtClean="0"/>
              <a:t> = 9.27 x 10</a:t>
            </a:r>
            <a:r>
              <a:rPr lang="es-MX" altLang="es-MX" baseline="30000" dirty="0" smtClean="0"/>
              <a:t>-24</a:t>
            </a:r>
            <a:r>
              <a:rPr lang="es-MX" altLang="es-MX" dirty="0" smtClean="0"/>
              <a:t> J/T</a:t>
            </a:r>
            <a:endParaRPr lang="es-MX" altLang="es-MX" dirty="0" smtClean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074469"/>
              </p:ext>
            </p:extLst>
          </p:nvPr>
        </p:nvGraphicFramePr>
        <p:xfrm>
          <a:off x="2555776" y="3417073"/>
          <a:ext cx="1752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9" name="Equation" r:id="rId3" imgW="761669" imgH="431613" progId="Equation.DSMT4">
                  <p:embed/>
                </p:oleObj>
              </mc:Choice>
              <mc:Fallback>
                <p:oleObj name="Equation" r:id="rId3" imgW="761669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417073"/>
                        <a:ext cx="1752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momento magnético electrónico, final</a:t>
            </a:r>
            <a:endParaRPr lang="es-MX" altLang="es-MX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17713"/>
            <a:ext cx="4896544" cy="4611687"/>
          </a:xfrm>
        </p:spPr>
        <p:txBody>
          <a:bodyPr/>
          <a:lstStyle/>
          <a:p>
            <a:pPr eaLnBrk="1" hangingPunct="1"/>
            <a:r>
              <a:rPr lang="es-MX" sz="2400" dirty="0" smtClean="0"/>
              <a:t>El momento magnético total de un átomo es la suma vectorial de los momentos magnéticos orbital y de espín.</a:t>
            </a:r>
          </a:p>
          <a:p>
            <a:pPr eaLnBrk="1" hangingPunct="1"/>
            <a:r>
              <a:rPr lang="es-MX" sz="2400" dirty="0" smtClean="0"/>
              <a:t>En la tabla de la derecha se dan algunos ejemplos. </a:t>
            </a:r>
          </a:p>
          <a:p>
            <a:pPr eaLnBrk="1" hangingPunct="1"/>
            <a:r>
              <a:rPr lang="es-MX" sz="2400" dirty="0" smtClean="0"/>
              <a:t>El momento magnético de un protón o neutrón es mucho más pequeño que el de un electrón y, por lo general, puede despreciarse. </a:t>
            </a:r>
            <a:endParaRPr lang="es-MX" altLang="es-MX" sz="2400" dirty="0" smtClean="0"/>
          </a:p>
        </p:txBody>
      </p:sp>
      <p:pic>
        <p:nvPicPr>
          <p:cNvPr id="68612" name="Picture 6" descr="C:\Serway Art Eng\Chapter30\30-T0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1138" y="2017713"/>
            <a:ext cx="35179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dirty="0" smtClean="0"/>
              <a:t>El Vector </a:t>
            </a:r>
            <a:r>
              <a:rPr lang="en-US" altLang="es-MX" dirty="0" smtClean="0"/>
              <a:t>Magnetization</a:t>
            </a:r>
            <a:endParaRPr lang="en-US" altLang="es-MX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17713"/>
            <a:ext cx="862044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El estado magnético de una sustancia se describe mediante una cantidad llamada </a:t>
            </a:r>
            <a:r>
              <a:rPr lang="en-US" altLang="es-MX" sz="2800" b="1" dirty="0" smtClean="0"/>
              <a:t>vector </a:t>
            </a:r>
            <a:r>
              <a:rPr lang="es-MX" altLang="es-MX" sz="2800" b="1" dirty="0" smtClean="0"/>
              <a:t>magnetización</a:t>
            </a:r>
            <a:r>
              <a:rPr lang="en-US" altLang="es-MX" sz="2800" b="1" i="1" dirty="0" smtClean="0"/>
              <a:t>, </a:t>
            </a:r>
            <a:r>
              <a:rPr lang="en-US" altLang="es-MX" sz="2800" b="1" dirty="0" smtClean="0"/>
              <a:t>M</a:t>
            </a:r>
            <a:endParaRPr lang="en-US" altLang="es-MX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La magnitud del vector se define como el momento magnético por unidad de volumen de la sustancia.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El vector de magnetización está relacionado con el campo magnético </a:t>
            </a:r>
            <a:r>
              <a:rPr lang="en-US" altLang="es-MX" sz="2800" b="1" dirty="0" err="1" smtClean="0"/>
              <a:t>B</a:t>
            </a:r>
            <a:r>
              <a:rPr lang="en-US" altLang="es-MX" sz="2800" i="1" baseline="-25000" dirty="0" err="1" smtClean="0"/>
              <a:t>m</a:t>
            </a:r>
            <a:r>
              <a:rPr lang="en-US" altLang="es-MX" sz="2800" dirty="0" smtClean="0"/>
              <a:t> </a:t>
            </a:r>
            <a:r>
              <a:rPr lang="en-US" altLang="es-MX" sz="2800" dirty="0" smtClean="0"/>
              <a:t>= </a:t>
            </a:r>
            <a:r>
              <a:rPr lang="en-US" altLang="es-MX" sz="2800" i="1" dirty="0" err="1" smtClean="0">
                <a:latin typeface="Symbol" panose="05050102010706020507" pitchFamily="18" charset="2"/>
              </a:rPr>
              <a:t>m</a:t>
            </a:r>
            <a:r>
              <a:rPr lang="en-US" altLang="es-MX" sz="2800" baseline="-25000" dirty="0" err="1" smtClean="0"/>
              <a:t>o</a:t>
            </a:r>
            <a:r>
              <a:rPr lang="en-US" altLang="es-MX" sz="2800" b="1" dirty="0" err="1" smtClean="0"/>
              <a:t>M</a:t>
            </a:r>
            <a:endParaRPr lang="en-US" altLang="es-MX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smtClean="0"/>
              <a:t>Cuando una sustancia se coloca en un campo magnético, el campo magnético total es</a:t>
            </a:r>
            <a:r>
              <a:rPr lang="en-US" altLang="es-MX" sz="2400" dirty="0" smtClean="0"/>
              <a:t> </a:t>
            </a:r>
            <a:r>
              <a:rPr lang="en-US" altLang="es-MX" sz="2400" b="1" dirty="0" smtClean="0"/>
              <a:t>B</a:t>
            </a:r>
            <a:r>
              <a:rPr lang="en-US" altLang="es-MX" sz="2400" dirty="0" smtClean="0"/>
              <a:t> = </a:t>
            </a:r>
            <a:r>
              <a:rPr lang="en-US" altLang="es-MX" sz="2400" b="1" dirty="0" smtClean="0"/>
              <a:t>B</a:t>
            </a:r>
            <a:r>
              <a:rPr lang="en-US" altLang="es-MX" sz="2400" baseline="-25000" dirty="0" smtClean="0"/>
              <a:t>o</a:t>
            </a:r>
            <a:r>
              <a:rPr lang="en-US" altLang="es-MX" sz="2400" dirty="0" smtClean="0"/>
              <a:t> + </a:t>
            </a:r>
            <a:r>
              <a:rPr lang="en-US" altLang="es-MX" sz="2400" i="1" dirty="0" err="1" smtClean="0">
                <a:latin typeface="Symbol" panose="05050102010706020507" pitchFamily="18" charset="2"/>
              </a:rPr>
              <a:t>m</a:t>
            </a:r>
            <a:r>
              <a:rPr lang="en-US" altLang="es-MX" sz="2400" baseline="-25000" dirty="0" err="1" smtClean="0"/>
              <a:t>o</a:t>
            </a:r>
            <a:r>
              <a:rPr lang="en-US" altLang="es-MX" sz="2400" b="1" dirty="0" err="1" smtClean="0"/>
              <a:t>M</a:t>
            </a:r>
            <a:endParaRPr lang="en-US" altLang="es-MX" sz="2400" dirty="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Intensidad del campo magnético</a:t>
            </a:r>
            <a:endParaRPr lang="es-MX" altLang="es-MX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La intensidad del campo magnético, </a:t>
            </a:r>
            <a:r>
              <a:rPr lang="es-MX" altLang="es-MX" b="1" dirty="0" smtClean="0"/>
              <a:t>H</a:t>
            </a:r>
            <a:r>
              <a:rPr lang="es-MX" altLang="es-MX" dirty="0" smtClean="0"/>
              <a:t>, es el momento magnético por unidad de volumen debido s las corrientes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b="1" dirty="0" smtClean="0"/>
              <a:t>H</a:t>
            </a:r>
            <a:r>
              <a:rPr lang="es-MX" altLang="es-MX" dirty="0" smtClean="0"/>
              <a:t> se define como </a:t>
            </a:r>
            <a:r>
              <a:rPr lang="es-MX" altLang="es-MX" b="1" dirty="0" smtClean="0"/>
              <a:t>B</a:t>
            </a:r>
            <a:r>
              <a:rPr lang="es-MX" altLang="es-MX" baseline="-25000" dirty="0" smtClean="0"/>
              <a:t>o</a:t>
            </a:r>
            <a:r>
              <a:rPr lang="es-MX" altLang="es-MX" dirty="0" smtClean="0"/>
              <a:t>/</a:t>
            </a:r>
            <a:r>
              <a:rPr lang="es-MX" altLang="es-MX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baseline="-25000" dirty="0" err="1" smtClean="0"/>
              <a:t>o</a:t>
            </a:r>
            <a:endParaRPr lang="es-MX" altLang="es-MX" dirty="0" smtClean="0"/>
          </a:p>
          <a:p>
            <a:pPr eaLnBrk="1" hangingPunct="1">
              <a:lnSpc>
                <a:spcPct val="90000"/>
              </a:lnSpc>
            </a:pPr>
            <a:r>
              <a:rPr lang="es-MX" altLang="es-MX" dirty="0" smtClean="0"/>
              <a:t>El campo magnético total en una </a:t>
            </a:r>
            <a:r>
              <a:rPr lang="es-MX" altLang="es-MX" dirty="0" err="1" smtClean="0"/>
              <a:t>cirta</a:t>
            </a:r>
            <a:r>
              <a:rPr lang="es-MX" altLang="es-MX" dirty="0" smtClean="0"/>
              <a:t> región puede expresarse como </a:t>
            </a:r>
            <a:r>
              <a:rPr lang="es-MX" altLang="es-MX" b="1" dirty="0" smtClean="0"/>
              <a:t>B</a:t>
            </a:r>
            <a:r>
              <a:rPr lang="es-MX" altLang="es-MX" dirty="0" smtClean="0"/>
              <a:t> = </a:t>
            </a:r>
            <a:r>
              <a:rPr lang="es-MX" altLang="es-MX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baseline="-25000" dirty="0" err="1" smtClean="0"/>
              <a:t>o</a:t>
            </a:r>
            <a:r>
              <a:rPr lang="es-MX" altLang="es-MX" dirty="0" smtClean="0"/>
              <a:t>(</a:t>
            </a:r>
            <a:r>
              <a:rPr lang="es-MX" altLang="es-MX" b="1" dirty="0" smtClean="0"/>
              <a:t>H</a:t>
            </a:r>
            <a:r>
              <a:rPr lang="es-MX" altLang="es-MX" dirty="0" smtClean="0"/>
              <a:t> + </a:t>
            </a:r>
            <a:r>
              <a:rPr lang="es-MX" altLang="es-MX" b="1" dirty="0" smtClean="0"/>
              <a:t>M</a:t>
            </a:r>
            <a:r>
              <a:rPr lang="es-MX" altLang="es-MX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b="1" dirty="0" smtClean="0"/>
              <a:t>H</a:t>
            </a:r>
            <a:r>
              <a:rPr lang="es-MX" altLang="es-MX" dirty="0" smtClean="0"/>
              <a:t> y </a:t>
            </a:r>
            <a:r>
              <a:rPr lang="es-MX" altLang="es-MX" b="1" dirty="0" smtClean="0"/>
              <a:t>M</a:t>
            </a:r>
            <a:r>
              <a:rPr lang="es-MX" altLang="es-MX" dirty="0" smtClean="0"/>
              <a:t> tienen las mismas unidades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dirty="0" smtClean="0"/>
              <a:t>En el SI son amperes por metro 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Clasificación de las sustancias magnéticas</a:t>
            </a:r>
            <a:endParaRPr lang="es-MX" altLang="es-MX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i="1" dirty="0" smtClean="0"/>
              <a:t>Los materiales </a:t>
            </a:r>
            <a:r>
              <a:rPr lang="es-MX" altLang="es-MX" b="1" i="1" dirty="0" err="1" smtClean="0"/>
              <a:t>Paramagneticos</a:t>
            </a:r>
            <a:r>
              <a:rPr lang="es-MX" altLang="es-MX" b="1" i="1" dirty="0" smtClean="0"/>
              <a:t> </a:t>
            </a:r>
            <a:r>
              <a:rPr lang="es-MX" altLang="es-MX" i="1" dirty="0" smtClean="0"/>
              <a:t>y</a:t>
            </a:r>
            <a:r>
              <a:rPr lang="es-MX" altLang="es-MX" b="1" i="1" dirty="0" smtClean="0"/>
              <a:t> ferromagnéticos </a:t>
            </a:r>
            <a:r>
              <a:rPr lang="es-MX" altLang="es-MX" i="1" dirty="0" smtClean="0"/>
              <a:t> están hechos de </a:t>
            </a:r>
            <a:r>
              <a:rPr lang="es-MX" altLang="es-MX" i="1" dirty="0" err="1" smtClean="0"/>
              <a:t>atomos</a:t>
            </a:r>
            <a:r>
              <a:rPr lang="es-MX" altLang="es-MX" i="1" dirty="0" smtClean="0"/>
              <a:t> que poseen momentos magnéticos permanentes</a:t>
            </a:r>
            <a:endParaRPr lang="es-MX" altLang="es-MX" dirty="0" smtClean="0"/>
          </a:p>
          <a:p>
            <a:pPr eaLnBrk="1" hangingPunct="1"/>
            <a:r>
              <a:rPr lang="es-MX" altLang="es-MX" i="1" dirty="0" smtClean="0"/>
              <a:t>Los materiales </a:t>
            </a:r>
            <a:r>
              <a:rPr lang="es-MX" altLang="es-MX" b="1" i="1" dirty="0" smtClean="0"/>
              <a:t>Diamagnéticos </a:t>
            </a:r>
            <a:r>
              <a:rPr lang="es-MX" altLang="es-MX" i="1" dirty="0" smtClean="0"/>
              <a:t>son aquellos que están hechos de átomos que carecen de momentos magnéticos permanentes</a:t>
            </a:r>
            <a:endParaRPr lang="es-MX" altLang="es-MX" dirty="0" smtClean="0"/>
          </a:p>
          <a:p>
            <a:pPr eaLnBrk="1" hangingPunct="1"/>
            <a:endParaRPr lang="es-MX" altLang="es-MX" b="1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permeabilidad del espacio libre</a:t>
            </a:r>
            <a:endParaRPr lang="es-MX" altLang="es-MX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constante </a:t>
            </a:r>
            <a:r>
              <a:rPr lang="es-MX" altLang="es-MX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baseline="-25000" dirty="0" err="1" smtClean="0"/>
              <a:t>o</a:t>
            </a:r>
            <a:r>
              <a:rPr lang="es-MX" altLang="es-MX" dirty="0" smtClean="0"/>
              <a:t> se llama la  </a:t>
            </a:r>
            <a:r>
              <a:rPr lang="es-MX" altLang="es-MX" b="1" dirty="0" smtClean="0"/>
              <a:t>permeabilidad del espacio libre</a:t>
            </a:r>
            <a:endParaRPr lang="es-MX" altLang="es-MX" dirty="0" smtClean="0"/>
          </a:p>
          <a:p>
            <a:pPr eaLnBrk="1" hangingPunct="1"/>
            <a:r>
              <a:rPr lang="es-MX" altLang="es-MX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baseline="-25000" dirty="0" err="1" smtClean="0"/>
              <a:t>o</a:t>
            </a:r>
            <a:r>
              <a:rPr lang="es-MX" altLang="es-MX" dirty="0" smtClean="0"/>
              <a:t> = 4</a:t>
            </a:r>
            <a:r>
              <a:rPr lang="es-MX" altLang="es-MX" dirty="0" smtClean="0">
                <a:latin typeface="Symbol" panose="05050102010706020507" pitchFamily="18" charset="2"/>
              </a:rPr>
              <a:t>p</a:t>
            </a:r>
            <a:r>
              <a:rPr lang="es-MX" altLang="es-MX" dirty="0" smtClean="0"/>
              <a:t> x 10</a:t>
            </a:r>
            <a:r>
              <a:rPr lang="es-MX" altLang="es-MX" baseline="30000" dirty="0" smtClean="0"/>
              <a:t>-7</a:t>
            </a:r>
            <a:r>
              <a:rPr lang="es-MX" altLang="es-MX" dirty="0" smtClean="0"/>
              <a:t> T</a:t>
            </a:r>
            <a:r>
              <a:rPr lang="es-MX" altLang="es-MX" baseline="30000" dirty="0" smtClean="0"/>
              <a:t>.</a:t>
            </a:r>
            <a:r>
              <a:rPr lang="es-MX" altLang="es-MX" dirty="0" smtClean="0"/>
              <a:t> m / A</a:t>
            </a:r>
            <a:endParaRPr lang="es-MX" altLang="es-MX" dirty="0" smtClean="0">
              <a:latin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 Susceptibilidad Magnética</a:t>
            </a:r>
            <a:endParaRPr lang="es-MX" altLang="es-MX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800" dirty="0" smtClean="0"/>
              <a:t>El coeficiente adimensional χ puede considerarse como una medida de qué tan susceptible es un material a ser magnetizado </a:t>
            </a:r>
            <a:r>
              <a:rPr lang="es-MX" altLang="es-MX" sz="2400" b="1" dirty="0" smtClean="0"/>
              <a:t>M</a:t>
            </a:r>
            <a:r>
              <a:rPr lang="es-MX" altLang="es-MX" sz="2400" dirty="0" smtClean="0"/>
              <a:t> = </a:t>
            </a:r>
            <a:r>
              <a:rPr lang="es-MX" altLang="es-MX" sz="2400" i="1" dirty="0" smtClean="0"/>
              <a:t>X </a:t>
            </a:r>
            <a:r>
              <a:rPr lang="es-MX" altLang="es-MX" sz="2400" b="1" dirty="0" smtClean="0"/>
              <a:t>H</a:t>
            </a:r>
          </a:p>
          <a:p>
            <a:pPr eaLnBrk="1" hangingPunct="1"/>
            <a:r>
              <a:rPr lang="es-MX" altLang="es-MX" sz="2800" dirty="0" smtClean="0"/>
              <a:t>Para substancias paramagnéticas, </a:t>
            </a:r>
            <a:r>
              <a:rPr lang="es-MX" altLang="es-MX" sz="2800" i="1" dirty="0" smtClean="0"/>
              <a:t>X es positiva </a:t>
            </a:r>
            <a:r>
              <a:rPr lang="es-MX" altLang="es-MX" sz="2800" dirty="0" smtClean="0"/>
              <a:t>y </a:t>
            </a:r>
            <a:r>
              <a:rPr lang="es-MX" altLang="es-MX" sz="2800" b="1" dirty="0" smtClean="0"/>
              <a:t>M</a:t>
            </a:r>
            <a:r>
              <a:rPr lang="es-MX" altLang="es-MX" sz="2800" dirty="0" smtClean="0"/>
              <a:t> apunta en la misma dirección que </a:t>
            </a:r>
            <a:r>
              <a:rPr lang="es-MX" altLang="es-MX" sz="2800" b="1" dirty="0" smtClean="0"/>
              <a:t>H</a:t>
            </a:r>
            <a:endParaRPr lang="es-MX" altLang="es-MX" sz="2800" dirty="0" smtClean="0"/>
          </a:p>
          <a:p>
            <a:pPr eaLnBrk="1" hangingPunct="1"/>
            <a:r>
              <a:rPr lang="es-MX" altLang="es-MX" sz="2800" dirty="0" smtClean="0"/>
              <a:t>Para sustancias diamagnéticas, </a:t>
            </a:r>
            <a:r>
              <a:rPr lang="es-MX" altLang="es-MX" sz="2800" i="1" dirty="0" smtClean="0"/>
              <a:t>X es negativa </a:t>
            </a:r>
            <a:r>
              <a:rPr lang="es-MX" altLang="es-MX" sz="2800" dirty="0" smtClean="0"/>
              <a:t>y </a:t>
            </a:r>
            <a:r>
              <a:rPr lang="es-MX" altLang="es-MX" sz="2800" b="1" dirty="0" smtClean="0"/>
              <a:t>M</a:t>
            </a:r>
            <a:r>
              <a:rPr lang="es-MX" altLang="es-MX" sz="2800" dirty="0" smtClean="0"/>
              <a:t> es opuesta a </a:t>
            </a:r>
            <a:r>
              <a:rPr lang="es-MX" altLang="es-MX" sz="2800" b="1" dirty="0" smtClean="0"/>
              <a:t>H</a:t>
            </a:r>
            <a:endParaRPr lang="es-MX" altLang="es-MX" sz="2800" dirty="0" smtClean="0"/>
          </a:p>
          <a:p>
            <a:pPr eaLnBrk="1" hangingPunct="1"/>
            <a:endParaRPr lang="es-MX" altLang="es-MX" sz="2800" i="1" dirty="0" smtClean="0">
              <a:latin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Table of Susceptibilities</a:t>
            </a:r>
          </a:p>
        </p:txBody>
      </p:sp>
      <p:pic>
        <p:nvPicPr>
          <p:cNvPr id="73731" name="Picture 3" descr="C:\Serway Art Eng\Chapter30\30-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12938"/>
            <a:ext cx="6530975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Permeabilidad Magnética</a:t>
            </a:r>
            <a:endParaRPr lang="es-MX" altLang="es-MX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campo magnético total se puede expresar como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MX" dirty="0" smtClean="0"/>
              <a:t>	</a:t>
            </a:r>
            <a:r>
              <a:rPr lang="es-MX" altLang="es-MX" b="1" dirty="0" smtClean="0"/>
              <a:t>B</a:t>
            </a:r>
            <a:r>
              <a:rPr lang="es-MX" altLang="es-MX" dirty="0" smtClean="0"/>
              <a:t> = </a:t>
            </a:r>
            <a:r>
              <a:rPr lang="es-MX" altLang="es-MX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baseline="-25000" dirty="0" err="1" smtClean="0"/>
              <a:t>o</a:t>
            </a:r>
            <a:r>
              <a:rPr lang="es-MX" altLang="es-MX" dirty="0" smtClean="0"/>
              <a:t>(</a:t>
            </a:r>
            <a:r>
              <a:rPr lang="es-MX" altLang="es-MX" b="1" dirty="0" smtClean="0"/>
              <a:t>H</a:t>
            </a:r>
            <a:r>
              <a:rPr lang="es-MX" altLang="es-MX" dirty="0" smtClean="0"/>
              <a:t> + </a:t>
            </a:r>
            <a:r>
              <a:rPr lang="es-MX" altLang="es-MX" b="1" dirty="0" smtClean="0"/>
              <a:t>M</a:t>
            </a:r>
            <a:r>
              <a:rPr lang="es-MX" altLang="es-MX" dirty="0" smtClean="0"/>
              <a:t>) = </a:t>
            </a:r>
            <a:r>
              <a:rPr lang="es-MX" altLang="es-MX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baseline="-25000" dirty="0" err="1" smtClean="0"/>
              <a:t>o</a:t>
            </a:r>
            <a:r>
              <a:rPr lang="es-MX" altLang="es-MX" dirty="0" smtClean="0"/>
              <a:t>(1 + </a:t>
            </a:r>
            <a:r>
              <a:rPr lang="es-MX" altLang="es-MX" i="1" dirty="0" smtClean="0"/>
              <a:t>X</a:t>
            </a:r>
            <a:r>
              <a:rPr lang="es-MX" altLang="es-MX" dirty="0" smtClean="0"/>
              <a:t>)</a:t>
            </a:r>
            <a:r>
              <a:rPr lang="es-MX" altLang="es-MX" b="1" dirty="0" smtClean="0"/>
              <a:t>H</a:t>
            </a:r>
            <a:r>
              <a:rPr lang="es-MX" altLang="es-MX" dirty="0" smtClean="0"/>
              <a:t> = </a:t>
            </a:r>
            <a:r>
              <a:rPr lang="es-MX" altLang="es-MX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i="1" baseline="-25000" dirty="0" err="1" smtClean="0"/>
              <a:t>m</a:t>
            </a:r>
            <a:r>
              <a:rPr lang="es-MX" altLang="es-MX" b="1" dirty="0" err="1" smtClean="0"/>
              <a:t>H</a:t>
            </a:r>
            <a:endParaRPr lang="es-MX" altLang="es-MX" b="1" dirty="0" smtClean="0"/>
          </a:p>
          <a:p>
            <a:pPr eaLnBrk="1" hangingPunct="1"/>
            <a:r>
              <a:rPr lang="es-MX" altLang="es-MX" i="1" dirty="0" smtClean="0">
                <a:latin typeface="Symbol" panose="05050102010706020507" pitchFamily="18" charset="2"/>
              </a:rPr>
              <a:t>m</a:t>
            </a:r>
            <a:r>
              <a:rPr lang="es-MX" altLang="es-MX" i="1" baseline="-25000" dirty="0" smtClean="0"/>
              <a:t>m</a:t>
            </a:r>
            <a:r>
              <a:rPr lang="es-MX" altLang="es-MX" dirty="0" smtClean="0"/>
              <a:t> es la </a:t>
            </a:r>
            <a:r>
              <a:rPr lang="es-MX" altLang="es-MX" b="1" dirty="0" smtClean="0"/>
              <a:t>permeabilidad </a:t>
            </a:r>
            <a:r>
              <a:rPr lang="es-MX" altLang="es-MX" dirty="0" smtClean="0"/>
              <a:t> </a:t>
            </a:r>
            <a:r>
              <a:rPr lang="es-MX" altLang="es-MX" b="1" dirty="0" smtClean="0"/>
              <a:t>magnética </a:t>
            </a:r>
            <a:r>
              <a:rPr lang="es-MX" altLang="es-MX" dirty="0" smtClean="0"/>
              <a:t>de la substancia y está relacionada con la susceptibilidad por </a:t>
            </a:r>
            <a:r>
              <a:rPr lang="es-MX" altLang="es-MX" i="1" dirty="0" smtClean="0">
                <a:latin typeface="Symbol" panose="05050102010706020507" pitchFamily="18" charset="2"/>
              </a:rPr>
              <a:t>m</a:t>
            </a:r>
            <a:r>
              <a:rPr lang="es-MX" altLang="es-MX" i="1" baseline="-25000" dirty="0" smtClean="0"/>
              <a:t>m</a:t>
            </a:r>
            <a:r>
              <a:rPr lang="es-MX" altLang="es-MX" dirty="0" smtClean="0"/>
              <a:t>= </a:t>
            </a:r>
            <a:r>
              <a:rPr lang="es-MX" altLang="es-MX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baseline="-25000" dirty="0" err="1" smtClean="0"/>
              <a:t>o</a:t>
            </a:r>
            <a:r>
              <a:rPr lang="es-MX" altLang="es-MX" dirty="0" smtClean="0"/>
              <a:t>(1 + </a:t>
            </a:r>
            <a:r>
              <a:rPr lang="es-MX" altLang="es-MX" i="1" dirty="0" smtClean="0"/>
              <a:t>X</a:t>
            </a:r>
            <a:r>
              <a:rPr lang="es-MX" altLang="es-MX" dirty="0" smtClean="0"/>
              <a:t>) </a:t>
            </a:r>
          </a:p>
          <a:p>
            <a:pPr eaLnBrk="1" hangingPunct="1"/>
            <a:endParaRPr lang="es-MX" altLang="es-MX" dirty="0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4000" dirty="0" smtClean="0"/>
              <a:t>Clasificación de los Materiales por su permeabilidad</a:t>
            </a:r>
            <a:endParaRPr lang="es-MX" altLang="es-MX" sz="4000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17713"/>
            <a:ext cx="8487544" cy="4306887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Los materiales pueden ser clasificados por la forma en la que su permeabilidad compara con la permeabilidad del espacio vacío, (</a:t>
            </a:r>
            <a:r>
              <a:rPr lang="es-MX" altLang="es-MX" sz="2800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sz="2800" baseline="-25000" dirty="0" err="1" smtClean="0"/>
              <a:t>o</a:t>
            </a:r>
            <a:r>
              <a:rPr lang="es-MX" altLang="es-MX" sz="2800" dirty="0" smtClean="0"/>
              <a:t>)</a:t>
            </a:r>
          </a:p>
          <a:p>
            <a:pPr eaLnBrk="1" hangingPunct="1"/>
            <a:r>
              <a:rPr lang="es-MX" altLang="es-MX" sz="2800" dirty="0" smtClean="0"/>
              <a:t>Son paramagnéticas: </a:t>
            </a:r>
            <a:r>
              <a:rPr lang="es-MX" altLang="es-MX" sz="2800" i="1" dirty="0" smtClean="0">
                <a:latin typeface="Symbol" panose="05050102010706020507" pitchFamily="18" charset="2"/>
              </a:rPr>
              <a:t>m</a:t>
            </a:r>
            <a:r>
              <a:rPr lang="es-MX" altLang="es-MX" sz="2800" i="1" baseline="-25000" dirty="0" smtClean="0"/>
              <a:t>m</a:t>
            </a:r>
            <a:r>
              <a:rPr lang="es-MX" altLang="es-MX" sz="2800" dirty="0" smtClean="0"/>
              <a:t> &gt; </a:t>
            </a:r>
            <a:r>
              <a:rPr lang="es-MX" altLang="es-MX" sz="2800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sz="2800" baseline="-25000" dirty="0" err="1" smtClean="0"/>
              <a:t>o</a:t>
            </a:r>
            <a:r>
              <a:rPr lang="es-MX" altLang="es-MX" sz="2800" baseline="-25000" dirty="0" smtClean="0"/>
              <a:t> </a:t>
            </a:r>
          </a:p>
          <a:p>
            <a:pPr eaLnBrk="1" hangingPunct="1"/>
            <a:r>
              <a:rPr lang="es-MX" altLang="es-MX" sz="2800" dirty="0" smtClean="0"/>
              <a:t>Son diamagnéticas: </a:t>
            </a:r>
            <a:r>
              <a:rPr lang="es-MX" altLang="es-MX" sz="2800" i="1" dirty="0" smtClean="0">
                <a:latin typeface="Symbol" panose="05050102010706020507" pitchFamily="18" charset="2"/>
              </a:rPr>
              <a:t>m</a:t>
            </a:r>
            <a:r>
              <a:rPr lang="es-MX" altLang="es-MX" sz="2800" i="1" baseline="-25000" dirty="0" smtClean="0"/>
              <a:t>m</a:t>
            </a:r>
            <a:r>
              <a:rPr lang="es-MX" altLang="es-MX" sz="2800" dirty="0" smtClean="0"/>
              <a:t> &lt; </a:t>
            </a:r>
            <a:r>
              <a:rPr lang="es-MX" altLang="es-MX" sz="2800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sz="2800" baseline="-25000" dirty="0" err="1" smtClean="0"/>
              <a:t>o</a:t>
            </a:r>
            <a:endParaRPr lang="es-MX" altLang="es-MX" sz="2800" baseline="-25000" dirty="0" smtClean="0"/>
          </a:p>
          <a:p>
            <a:pPr eaLnBrk="1" hangingPunct="1"/>
            <a:r>
              <a:rPr lang="es-MX" altLang="es-MX" sz="2800" dirty="0" smtClean="0"/>
              <a:t>Como </a:t>
            </a:r>
            <a:r>
              <a:rPr lang="es-MX" altLang="es-MX" sz="2800" i="1" dirty="0" smtClean="0"/>
              <a:t>X</a:t>
            </a:r>
            <a:r>
              <a:rPr lang="es-MX" altLang="es-MX" sz="2800" dirty="0" smtClean="0"/>
              <a:t> es muy pequeña para sustancias diamagnéticas y paramagnéticas, </a:t>
            </a:r>
            <a:r>
              <a:rPr lang="es-MX" altLang="es-MX" sz="2800" i="1" dirty="0" smtClean="0">
                <a:latin typeface="Symbol" panose="05050102010706020507" pitchFamily="18" charset="2"/>
              </a:rPr>
              <a:t>m</a:t>
            </a:r>
            <a:r>
              <a:rPr lang="es-MX" altLang="es-MX" sz="2800" i="1" baseline="-25000" dirty="0" smtClean="0"/>
              <a:t>m</a:t>
            </a:r>
            <a:r>
              <a:rPr lang="es-MX" altLang="es-MX" sz="2800" dirty="0" smtClean="0"/>
              <a:t> ~ </a:t>
            </a:r>
            <a:r>
              <a:rPr lang="es-MX" altLang="es-MX" sz="2800" i="1" dirty="0" err="1" smtClean="0">
                <a:latin typeface="Symbol" panose="05050102010706020507" pitchFamily="18" charset="2"/>
              </a:rPr>
              <a:t>m</a:t>
            </a:r>
            <a:r>
              <a:rPr lang="es-MX" altLang="es-MX" sz="2800" baseline="-25000" dirty="0" err="1" smtClean="0"/>
              <a:t>o</a:t>
            </a:r>
            <a:r>
              <a:rPr lang="es-MX" altLang="es-MX" sz="2800" baseline="-25000" dirty="0" smtClean="0"/>
              <a:t> </a:t>
            </a:r>
            <a:r>
              <a:rPr lang="es-MX" altLang="es-MX" sz="2800" dirty="0" smtClean="0"/>
              <a:t>para esas sustancias.</a:t>
            </a:r>
            <a:endParaRPr lang="es-MX" altLang="es-MX" sz="2800" baseline="-25000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MX" sz="3200" dirty="0" smtClean="0"/>
              <a:t>Materiales </a:t>
            </a:r>
            <a:r>
              <a:rPr lang="es-MX" altLang="es-MX" sz="3200" dirty="0" smtClean="0"/>
              <a:t>Ferromagnéticos </a:t>
            </a:r>
            <a:endParaRPr lang="es-MX" altLang="es-MX" sz="3200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Para un material ferromagnético, </a:t>
            </a:r>
            <a:r>
              <a:rPr lang="es-MX" altLang="es-MX" b="1" dirty="0" smtClean="0"/>
              <a:t>M</a:t>
            </a:r>
            <a:r>
              <a:rPr lang="es-MX" altLang="es-MX" dirty="0" smtClean="0"/>
              <a:t> no es una función lineal de </a:t>
            </a:r>
            <a:r>
              <a:rPr lang="es-MX" altLang="es-MX" b="1" dirty="0" smtClean="0"/>
              <a:t>H</a:t>
            </a:r>
            <a:endParaRPr lang="es-MX" altLang="es-MX" dirty="0" smtClean="0"/>
          </a:p>
          <a:p>
            <a:pPr eaLnBrk="1" hangingPunct="1"/>
            <a:r>
              <a:rPr lang="es-MX" altLang="es-MX" dirty="0" smtClean="0"/>
              <a:t>El valor de </a:t>
            </a:r>
            <a:r>
              <a:rPr lang="es-MX" altLang="es-MX" i="1" dirty="0" smtClean="0">
                <a:latin typeface="Symbol" panose="05050102010706020507" pitchFamily="18" charset="2"/>
              </a:rPr>
              <a:t>m</a:t>
            </a:r>
            <a:r>
              <a:rPr lang="es-MX" altLang="es-MX" i="1" baseline="-25000" dirty="0" smtClean="0"/>
              <a:t>m</a:t>
            </a:r>
            <a:r>
              <a:rPr lang="es-MX" altLang="es-MX" dirty="0" smtClean="0"/>
              <a:t> no solamente es una característica de la sustancias, sino que, depende del estado previo de las sustancias </a:t>
            </a:r>
            <a:r>
              <a:rPr lang="es-MX" dirty="0" smtClean="0"/>
              <a:t>y del proceso que experimentó al pasar de su estado anterior a su estado actual 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Materiales ferromagnéticos, </a:t>
            </a:r>
            <a:r>
              <a:rPr lang="es-MX" altLang="es-MX" sz="3600" dirty="0" err="1" smtClean="0"/>
              <a:t>cont</a:t>
            </a:r>
            <a:endParaRPr lang="es-MX" altLang="es-MX" sz="3600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8193088" cy="4114800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Algunos ejemplos de materiales ferromagnéticos son :</a:t>
            </a:r>
          </a:p>
          <a:p>
            <a:pPr lvl="1" eaLnBrk="1" hangingPunct="1"/>
            <a:r>
              <a:rPr lang="es-ES" sz="2000" dirty="0" smtClean="0"/>
              <a:t>Hierro </a:t>
            </a:r>
          </a:p>
          <a:p>
            <a:pPr lvl="1" eaLnBrk="1" hangingPunct="1"/>
            <a:r>
              <a:rPr lang="es-ES" sz="2000" dirty="0" smtClean="0"/>
              <a:t>Cobalto</a:t>
            </a:r>
          </a:p>
          <a:p>
            <a:pPr lvl="1" eaLnBrk="1" hangingPunct="1"/>
            <a:r>
              <a:rPr lang="es-ES" sz="2000" dirty="0" smtClean="0"/>
              <a:t>Níquel</a:t>
            </a:r>
          </a:p>
          <a:p>
            <a:pPr lvl="1" eaLnBrk="1" hangingPunct="1"/>
            <a:r>
              <a:rPr lang="es-ES" sz="2000" dirty="0" smtClean="0"/>
              <a:t>Gadolinio</a:t>
            </a:r>
          </a:p>
          <a:p>
            <a:pPr lvl="1" eaLnBrk="1" hangingPunct="1"/>
            <a:r>
              <a:rPr lang="es-ES" sz="2000" dirty="0" smtClean="0"/>
              <a:t>Disprosio</a:t>
            </a:r>
          </a:p>
          <a:p>
            <a:pPr marL="457200" lvl="1" indent="0" eaLnBrk="1" hangingPunct="1">
              <a:buNone/>
            </a:pPr>
            <a:r>
              <a:rPr lang="es-ES" sz="2400" dirty="0" smtClean="0"/>
              <a:t>Estos contienen momentos magnéticos atómicos permanentes que tienden a alinearse en paralelo entre sí incluso en un campo magnético externo débil</a:t>
            </a:r>
            <a:r>
              <a:rPr lang="es-ES" dirty="0" smtClean="0"/>
              <a:t>.</a:t>
            </a:r>
            <a:endParaRPr lang="es-MX" altLang="es-MX" sz="2800" dirty="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Dominios magnéticos </a:t>
            </a:r>
            <a:endParaRPr lang="es-MX" altLang="es-MX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800" dirty="0" smtClean="0"/>
              <a:t>Todos los materiales ferromagnéticos están formados por regiones microscópicas llamadas dominios.</a:t>
            </a:r>
          </a:p>
          <a:p>
            <a:pPr eaLnBrk="1" hangingPunct="1"/>
            <a:r>
              <a:rPr lang="es-MX" sz="2800" dirty="0" smtClean="0"/>
              <a:t>El dominio es una región dentro de la cual todos los momentos magnéticos están alineados.</a:t>
            </a:r>
          </a:p>
          <a:p>
            <a:pPr eaLnBrk="1" hangingPunct="1"/>
            <a:r>
              <a:rPr lang="es-MX" sz="2800" dirty="0" smtClean="0"/>
              <a:t>Los límites entre varios dominios que tienen diferentes orientaciones se denominan paredes de dominio. </a:t>
            </a:r>
            <a:endParaRPr lang="es-MX" altLang="es-MX" sz="2800" b="1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200" dirty="0" smtClean="0"/>
              <a:t>Dominios, materiales desmagnetizados</a:t>
            </a:r>
            <a:endParaRPr lang="es-MX" altLang="es-MX" sz="32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s-MX" altLang="es-MX" dirty="0" smtClean="0"/>
              <a:t>Los momentos magnéticos en los están aleatoriamente alineados</a:t>
            </a:r>
          </a:p>
          <a:p>
            <a:pPr eaLnBrk="1" hangingPunct="1"/>
            <a:r>
              <a:rPr lang="es-MX" altLang="es-MX" dirty="0" smtClean="0"/>
              <a:t>El momento magnéticos es cero</a:t>
            </a:r>
            <a:endParaRPr lang="es-MX" altLang="es-MX" dirty="0" smtClean="0"/>
          </a:p>
        </p:txBody>
      </p:sp>
      <p:pic>
        <p:nvPicPr>
          <p:cNvPr id="79876" name="Picture 6" descr="C:\Serway Art Eng\Chapter30\30-29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97125"/>
            <a:ext cx="4383088" cy="386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C:\Serway Art Eng\Chapter30\30-29b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78075"/>
            <a:ext cx="4383088" cy="390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Dominios, Campo externo aplicado</a:t>
            </a:r>
            <a:endParaRPr lang="es-MX" altLang="es-MX" sz="3600" dirty="0" smtClean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dirty="0" err="1" smtClean="0"/>
              <a:t>Uan</a:t>
            </a:r>
            <a:r>
              <a:rPr lang="es-MX" altLang="es-MX" sz="2800" dirty="0" smtClean="0"/>
              <a:t> muestra se coloca en un campo magnético externo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El tamaño de los dominios con los momentos magnéticos alineados crece con el campo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La muestra se ha magnetizado</a:t>
            </a:r>
            <a:endParaRPr lang="es-MX" altLang="es-MX" sz="2800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Dominios, campo externo aplicado, cont.</a:t>
            </a:r>
            <a:endParaRPr lang="es-MX" altLang="es-MX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4459288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El material se coloca en un campo intenso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Los dominios que no consiguen alinearse con el campo se hacen más pequeños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Cuando el campo externo es removido, el material puede retener una magnetización neta  que la misma dirección que el campo externo original</a:t>
            </a:r>
            <a:endParaRPr lang="es-MX" altLang="es-MX" sz="2400" dirty="0" smtClean="0"/>
          </a:p>
        </p:txBody>
      </p:sp>
      <p:pic>
        <p:nvPicPr>
          <p:cNvPr id="81924" name="Picture 6" descr="C:\Serway Art Eng\Chapter30\30-29c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98700"/>
            <a:ext cx="4078288" cy="380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campo magnético total</a:t>
            </a:r>
            <a:endParaRPr lang="es-MX" altLang="es-MX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800" i="1" dirty="0" smtClean="0"/>
              <a:t>d</a:t>
            </a:r>
            <a:r>
              <a:rPr lang="es-MX" altLang="es-MX" sz="2800" b="1" dirty="0" smtClean="0"/>
              <a:t>B</a:t>
            </a:r>
            <a:r>
              <a:rPr lang="es-MX" altLang="es-MX" sz="2800" dirty="0" smtClean="0"/>
              <a:t> es el campo creado por la corriente en el segmento de longitud </a:t>
            </a:r>
            <a:r>
              <a:rPr lang="es-MX" altLang="es-MX" sz="2800" i="1" dirty="0" err="1" smtClean="0"/>
              <a:t>d</a:t>
            </a:r>
            <a:r>
              <a:rPr lang="es-MX" altLang="es-MX" sz="2800" b="1" dirty="0" err="1" smtClean="0"/>
              <a:t>s</a:t>
            </a:r>
            <a:endParaRPr lang="es-MX" altLang="es-MX" sz="2800" dirty="0" smtClean="0"/>
          </a:p>
          <a:p>
            <a:pPr eaLnBrk="1" hangingPunct="1"/>
            <a:r>
              <a:rPr lang="es-MX" altLang="es-MX" sz="2800" dirty="0" smtClean="0"/>
              <a:t>Para encontrar el campo total, hay que sumar todas las contribuciones de todos los elementos de corriente </a:t>
            </a:r>
            <a:r>
              <a:rPr lang="es-MX" altLang="es-MX" sz="2800" i="1" dirty="0" smtClean="0">
                <a:latin typeface="Times New Roman" panose="02020603050405020304" pitchFamily="18" charset="0"/>
              </a:rPr>
              <a:t>I</a:t>
            </a:r>
            <a:r>
              <a:rPr lang="es-MX" altLang="es-MX" sz="2800" i="1" dirty="0" smtClean="0"/>
              <a:t> </a:t>
            </a:r>
            <a:r>
              <a:rPr lang="es-MX" altLang="es-MX" sz="2800" i="1" dirty="0" err="1" smtClean="0"/>
              <a:t>d</a:t>
            </a:r>
            <a:r>
              <a:rPr lang="es-MX" altLang="es-MX" sz="2800" b="1" dirty="0" err="1" smtClean="0"/>
              <a:t>s</a:t>
            </a:r>
            <a:endParaRPr lang="es-MX" altLang="es-MX" sz="2800" b="1" dirty="0" smtClean="0"/>
          </a:p>
          <a:p>
            <a:pPr eaLnBrk="1" hangingPunct="1"/>
            <a:endParaRPr lang="es-MX" altLang="es-MX" sz="2800" b="1" dirty="0" smtClean="0"/>
          </a:p>
          <a:p>
            <a:pPr eaLnBrk="1" hangingPunct="1"/>
            <a:endParaRPr lang="es-MX" altLang="es-MX" sz="2800" b="1" dirty="0" smtClean="0"/>
          </a:p>
          <a:p>
            <a:pPr lvl="1" eaLnBrk="1" hangingPunct="1"/>
            <a:r>
              <a:rPr lang="es-MX" altLang="es-MX" sz="2400" dirty="0" smtClean="0"/>
              <a:t>La integral se realiza sobre la distribución de corrientes completa</a:t>
            </a:r>
          </a:p>
          <a:p>
            <a:pPr eaLnBrk="1" hangingPunct="1"/>
            <a:endParaRPr lang="es-MX" altLang="es-MX" sz="2800" i="1" dirty="0" smtClean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27313"/>
              </p:ext>
            </p:extLst>
          </p:nvPr>
        </p:nvGraphicFramePr>
        <p:xfrm>
          <a:off x="2843808" y="4221088"/>
          <a:ext cx="26543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Equation" r:id="rId3" imgW="1079032" imgH="406224" progId="Equation.DSMT4">
                  <p:embed/>
                </p:oleObj>
              </mc:Choice>
              <mc:Fallback>
                <p:oleObj name="Equation" r:id="rId3" imgW="1079032" imgH="4062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221088"/>
                        <a:ext cx="26543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Curvas de magnetización</a:t>
            </a:r>
            <a:endParaRPr lang="es-MX" altLang="es-MX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017713"/>
            <a:ext cx="5226496" cy="4114800"/>
          </a:xfrm>
        </p:spPr>
        <p:txBody>
          <a:bodyPr/>
          <a:lstStyle/>
          <a:p>
            <a:pPr eaLnBrk="1" hangingPunct="1"/>
            <a:r>
              <a:rPr lang="es-MX" altLang="es-MX" sz="2800" dirty="0" smtClean="0"/>
              <a:t>El campo total incrementa al incrementar el campo externo </a:t>
            </a:r>
          </a:p>
          <a:p>
            <a:pPr marL="0" indent="0" eaLnBrk="1" hangingPunct="1">
              <a:buNone/>
            </a:pPr>
            <a:r>
              <a:rPr lang="es-MX" altLang="es-MX" sz="2800" dirty="0"/>
              <a:t> </a:t>
            </a:r>
            <a:r>
              <a:rPr lang="es-MX" altLang="es-MX" sz="2800" dirty="0" smtClean="0"/>
              <a:t>   (de </a:t>
            </a:r>
            <a:r>
              <a:rPr lang="es-MX" altLang="es-MX" sz="2800" i="1" dirty="0" smtClean="0"/>
              <a:t>O</a:t>
            </a:r>
            <a:r>
              <a:rPr lang="es-MX" altLang="es-MX" sz="2800" dirty="0" smtClean="0"/>
              <a:t> a </a:t>
            </a:r>
            <a:r>
              <a:rPr lang="es-MX" altLang="es-MX" sz="2800" i="1" dirty="0" smtClean="0"/>
              <a:t>a</a:t>
            </a:r>
            <a:r>
              <a:rPr lang="es-MX" altLang="es-MX" sz="2800" dirty="0" smtClean="0"/>
              <a:t>)</a:t>
            </a:r>
          </a:p>
          <a:p>
            <a:pPr eaLnBrk="1" hangingPunct="1"/>
            <a:r>
              <a:rPr lang="es-MX" altLang="es-MX" sz="2800" dirty="0" smtClean="0"/>
              <a:t>Así como el campo externo incrementa, más dominios son alineados, H alcanza un máximo en el punto</a:t>
            </a:r>
            <a:endParaRPr lang="es-MX" altLang="es-MX" sz="2800" i="1" dirty="0" smtClean="0"/>
          </a:p>
        </p:txBody>
      </p:sp>
      <p:pic>
        <p:nvPicPr>
          <p:cNvPr id="82948" name="Picture 6" descr="C:\Serway Art Eng\Chapter30\30-3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3810000" cy="388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Las curvas de Magnetización</a:t>
            </a:r>
            <a:endParaRPr lang="es-MX" altLang="es-MX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8116888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dirty="0" smtClean="0"/>
              <a:t>En el punto </a:t>
            </a:r>
            <a:r>
              <a:rPr lang="es-MX" i="1" dirty="0" smtClean="0"/>
              <a:t>a</a:t>
            </a:r>
            <a:r>
              <a:rPr lang="es-MX" dirty="0" smtClean="0"/>
              <a:t>, el material se acerca a la saturación.</a:t>
            </a:r>
          </a:p>
          <a:p>
            <a:pPr eaLnBrk="1" hangingPunct="1">
              <a:lnSpc>
                <a:spcPct val="90000"/>
              </a:lnSpc>
            </a:pPr>
            <a:r>
              <a:rPr lang="es-MX" dirty="0" smtClean="0"/>
              <a:t>La saturación es cuando todos los momentos magnéticos están alineados.</a:t>
            </a:r>
          </a:p>
          <a:p>
            <a:pPr eaLnBrk="1" hangingPunct="1">
              <a:lnSpc>
                <a:spcPct val="90000"/>
              </a:lnSpc>
            </a:pPr>
            <a:r>
              <a:rPr lang="es-MX" dirty="0" smtClean="0"/>
              <a:t>Si la corriente se reduce a 0, el campo externo se elimina. La curva sigue el camino de </a:t>
            </a:r>
            <a:r>
              <a:rPr lang="es-MX" i="1" dirty="0" smtClean="0"/>
              <a:t>a</a:t>
            </a:r>
            <a:r>
              <a:rPr lang="es-MX" dirty="0" smtClean="0"/>
              <a:t> </a:t>
            </a:r>
            <a:r>
              <a:rPr lang="es-MX" dirty="0" err="1" smtClean="0"/>
              <a:t>a</a:t>
            </a:r>
            <a:r>
              <a:rPr lang="es-MX" dirty="0" smtClean="0"/>
              <a:t> </a:t>
            </a:r>
            <a:r>
              <a:rPr lang="es-MX" i="1" dirty="0" smtClean="0"/>
              <a:t>b</a:t>
            </a:r>
            <a:r>
              <a:rPr lang="es-MX" dirty="0" smtClean="0"/>
              <a:t> En el punto </a:t>
            </a:r>
            <a:r>
              <a:rPr lang="es-MX" i="1" dirty="0" smtClean="0"/>
              <a:t>b</a:t>
            </a:r>
            <a:r>
              <a:rPr lang="es-MX" dirty="0" smtClean="0"/>
              <a:t>, </a:t>
            </a:r>
            <a:r>
              <a:rPr lang="es-MX" b="1" dirty="0" smtClean="0"/>
              <a:t>B</a:t>
            </a:r>
            <a:r>
              <a:rPr lang="es-MX" dirty="0" smtClean="0"/>
              <a:t> no es cero aunque el campo externo </a:t>
            </a:r>
            <a:r>
              <a:rPr lang="es-MX" b="1" dirty="0" smtClean="0"/>
              <a:t>B</a:t>
            </a:r>
            <a:r>
              <a:rPr lang="es-MX" dirty="0" smtClean="0"/>
              <a:t>o = 0 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Curva de </a:t>
            </a:r>
            <a:r>
              <a:rPr lang="es-MX" altLang="es-MX" dirty="0" err="1" smtClean="0"/>
              <a:t>Magnetizaciónde</a:t>
            </a:r>
            <a:r>
              <a:rPr lang="es-MX" altLang="es-MX" dirty="0" smtClean="0"/>
              <a:t>, final</a:t>
            </a:r>
            <a:endParaRPr lang="es-MX" altLang="es-MX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800" dirty="0" smtClean="0"/>
              <a:t>B total no es cero porque hay magnetismo debido a la alineación de momentos de los dominios</a:t>
            </a:r>
          </a:p>
          <a:p>
            <a:pPr eaLnBrk="1" hangingPunct="1">
              <a:lnSpc>
                <a:spcPct val="90000"/>
              </a:lnSpc>
            </a:pPr>
            <a:r>
              <a:rPr lang="es-MX" sz="2800" dirty="0" smtClean="0"/>
              <a:t>Se dice que el material tiene una magnetización remanente. Si la corriente se invierte, los momentos magnéticos se reorientan hasta que el campo </a:t>
            </a:r>
            <a:r>
              <a:rPr lang="es-MX" sz="2800" b="1" dirty="0" smtClean="0"/>
              <a:t>B</a:t>
            </a:r>
            <a:r>
              <a:rPr lang="es-MX" sz="2800" dirty="0" smtClean="0"/>
              <a:t> es cero.</a:t>
            </a:r>
          </a:p>
          <a:p>
            <a:pPr eaLnBrk="1" hangingPunct="1">
              <a:lnSpc>
                <a:spcPct val="90000"/>
              </a:lnSpc>
            </a:pPr>
            <a:r>
              <a:rPr lang="es-MX" sz="2800" dirty="0" smtClean="0"/>
              <a:t>El aumento de esta corriente inversa hará que el material se magnetice en la dirección opuesta. </a:t>
            </a:r>
            <a:endParaRPr lang="es-MX" altLang="es-MX" sz="2800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Histéresis Magnética</a:t>
            </a:r>
            <a:endParaRPr lang="es-MX" altLang="es-MX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459287"/>
          </a:xfrm>
        </p:spPr>
        <p:txBody>
          <a:bodyPr/>
          <a:lstStyle/>
          <a:p>
            <a:pPr eaLnBrk="1" hangingPunct="1"/>
            <a:r>
              <a:rPr lang="es-MX" sz="2400" dirty="0" smtClean="0"/>
              <a:t>Este efecto se llama histéresis magnética.</a:t>
            </a:r>
          </a:p>
          <a:p>
            <a:pPr eaLnBrk="1" hangingPunct="1"/>
            <a:r>
              <a:rPr lang="es-MX" sz="2400" dirty="0" smtClean="0"/>
              <a:t>Muestra que la magnetización de una sustancia ferromagnética depende de la historia de la sustancia, así como del campo magnético aplicado.</a:t>
            </a:r>
          </a:p>
          <a:p>
            <a:pPr eaLnBrk="1" hangingPunct="1"/>
            <a:r>
              <a:rPr lang="es-MX" sz="2400" dirty="0" smtClean="0"/>
              <a:t>El bucle cerrado en el gráfico se denomina bucle de histéresis.</a:t>
            </a:r>
          </a:p>
          <a:p>
            <a:pPr eaLnBrk="1" hangingPunct="1"/>
            <a:r>
              <a:rPr lang="es-MX" sz="2400" dirty="0" smtClean="0"/>
              <a:t>Su forma y tamaño dependen de las propiedades de la sustancia ferromagnética y de la fuerza del campo máximo aplicado. </a:t>
            </a:r>
            <a:endParaRPr lang="es-MX" altLang="es-MX" sz="2400" dirty="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Ejemplos de curvas de Histéresis</a:t>
            </a:r>
            <a:endParaRPr lang="es-MX" altLang="es-MX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343400"/>
            <a:ext cx="8382000" cy="2514600"/>
          </a:xfrm>
        </p:spPr>
        <p:txBody>
          <a:bodyPr/>
          <a:lstStyle/>
          <a:p>
            <a:pPr eaLnBrk="1" hangingPunct="1"/>
            <a:r>
              <a:rPr lang="es-MX" sz="2000" dirty="0" smtClean="0"/>
              <a:t>La curva (a) es para un material ferromagnético duro El ancho de la curva indica una gran cantidad de magnetismo remanente</a:t>
            </a:r>
          </a:p>
          <a:p>
            <a:pPr eaLnBrk="1" hangingPunct="1"/>
            <a:r>
              <a:rPr lang="es-MX" sz="2000" dirty="0" smtClean="0"/>
              <a:t>No se pueden desmagnetizar fácilmente mediante un campo externo.</a:t>
            </a:r>
          </a:p>
          <a:p>
            <a:pPr eaLnBrk="1" hangingPunct="1"/>
            <a:r>
              <a:rPr lang="es-MX" sz="2000" dirty="0" smtClean="0"/>
              <a:t>La curva (b) es para un material ferromagnético blando. Estos materiales se magnetizan y desmagnetizan fácilmente. </a:t>
            </a:r>
            <a:endParaRPr lang="es-MX" altLang="es-MX" sz="2000" dirty="0" smtClean="0"/>
          </a:p>
        </p:txBody>
      </p:sp>
      <p:pic>
        <p:nvPicPr>
          <p:cNvPr id="87044" name="Picture 6" descr="C:\Serway Art Eng\Chapter30\30-32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338" y="1905000"/>
            <a:ext cx="4249737" cy="227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Más sobre las curvas de magnetización</a:t>
            </a:r>
            <a:endParaRPr lang="es-MX" altLang="es-MX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400" dirty="0" smtClean="0"/>
              <a:t>El área encerrada por una curva de magnetización representa la energía requerida para llevar el material a través del ciclo de histéresis.</a:t>
            </a:r>
          </a:p>
          <a:p>
            <a:pPr eaLnBrk="1" hangingPunct="1"/>
            <a:r>
              <a:rPr lang="es-MX" sz="2400" dirty="0" smtClean="0"/>
              <a:t>Cuando se repite el ciclo de magnetización, los procesos de disipación dentro del material, debido a la realineación de los momentos magnéticos dan como resultado un aumento de la energía interna.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MX" sz="2000" dirty="0" smtClean="0"/>
              <a:t>Esto se hace evidente por un aumento en la temperatura de la sustancia. </a:t>
            </a:r>
            <a:endParaRPr lang="es-MX" altLang="es-MX" sz="2000" dirty="0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1" y="404664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MX" dirty="0" smtClean="0"/>
              <a:t/>
            </a:r>
            <a:br>
              <a:rPr lang="es-MX" altLang="es-MX" dirty="0" smtClean="0"/>
            </a:br>
            <a:r>
              <a:rPr lang="es-MX" altLang="es-MX" sz="4000" dirty="0" smtClean="0"/>
              <a:t>L</a:t>
            </a:r>
            <a:r>
              <a:rPr lang="es-MX" altLang="es-MX" sz="4000" dirty="0" smtClean="0"/>
              <a:t>a Temperatura de </a:t>
            </a:r>
            <a:r>
              <a:rPr lang="es-MX" altLang="es-MX" sz="4000" dirty="0" smtClean="0"/>
              <a:t>Curie</a:t>
            </a:r>
            <a:endParaRPr lang="es-MX" altLang="es-MX" sz="4000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17713"/>
            <a:ext cx="4741168" cy="4611687"/>
          </a:xfrm>
        </p:spPr>
        <p:txBody>
          <a:bodyPr/>
          <a:lstStyle/>
          <a:p>
            <a:pPr eaLnBrk="1" hangingPunct="1"/>
            <a:r>
              <a:rPr lang="es-MX" sz="2200" dirty="0" smtClean="0"/>
              <a:t>La temperatura de Curie es la temperatura crítica por encima de la cual un material ferromagnético pierde su magnetismo residual y se vuelve paramagnético.</a:t>
            </a:r>
          </a:p>
          <a:p>
            <a:pPr eaLnBrk="1" hangingPunct="1"/>
            <a:endParaRPr lang="es-MX" sz="2200" dirty="0" smtClean="0"/>
          </a:p>
          <a:p>
            <a:pPr eaLnBrk="1" hangingPunct="1"/>
            <a:r>
              <a:rPr lang="es-MX" sz="2200" dirty="0" smtClean="0"/>
              <a:t>Por encima de la temperatura de Curie, la agitación térmica es lo suficientemente grande como para provocar una orientación aleatoria de los momentos. </a:t>
            </a:r>
            <a:endParaRPr lang="es-MX" altLang="es-MX" sz="2200" dirty="0" smtClean="0"/>
          </a:p>
        </p:txBody>
      </p:sp>
      <p:pic>
        <p:nvPicPr>
          <p:cNvPr id="89092" name="Picture 6" descr="C:\Serway Art Eng\Chapter30\30-34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390775"/>
            <a:ext cx="3810000" cy="336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Tabla de algunos valores de temperatura de Curie</a:t>
            </a:r>
            <a:endParaRPr lang="es-MX" altLang="es-MX" dirty="0" smtClean="0"/>
          </a:p>
        </p:txBody>
      </p:sp>
      <p:graphicFrame>
        <p:nvGraphicFramePr>
          <p:cNvPr id="901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69286"/>
              </p:ext>
            </p:extLst>
          </p:nvPr>
        </p:nvGraphicFramePr>
        <p:xfrm>
          <a:off x="1600200" y="2286000"/>
          <a:ext cx="5953125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6" name="Photo Editor Photo" r:id="rId3" imgW="5952381" imgH="4067743" progId="MSPhotoEd.3">
                  <p:embed/>
                </p:oleObj>
              </mc:Choice>
              <mc:Fallback>
                <p:oleObj name="Photo Editor Photo" r:id="rId3" imgW="5952381" imgH="40677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5953125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err="1" smtClean="0"/>
              <a:t>Curie’s</a:t>
            </a:r>
            <a:r>
              <a:rPr lang="es-MX" altLang="es-MX" dirty="0" smtClean="0"/>
              <a:t> </a:t>
            </a:r>
            <a:r>
              <a:rPr lang="es-MX" altLang="es-MX" dirty="0" err="1" smtClean="0"/>
              <a:t>Law</a:t>
            </a:r>
            <a:endParaRPr lang="es-MX" altLang="es-MX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b="1" dirty="0" smtClean="0"/>
              <a:t>La ley Curie (Pierre) </a:t>
            </a:r>
            <a:r>
              <a:rPr lang="es-MX" altLang="es-MX" dirty="0" smtClean="0"/>
              <a:t>proporciona una relación entre el campo magnético aplicado y la temperatura absoluta de una sustancia paramagnética :</a:t>
            </a:r>
          </a:p>
          <a:p>
            <a:pPr eaLnBrk="1" hangingPunct="1"/>
            <a:endParaRPr lang="es-MX" altLang="es-MX" dirty="0" smtClean="0"/>
          </a:p>
          <a:p>
            <a:pPr eaLnBrk="1" hangingPunct="1"/>
            <a:endParaRPr lang="es-MX" altLang="es-MX" dirty="0" smtClean="0"/>
          </a:p>
          <a:p>
            <a:pPr eaLnBrk="1" hangingPunct="1"/>
            <a:r>
              <a:rPr lang="es-MX" altLang="es-MX" sz="1800" dirty="0" smtClean="0"/>
              <a:t>M es la magnetización del material y Bo es el valor del campo magnético externo aplicado</a:t>
            </a:r>
          </a:p>
          <a:p>
            <a:pPr lvl="1" eaLnBrk="1" hangingPunct="1"/>
            <a:r>
              <a:rPr lang="es-MX" altLang="es-MX" i="1" dirty="0" smtClean="0"/>
              <a:t>C</a:t>
            </a:r>
            <a:r>
              <a:rPr lang="es-MX" altLang="es-MX" dirty="0" smtClean="0"/>
              <a:t> se llama constante de </a:t>
            </a:r>
            <a:r>
              <a:rPr lang="es-MX" altLang="es-MX" b="1" dirty="0" smtClean="0"/>
              <a:t>Curie</a:t>
            </a:r>
            <a:endParaRPr lang="es-MX" altLang="es-MX" dirty="0" smtClean="0"/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349066"/>
              </p:ext>
            </p:extLst>
          </p:nvPr>
        </p:nvGraphicFramePr>
        <p:xfrm flipH="1">
          <a:off x="3059832" y="4097628"/>
          <a:ext cx="2376264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2"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059832" y="4097628"/>
                        <a:ext cx="2376264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Diamagnetismo</a:t>
            </a:r>
            <a:endParaRPr lang="es-MX" altLang="es-MX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Cuando se aplica un campo magnético externo a una sustancia diamagnética, se induce un momento magnético débil en dirección opuesta al campo aplicado.</a:t>
            </a:r>
          </a:p>
          <a:p>
            <a:pPr eaLnBrk="1" hangingPunct="1"/>
            <a:r>
              <a:rPr lang="es-MX" dirty="0" smtClean="0"/>
              <a:t>Las sustancias diamagnéticas son débilmente repelidas por un imán. </a:t>
            </a:r>
            <a:endParaRPr lang="es-MX" altLang="es-MX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Notas finales de la ley de</a:t>
            </a:r>
            <a:br>
              <a:rPr lang="es-MX" altLang="es-MX" dirty="0" smtClean="0"/>
            </a:br>
            <a:r>
              <a:rPr lang="es-MX" altLang="es-MX" dirty="0" smtClean="0"/>
              <a:t>Biot-</a:t>
            </a:r>
            <a:r>
              <a:rPr lang="es-MX" altLang="es-MX" dirty="0" err="1" smtClean="0"/>
              <a:t>Savart</a:t>
            </a:r>
            <a:endParaRPr lang="es-MX" altLang="es-MX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400" dirty="0" smtClean="0">
                <a:solidFill>
                  <a:srgbClr val="C00000"/>
                </a:solidFill>
              </a:rPr>
              <a:t>Esta ley es valida también para una corriente que consiste de cargas fluyendo a través del espacio</a:t>
            </a:r>
          </a:p>
          <a:p>
            <a:pPr eaLnBrk="1" hangingPunct="1"/>
            <a:r>
              <a:rPr lang="es-MX" altLang="es-MX" sz="2400" i="1" dirty="0" err="1" smtClean="0">
                <a:solidFill>
                  <a:schemeClr val="tx2"/>
                </a:solidFill>
              </a:rPr>
              <a:t>d</a:t>
            </a:r>
            <a:r>
              <a:rPr lang="es-MX" altLang="es-MX" sz="2400" b="1" dirty="0" err="1" smtClean="0">
                <a:solidFill>
                  <a:schemeClr val="tx2"/>
                </a:solidFill>
              </a:rPr>
              <a:t>s</a:t>
            </a:r>
            <a:r>
              <a:rPr lang="es-MX" altLang="es-MX" sz="2400" dirty="0" smtClean="0">
                <a:solidFill>
                  <a:schemeClr val="tx2"/>
                </a:solidFill>
              </a:rPr>
              <a:t> representa la </a:t>
            </a:r>
            <a:r>
              <a:rPr lang="es-MX" altLang="es-MX" sz="2400" dirty="0" err="1" smtClean="0">
                <a:solidFill>
                  <a:schemeClr val="tx2"/>
                </a:solidFill>
              </a:rPr>
              <a:t>longituid</a:t>
            </a:r>
            <a:r>
              <a:rPr lang="es-MX" altLang="es-MX" sz="2400" dirty="0" smtClean="0">
                <a:solidFill>
                  <a:schemeClr val="tx2"/>
                </a:solidFill>
              </a:rPr>
              <a:t> de un pequeño segmento del espacio en el que fluye las cargas</a:t>
            </a:r>
          </a:p>
          <a:p>
            <a:pPr lvl="1" eaLnBrk="1" hangingPunct="1"/>
            <a:r>
              <a:rPr lang="es-MX" altLang="es-MX" sz="2400" dirty="0" smtClean="0">
                <a:solidFill>
                  <a:schemeClr val="accent1">
                    <a:lumMod val="75000"/>
                  </a:schemeClr>
                </a:solidFill>
              </a:rPr>
              <a:t>Por ejemplo, esto podría se aplicado para un haz de electrones en un tubo de descarga de electrones del televisor (que ya no hay)</a:t>
            </a:r>
            <a:endParaRPr lang="es-MX" altLang="es-MX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Efecto Meissner (Ochsenfeld)</a:t>
            </a:r>
            <a:endParaRPr lang="es-MX" altLang="es-MX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17713"/>
            <a:ext cx="4306888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dirty="0" smtClean="0"/>
              <a:t>Ciertos tipos de superconductores también exhiben un diamagnetismo perfecto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dirty="0" smtClean="0"/>
              <a:t>Este comportamiento se llama efecto </a:t>
            </a:r>
            <a:r>
              <a:rPr lang="es-MX" altLang="es-MX" sz="2400" b="1" dirty="0" smtClean="0"/>
              <a:t>Meissner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dirty="0" smtClean="0"/>
              <a:t>Si un magneto permanente se lleva a la proximidad de un </a:t>
            </a:r>
            <a:r>
              <a:rPr lang="es-MX" altLang="es-MX" sz="2400" dirty="0"/>
              <a:t>s</a:t>
            </a:r>
            <a:r>
              <a:rPr lang="es-MX" altLang="es-MX" sz="2400" dirty="0" smtClean="0"/>
              <a:t>uperconductor, los dos objetos se repelen mutuamente</a:t>
            </a:r>
            <a:endParaRPr lang="es-MX" altLang="es-MX" sz="2400" dirty="0" smtClean="0"/>
          </a:p>
        </p:txBody>
      </p:sp>
      <p:pic>
        <p:nvPicPr>
          <p:cNvPr id="93188" name="Picture 6" descr="C:\Serway Art Eng\Chapter30\30-35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8138" y="2017713"/>
            <a:ext cx="32639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Campo magnético terrestre</a:t>
            </a:r>
            <a:endParaRPr lang="es-MX" altLang="es-MX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246313"/>
            <a:ext cx="4968552" cy="4611687"/>
          </a:xfrm>
        </p:spPr>
        <p:txBody>
          <a:bodyPr/>
          <a:lstStyle/>
          <a:p>
            <a:pPr eaLnBrk="1" hangingPunct="1"/>
            <a:r>
              <a:rPr lang="es-MX" sz="2400" dirty="0" smtClean="0"/>
              <a:t>El campo magnético de la Tierra se asemeja al que se lograría al enterrar una enorme barra magnética en las profundidades del interior de la Tierra.</a:t>
            </a:r>
          </a:p>
          <a:p>
            <a:pPr eaLnBrk="1" hangingPunct="1"/>
            <a:r>
              <a:rPr lang="es-MX" sz="2400" dirty="0" smtClean="0"/>
              <a:t>El polo magnético sur de la Tierra se encuentra cerca del polo geográfico Norte. El polo magnético Norte de la Tierra se encuentra cerca del polo geográfico Sur. </a:t>
            </a:r>
            <a:endParaRPr lang="es-MX" altLang="es-MX" sz="2400" dirty="0" smtClean="0"/>
          </a:p>
        </p:txBody>
      </p:sp>
      <p:pic>
        <p:nvPicPr>
          <p:cNvPr id="94212" name="Picture 7" descr="C:\Serway Art Eng\Chapter30\30-36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38375"/>
            <a:ext cx="4078288" cy="393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Ángulo de inmersión del campo magnético terrestre</a:t>
            </a:r>
            <a:endParaRPr lang="es-MX" altLang="es-MX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8105775" cy="4535487"/>
          </a:xfrm>
        </p:spPr>
        <p:txBody>
          <a:bodyPr/>
          <a:lstStyle/>
          <a:p>
            <a:pPr eaLnBrk="1" hangingPunct="1"/>
            <a:r>
              <a:rPr lang="es-MX" sz="2400" dirty="0" smtClean="0"/>
              <a:t>Si una brújula puede girar tanto vertical como horizontalmente, apunta a la superficie de la Tierra. </a:t>
            </a:r>
          </a:p>
          <a:p>
            <a:pPr eaLnBrk="1" hangingPunct="1"/>
            <a:r>
              <a:rPr lang="es-MX" sz="2400" dirty="0" smtClean="0"/>
              <a:t>El ángulo entre la horizontal y la dirección del campo magnético se llama ángulo de inmersión.</a:t>
            </a:r>
          </a:p>
          <a:p>
            <a:pPr eaLnBrk="1" hangingPunct="1"/>
            <a:r>
              <a:rPr lang="es-MX" sz="2400" dirty="0" smtClean="0"/>
              <a:t>Cuanto más al norte se mueva el dispositivo, más lejos de la horizontal estará la aguja de la brújula.</a:t>
            </a:r>
          </a:p>
          <a:p>
            <a:pPr eaLnBrk="1" hangingPunct="1"/>
            <a:r>
              <a:rPr lang="es-MX" sz="2400" dirty="0" smtClean="0"/>
              <a:t>La aguja de la brújula estaría horizontal en el ecuador y el ángulo de inclinación sería 0°</a:t>
            </a:r>
          </a:p>
          <a:p>
            <a:pPr eaLnBrk="1" hangingPunct="1"/>
            <a:r>
              <a:rPr lang="es-MX" sz="2400" dirty="0" smtClean="0"/>
              <a:t>La aguja de la brújula apuntaría directamente hacia el polo sur magnético y el ángulo de inmersión sería de 90° </a:t>
            </a:r>
            <a:endParaRPr lang="es-MX" altLang="es-MX" sz="2400" dirty="0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Algo más sobre los polos del campo magnético terrestre</a:t>
            </a:r>
            <a:endParaRPr lang="es-MX" altLang="es-MX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611687"/>
          </a:xfrm>
        </p:spPr>
        <p:txBody>
          <a:bodyPr/>
          <a:lstStyle/>
          <a:p>
            <a:pPr eaLnBrk="1" hangingPunct="1"/>
            <a:r>
              <a:rPr lang="es-MX" sz="2400" dirty="0" smtClean="0"/>
              <a:t>El ángulo de inclinación de 90 ° se encuentra en un punto al norte de la Bahía de Hudson en Canadá.</a:t>
            </a:r>
          </a:p>
          <a:p>
            <a:pPr eaLnBrk="1" hangingPunct="1"/>
            <a:r>
              <a:rPr lang="es-MX" sz="2400" dirty="0" smtClean="0"/>
              <a:t>Esta se considera la ubicación del polo sur magnético. Los polos magnéticos y geográficos no están en la misma ubicación exacta</a:t>
            </a:r>
          </a:p>
          <a:p>
            <a:pPr eaLnBrk="1" hangingPunct="1"/>
            <a:r>
              <a:rPr lang="es-MX" sz="2400" dirty="0" smtClean="0"/>
              <a:t>La diferencia entre el norte verdadero, en el polo norte geográfico y el norte magnético se llama declinación magnética.</a:t>
            </a:r>
          </a:p>
          <a:p>
            <a:pPr eaLnBrk="1" hangingPunct="1"/>
            <a:r>
              <a:rPr lang="es-MX" sz="2400" dirty="0" smtClean="0"/>
              <a:t>La cantidad de declinación varía según la ubicación de la superficie de la Tierra. </a:t>
            </a:r>
            <a:endParaRPr lang="es-MX" altLang="es-MX" sz="2400" dirty="0" smtClean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Declinación magnética terrestre</a:t>
            </a:r>
            <a:endParaRPr lang="es-MX" altLang="es-MX" dirty="0" smtClean="0"/>
          </a:p>
        </p:txBody>
      </p:sp>
      <p:pic>
        <p:nvPicPr>
          <p:cNvPr id="97283" name="Picture 4" descr="C:\Serway Art Eng\Chapter30\30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9913"/>
            <a:ext cx="61722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Las fuentes del magnetismo terrestre</a:t>
            </a:r>
            <a:endParaRPr lang="es-MX" altLang="es-MX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400" dirty="0" smtClean="0"/>
              <a:t>No puede haber grandes masas de materiales magnetizados permanentemente, ya que las altas temperaturas del núcleo evitan que los materiales retengan la magnetización permanente.</a:t>
            </a:r>
          </a:p>
          <a:p>
            <a:pPr eaLnBrk="1" hangingPunct="1">
              <a:lnSpc>
                <a:spcPct val="90000"/>
              </a:lnSpc>
            </a:pPr>
            <a:endParaRPr lang="es-MX" sz="2400" dirty="0" smtClean="0"/>
          </a:p>
          <a:p>
            <a:pPr eaLnBrk="1" hangingPunct="1">
              <a:lnSpc>
                <a:spcPct val="90000"/>
              </a:lnSpc>
            </a:pPr>
            <a:r>
              <a:rPr lang="es-MX" sz="2400" dirty="0" smtClean="0"/>
              <a:t>Se cree que la fuente más probable del campo magnético de la Tierra son las corrientes de convección en la parte líquida del núcleo.</a:t>
            </a:r>
          </a:p>
          <a:p>
            <a:pPr eaLnBrk="1" hangingPunct="1">
              <a:lnSpc>
                <a:spcPct val="90000"/>
              </a:lnSpc>
            </a:pPr>
            <a:endParaRPr lang="es-MX" sz="2400" dirty="0" smtClean="0"/>
          </a:p>
          <a:p>
            <a:pPr eaLnBrk="1" hangingPunct="1">
              <a:lnSpc>
                <a:spcPct val="90000"/>
              </a:lnSpc>
            </a:pPr>
            <a:r>
              <a:rPr lang="es-MX" sz="2400" dirty="0" smtClean="0"/>
              <a:t>También hay evidencia de que el campo magnético del planeta está relacionado con su tasa de rotación. </a:t>
            </a:r>
            <a:endParaRPr lang="es-MX" altLang="es-MX" sz="2400" dirty="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Inversión del campo magnético de la Tierra</a:t>
            </a:r>
            <a:endParaRPr lang="es-MX" altLang="es-MX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La dirección del campo magnético de la Tierra se invierte cada pocos millones de años.</a:t>
            </a:r>
          </a:p>
          <a:p>
            <a:pPr eaLnBrk="1" hangingPunct="1"/>
            <a:r>
              <a:rPr lang="es-MX" dirty="0" smtClean="0"/>
              <a:t>La evidencia de estas reversiones se encuentran en los basaltos resultantes de la actividad volcánica.</a:t>
            </a:r>
          </a:p>
          <a:p>
            <a:pPr eaLnBrk="1" hangingPunct="1"/>
            <a:r>
              <a:rPr lang="es-MX" dirty="0" smtClean="0"/>
              <a:t>No se comprende el origen de las inversiones de polaridad magnética  </a:t>
            </a:r>
            <a:endParaRPr lang="es-MX" altLang="es-MX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5268</TotalTime>
  <Words>4587</Words>
  <Application>Microsoft Office PowerPoint</Application>
  <PresentationFormat>Presentación en pantalla (4:3)</PresentationFormat>
  <Paragraphs>417</Paragraphs>
  <Slides>96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96</vt:i4>
      </vt:variant>
    </vt:vector>
  </HeadingPairs>
  <TitlesOfParts>
    <vt:vector size="108" baseType="lpstr">
      <vt:lpstr>Tahoma</vt:lpstr>
      <vt:lpstr>Arial</vt:lpstr>
      <vt:lpstr>Wingdings</vt:lpstr>
      <vt:lpstr>Calibri</vt:lpstr>
      <vt:lpstr>Times New Roman</vt:lpstr>
      <vt:lpstr>Symbol</vt:lpstr>
      <vt:lpstr>TypoUpright BT</vt:lpstr>
      <vt:lpstr>Blends</vt:lpstr>
      <vt:lpstr>Microsoft Equation 3.0</vt:lpstr>
      <vt:lpstr>MathType 5.0 Equation</vt:lpstr>
      <vt:lpstr>MathType 6.0 Equation</vt:lpstr>
      <vt:lpstr>Microsoft Photo Editor 3.0 Photo</vt:lpstr>
      <vt:lpstr>Presentación de PowerPoint</vt:lpstr>
      <vt:lpstr>Ley de Biot-Savart Law – Introducción </vt:lpstr>
      <vt:lpstr>Ley de Biot-Savart</vt:lpstr>
      <vt:lpstr>Biot-Savart Law – Observaciones </vt:lpstr>
      <vt:lpstr>Ley de Biot-Savart– Observaciones, cont</vt:lpstr>
      <vt:lpstr>Ley de Biot-Savart Law – la ecuación</vt:lpstr>
      <vt:lpstr>La permeabilidad del espacio libre</vt:lpstr>
      <vt:lpstr>El campo magnético total</vt:lpstr>
      <vt:lpstr>Notas finales de la ley de Biot-Savart</vt:lpstr>
      <vt:lpstr>Comparando B con E</vt:lpstr>
      <vt:lpstr>Comparando B con E</vt:lpstr>
      <vt:lpstr>Comparando B con E, 3</vt:lpstr>
      <vt:lpstr>Comparando B con E, 4</vt:lpstr>
      <vt:lpstr>Cálculo de B para un conductor recto y largo</vt:lpstr>
      <vt:lpstr>Cálculo de B para un conductor largo y recto, un caso especial</vt:lpstr>
      <vt:lpstr>La dirección de B, caso del alambre largo y recto</vt:lpstr>
      <vt:lpstr>Cálculo de B para un segmento curvado del alambre conductor</vt:lpstr>
      <vt:lpstr>Cálculo de B para una vuelta circular del alambre</vt:lpstr>
      <vt:lpstr>B para un corriente circular que define un circulo (una espira)</vt:lpstr>
      <vt:lpstr>Comparación de los campos en la espira</vt:lpstr>
      <vt:lpstr>Líneas de campo magnético para una espira</vt:lpstr>
      <vt:lpstr>La fuerza magnética entre un par de conductores paralelos</vt:lpstr>
      <vt:lpstr>La fuerza magnética entre un par de conductores paralelos</vt:lpstr>
      <vt:lpstr>Fuerza magnética entre un par de conductores paralelos, final</vt:lpstr>
      <vt:lpstr>Definición de Ampere</vt:lpstr>
      <vt:lpstr>Definición of coulomb</vt:lpstr>
      <vt:lpstr>El campo magnético de un alambre</vt:lpstr>
      <vt:lpstr>Campo Magnético de un alambre, 2</vt:lpstr>
      <vt:lpstr>El campo magnético de un alambre, 3</vt:lpstr>
      <vt:lpstr>La ley de Ampere</vt:lpstr>
      <vt:lpstr>La ley de Ampere, cont.</vt:lpstr>
      <vt:lpstr>Presentación de PowerPoint</vt:lpstr>
      <vt:lpstr>Campo magnético debido a un conductor largo y recto, usando ley de Ampere</vt:lpstr>
      <vt:lpstr>Campo de un alambre largo y recto – Resultados de la ley de Ampere</vt:lpstr>
      <vt:lpstr>Campo magnético debido a un alambre recto largo, resumen de resultados</vt:lpstr>
      <vt:lpstr>Campo magnético de un toroide (toro)</vt:lpstr>
      <vt:lpstr>Campo magnético de una placa infinita</vt:lpstr>
      <vt:lpstr>Campo magnético de una placa infinita, cont.</vt:lpstr>
      <vt:lpstr>Campo magnético de un solenoide</vt:lpstr>
      <vt:lpstr>Descripción del campo magnético de un solenoide</vt:lpstr>
      <vt:lpstr>El campo magnético de una solenoide muy bien empacado</vt:lpstr>
      <vt:lpstr>Características de un solenoide ideal</vt:lpstr>
      <vt:lpstr>Ley de Ampere aplicada a solenoides </vt:lpstr>
      <vt:lpstr>La ley de Ampere aplicada aun solenoide, cont.</vt:lpstr>
      <vt:lpstr>El campo magnético de un solenoide, final</vt:lpstr>
      <vt:lpstr>El flujo magnético</vt:lpstr>
      <vt:lpstr>El flujo magnético, cont.</vt:lpstr>
      <vt:lpstr>Flujo magnético a través de un plano, 1</vt:lpstr>
      <vt:lpstr>Flujo magnético a través de un plano, 2</vt:lpstr>
      <vt:lpstr>La ley de Gauss en magnetismo</vt:lpstr>
      <vt:lpstr>Corriente de desplazamiento</vt:lpstr>
      <vt:lpstr>Corriente de Desplazamiento, cont.</vt:lpstr>
      <vt:lpstr>Forma general de la ley de Ampere</vt:lpstr>
      <vt:lpstr>Forma general de la ley de Ampere, un ejemplo </vt:lpstr>
      <vt:lpstr>Forma general de la ley de Ampere, un ejemplo, cont.</vt:lpstr>
      <vt:lpstr>Ley de Ampere-Maxwell, final</vt:lpstr>
      <vt:lpstr>Los momentos magnéticos</vt:lpstr>
      <vt:lpstr>Momentos Magnéticos – el átomo clásico</vt:lpstr>
      <vt:lpstr>Momentos magnéticos – átomo clásico, 2</vt:lpstr>
      <vt:lpstr>Momentos magnéticos –átomo clásico, 3</vt:lpstr>
      <vt:lpstr>Momentos magnéticos – átomo clásico, final</vt:lpstr>
      <vt:lpstr>Momentos magnéticos, caso de electrones múltiples</vt:lpstr>
      <vt:lpstr>El espín del electrón</vt:lpstr>
      <vt:lpstr>El espín del electrón, cont.</vt:lpstr>
      <vt:lpstr>El espín electrónico y el momento magnético</vt:lpstr>
      <vt:lpstr>El momento magnético electrónico, final</vt:lpstr>
      <vt:lpstr>El Vector Magnetization</vt:lpstr>
      <vt:lpstr>Intensidad del campo magnético</vt:lpstr>
      <vt:lpstr>Clasificación de las sustancias magnéticas</vt:lpstr>
      <vt:lpstr>La Susceptibilidad Magnética</vt:lpstr>
      <vt:lpstr>Table of Susceptibilities</vt:lpstr>
      <vt:lpstr>Permeabilidad Magnética</vt:lpstr>
      <vt:lpstr>Clasificación de los Materiales por su permeabilidad</vt:lpstr>
      <vt:lpstr>Materiales Ferromagnéticos </vt:lpstr>
      <vt:lpstr>Materiales ferromagnéticos, cont</vt:lpstr>
      <vt:lpstr>Dominios magnéticos </vt:lpstr>
      <vt:lpstr>Dominios, materiales desmagnetizados</vt:lpstr>
      <vt:lpstr>Dominios, Campo externo aplicado</vt:lpstr>
      <vt:lpstr>Dominios, campo externo aplicado, cont.</vt:lpstr>
      <vt:lpstr>Curvas de magnetización</vt:lpstr>
      <vt:lpstr>Las curvas de Magnetización</vt:lpstr>
      <vt:lpstr>Curva de Magnetizaciónde, final</vt:lpstr>
      <vt:lpstr>Histéresis Magnética</vt:lpstr>
      <vt:lpstr>Ejemplos de curvas de Histéresis</vt:lpstr>
      <vt:lpstr>Más sobre las curvas de magnetización</vt:lpstr>
      <vt:lpstr> La Temperatura de Curie</vt:lpstr>
      <vt:lpstr>Tabla de algunos valores de temperatura de Curie</vt:lpstr>
      <vt:lpstr>Curie’s Law</vt:lpstr>
      <vt:lpstr>Diamagnetismo</vt:lpstr>
      <vt:lpstr>Efecto Meissner (Ochsenfeld)</vt:lpstr>
      <vt:lpstr>Campo magnético terrestre</vt:lpstr>
      <vt:lpstr>Ángulo de inmersión del campo magnético terrestre</vt:lpstr>
      <vt:lpstr>Algo más sobre los polos del campo magnético terrestre</vt:lpstr>
      <vt:lpstr>Declinación magnética terrestre</vt:lpstr>
      <vt:lpstr>Las fuentes del magnetismo terrestre</vt:lpstr>
      <vt:lpstr>Inversión del campo magnético de la Tierra</vt:lpstr>
    </vt:vector>
  </TitlesOfParts>
  <Company>Next Step Program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30</dc:title>
  <dc:creator>Marilyn Akins</dc:creator>
  <cp:lastModifiedBy>Gustavo Tavizon</cp:lastModifiedBy>
  <cp:revision>166</cp:revision>
  <dcterms:created xsi:type="dcterms:W3CDTF">2004-01-30T00:59:31Z</dcterms:created>
  <dcterms:modified xsi:type="dcterms:W3CDTF">2021-07-22T21:32:27Z</dcterms:modified>
</cp:coreProperties>
</file>