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3"/>
  </p:notesMasterIdLst>
  <p:handoutMasterIdLst>
    <p:handoutMasterId r:id="rId64"/>
  </p:handoutMasterIdLst>
  <p:sldIdLst>
    <p:sldId id="375" r:id="rId2"/>
    <p:sldId id="376" r:id="rId3"/>
    <p:sldId id="377" r:id="rId4"/>
    <p:sldId id="378" r:id="rId5"/>
    <p:sldId id="370" r:id="rId6"/>
    <p:sldId id="371" r:id="rId7"/>
    <p:sldId id="372" r:id="rId8"/>
    <p:sldId id="373" r:id="rId9"/>
    <p:sldId id="374" r:id="rId10"/>
    <p:sldId id="256" r:id="rId11"/>
    <p:sldId id="319" r:id="rId12"/>
    <p:sldId id="320" r:id="rId13"/>
    <p:sldId id="321" r:id="rId14"/>
    <p:sldId id="322" r:id="rId15"/>
    <p:sldId id="323" r:id="rId16"/>
    <p:sldId id="324" r:id="rId17"/>
    <p:sldId id="351" r:id="rId18"/>
    <p:sldId id="326" r:id="rId19"/>
    <p:sldId id="352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66" r:id="rId30"/>
    <p:sldId id="335" r:id="rId31"/>
    <p:sldId id="336" r:id="rId32"/>
    <p:sldId id="337" r:id="rId33"/>
    <p:sldId id="353" r:id="rId34"/>
    <p:sldId id="338" r:id="rId35"/>
    <p:sldId id="339" r:id="rId36"/>
    <p:sldId id="340" r:id="rId37"/>
    <p:sldId id="368" r:id="rId38"/>
    <p:sldId id="369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9" r:id="rId47"/>
    <p:sldId id="350" r:id="rId48"/>
    <p:sldId id="348" r:id="rId49"/>
    <p:sldId id="367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0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273B11-F541-43A9-8886-62169759162E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219555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83892B-1236-4B19-9E22-3796DAFCAEA3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463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8ABF86-38AA-4CFE-BB0D-A03ADF2E207A}" type="slidenum">
              <a:rPr lang="es-MX" altLang="es-ES" smtClean="0"/>
              <a:pPr>
                <a:spcBef>
                  <a:spcPct val="0"/>
                </a:spcBef>
              </a:pPr>
              <a:t>10</a:t>
            </a:fld>
            <a:endParaRPr lang="es-MX" altLang="es-E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92975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2EA3EA-763D-4056-82F5-14C275D50135}" type="slidenum">
              <a:rPr lang="es-MX" altLang="es-ES" smtClean="0"/>
              <a:pPr>
                <a:spcBef>
                  <a:spcPct val="0"/>
                </a:spcBef>
              </a:pPr>
              <a:t>19</a:t>
            </a:fld>
            <a:endParaRPr lang="es-MX" alt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25706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93A45A-98DC-44AF-BD09-C0507BC7F179}" type="slidenum">
              <a:rPr lang="es-MX" altLang="es-ES" smtClean="0"/>
              <a:pPr>
                <a:spcBef>
                  <a:spcPct val="0"/>
                </a:spcBef>
              </a:pPr>
              <a:t>20</a:t>
            </a:fld>
            <a:endParaRPr lang="es-MX" altLang="es-E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60908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EE7F62-1F0B-4326-ACE0-29EBC9372F4B}" type="slidenum">
              <a:rPr lang="es-MX" altLang="es-ES" smtClean="0"/>
              <a:pPr>
                <a:spcBef>
                  <a:spcPct val="0"/>
                </a:spcBef>
              </a:pPr>
              <a:t>21</a:t>
            </a:fld>
            <a:endParaRPr lang="es-MX" altLang="es-E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01220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B142E0-2E19-4112-AC0B-78C857F10EA5}" type="slidenum">
              <a:rPr lang="es-MX" altLang="es-ES" smtClean="0"/>
              <a:pPr>
                <a:spcBef>
                  <a:spcPct val="0"/>
                </a:spcBef>
              </a:pPr>
              <a:t>22</a:t>
            </a:fld>
            <a:endParaRPr lang="es-MX" altLang="es-E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03384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6C548-01FF-47C9-A5E5-D5C0420F331A}" type="slidenum">
              <a:rPr lang="es-MX" altLang="es-ES" smtClean="0"/>
              <a:pPr>
                <a:spcBef>
                  <a:spcPct val="0"/>
                </a:spcBef>
              </a:pPr>
              <a:t>23</a:t>
            </a:fld>
            <a:endParaRPr lang="es-MX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74416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ACD4B3-55F0-491A-B25A-BF7C971D9508}" type="slidenum">
              <a:rPr lang="es-MX" altLang="es-ES" smtClean="0"/>
              <a:pPr>
                <a:spcBef>
                  <a:spcPct val="0"/>
                </a:spcBef>
              </a:pPr>
              <a:t>24</a:t>
            </a:fld>
            <a:endParaRPr lang="es-MX" alt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713139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A7599-5655-4099-A940-49348FD6F5D4}" type="slidenum">
              <a:rPr lang="es-MX" altLang="es-ES" smtClean="0"/>
              <a:pPr>
                <a:spcBef>
                  <a:spcPct val="0"/>
                </a:spcBef>
              </a:pPr>
              <a:t>25</a:t>
            </a:fld>
            <a:endParaRPr lang="es-MX" alt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69025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BA21D4-6294-43B4-9D54-63FAD55483E6}" type="slidenum">
              <a:rPr lang="es-MX" altLang="es-ES" smtClean="0"/>
              <a:pPr>
                <a:spcBef>
                  <a:spcPct val="0"/>
                </a:spcBef>
              </a:pPr>
              <a:t>26</a:t>
            </a:fld>
            <a:endParaRPr lang="es-MX" alt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49418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A63E8F-F076-4DBF-A5FF-39CD68C78FBA}" type="slidenum">
              <a:rPr lang="es-MX" altLang="es-ES" smtClean="0"/>
              <a:pPr>
                <a:spcBef>
                  <a:spcPct val="0"/>
                </a:spcBef>
              </a:pPr>
              <a:t>27</a:t>
            </a:fld>
            <a:endParaRPr lang="es-MX" alt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80436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CA9BB8-F3F7-4D72-A820-7092813CE8DB}" type="slidenum">
              <a:rPr lang="es-MX" altLang="es-ES" smtClean="0"/>
              <a:pPr>
                <a:spcBef>
                  <a:spcPct val="0"/>
                </a:spcBef>
              </a:pPr>
              <a:t>28</a:t>
            </a:fld>
            <a:endParaRPr lang="es-MX" alt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37187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2B7AE6-9C82-47F0-BC80-24F2BBDC9246}" type="slidenum">
              <a:rPr lang="es-MX" altLang="es-ES" smtClean="0"/>
              <a:pPr>
                <a:spcBef>
                  <a:spcPct val="0"/>
                </a:spcBef>
              </a:pPr>
              <a:t>11</a:t>
            </a:fld>
            <a:endParaRPr lang="es-MX" alt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388279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0340EC-9E60-4318-B370-197A977DEB5C}" type="slidenum">
              <a:rPr lang="es-MX" altLang="es-ES" smtClean="0"/>
              <a:pPr>
                <a:spcBef>
                  <a:spcPct val="0"/>
                </a:spcBef>
              </a:pPr>
              <a:t>29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12707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6AF3CC-E5E6-4DE4-A501-F6F9804AC737}" type="slidenum">
              <a:rPr lang="es-MX" altLang="es-ES" smtClean="0"/>
              <a:pPr>
                <a:spcBef>
                  <a:spcPct val="0"/>
                </a:spcBef>
              </a:pPr>
              <a:t>30</a:t>
            </a:fld>
            <a:endParaRPr lang="es-MX" alt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74646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EE8845-CA84-4671-9E58-8279B252B48A}" type="slidenum">
              <a:rPr lang="es-MX" altLang="es-ES" smtClean="0"/>
              <a:pPr>
                <a:spcBef>
                  <a:spcPct val="0"/>
                </a:spcBef>
              </a:pPr>
              <a:t>31</a:t>
            </a:fld>
            <a:endParaRPr lang="es-MX" alt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685811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BD242E-CDF0-4559-80D9-645137AA0D3B}" type="slidenum">
              <a:rPr lang="es-MX" altLang="es-ES" smtClean="0"/>
              <a:pPr>
                <a:spcBef>
                  <a:spcPct val="0"/>
                </a:spcBef>
              </a:pPr>
              <a:t>32</a:t>
            </a:fld>
            <a:endParaRPr lang="es-MX" alt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38375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426FE3-D93D-4911-ABAA-40D067BA606D}" type="slidenum">
              <a:rPr lang="es-MX" altLang="es-ES" smtClean="0"/>
              <a:pPr>
                <a:spcBef>
                  <a:spcPct val="0"/>
                </a:spcBef>
              </a:pPr>
              <a:t>33</a:t>
            </a:fld>
            <a:endParaRPr lang="es-MX" alt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368620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34477E-7BD7-4EBF-A60A-ACC135CECE92}" type="slidenum">
              <a:rPr lang="es-MX" altLang="es-ES" smtClean="0"/>
              <a:pPr>
                <a:spcBef>
                  <a:spcPct val="0"/>
                </a:spcBef>
              </a:pPr>
              <a:t>34</a:t>
            </a:fld>
            <a:endParaRPr lang="es-MX" alt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086854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E3E0B1-9E82-4ECB-B44D-27BAD3801CA8}" type="slidenum">
              <a:rPr lang="es-MX" altLang="es-ES" smtClean="0"/>
              <a:pPr>
                <a:spcBef>
                  <a:spcPct val="0"/>
                </a:spcBef>
              </a:pPr>
              <a:t>35</a:t>
            </a:fld>
            <a:endParaRPr lang="es-MX" alt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434173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D81746-CF25-401C-9685-46E434717D60}" type="slidenum">
              <a:rPr lang="es-MX" altLang="es-ES" smtClean="0"/>
              <a:pPr>
                <a:spcBef>
                  <a:spcPct val="0"/>
                </a:spcBef>
              </a:pPr>
              <a:t>36</a:t>
            </a:fld>
            <a:endParaRPr lang="es-MX" alt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675470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C2C64-2688-4D81-8FF0-E79AC8516ABA}" type="slidenum">
              <a:rPr lang="es-MX" altLang="es-ES" smtClean="0"/>
              <a:pPr>
                <a:spcBef>
                  <a:spcPct val="0"/>
                </a:spcBef>
              </a:pPr>
              <a:t>37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454390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5E6F5F-FE36-4770-900A-EC1A4BA3AFEF}" type="slidenum">
              <a:rPr lang="es-MX" altLang="es-ES" smtClean="0"/>
              <a:pPr>
                <a:spcBef>
                  <a:spcPct val="0"/>
                </a:spcBef>
              </a:pPr>
              <a:t>38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90254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D4E66-6DD4-4223-86E7-58D2BB4ADF9E}" type="slidenum">
              <a:rPr lang="es-MX" altLang="es-ES" smtClean="0"/>
              <a:pPr>
                <a:spcBef>
                  <a:spcPct val="0"/>
                </a:spcBef>
              </a:pPr>
              <a:t>12</a:t>
            </a:fld>
            <a:endParaRPr lang="es-MX" alt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06105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CC05D6-D8DB-433F-A981-6243EB7515CB}" type="slidenum">
              <a:rPr lang="es-MX" altLang="es-ES" smtClean="0"/>
              <a:pPr>
                <a:spcBef>
                  <a:spcPct val="0"/>
                </a:spcBef>
              </a:pPr>
              <a:t>39</a:t>
            </a:fld>
            <a:endParaRPr lang="es-MX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89935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71C466-2BF3-4697-82CC-3B848C419B4E}" type="slidenum">
              <a:rPr lang="es-MX" altLang="es-ES" smtClean="0"/>
              <a:pPr>
                <a:spcBef>
                  <a:spcPct val="0"/>
                </a:spcBef>
              </a:pPr>
              <a:t>40</a:t>
            </a:fld>
            <a:endParaRPr lang="es-MX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888892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1A0D8F-3BAB-417C-948B-9281A2F88CDA}" type="slidenum">
              <a:rPr lang="es-MX" altLang="es-ES" smtClean="0"/>
              <a:pPr>
                <a:spcBef>
                  <a:spcPct val="0"/>
                </a:spcBef>
              </a:pPr>
              <a:t>41</a:t>
            </a:fld>
            <a:endParaRPr lang="es-MX" alt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190157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4FE3B5-0559-468E-9FFB-76B03F134358}" type="slidenum">
              <a:rPr lang="es-MX" altLang="es-ES" smtClean="0"/>
              <a:pPr>
                <a:spcBef>
                  <a:spcPct val="0"/>
                </a:spcBef>
              </a:pPr>
              <a:t>42</a:t>
            </a:fld>
            <a:endParaRPr lang="es-MX" altLang="es-E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35751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DA406-DBDF-4ECF-B6BF-BE8C5A0191E1}" type="slidenum">
              <a:rPr lang="es-MX" altLang="es-ES" smtClean="0"/>
              <a:pPr>
                <a:spcBef>
                  <a:spcPct val="0"/>
                </a:spcBef>
              </a:pPr>
              <a:t>43</a:t>
            </a:fld>
            <a:endParaRPr lang="es-MX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477394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5B627A-AF85-40A2-84A0-67C74B550C71}" type="slidenum">
              <a:rPr lang="es-MX" altLang="es-ES" smtClean="0"/>
              <a:pPr>
                <a:spcBef>
                  <a:spcPct val="0"/>
                </a:spcBef>
              </a:pPr>
              <a:t>44</a:t>
            </a:fld>
            <a:endParaRPr lang="es-MX" altLang="es-E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672292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A99E0E-B48F-4D46-B642-7D7EC4CDFACF}" type="slidenum">
              <a:rPr lang="es-MX" altLang="es-ES" smtClean="0"/>
              <a:pPr>
                <a:spcBef>
                  <a:spcPct val="0"/>
                </a:spcBef>
              </a:pPr>
              <a:t>45</a:t>
            </a:fld>
            <a:endParaRPr lang="es-MX" altLang="es-E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583467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FDA0F5-E412-41A2-8A77-8B13F688CFC4}" type="slidenum">
              <a:rPr lang="es-MX" altLang="es-ES" smtClean="0"/>
              <a:pPr>
                <a:spcBef>
                  <a:spcPct val="0"/>
                </a:spcBef>
              </a:pPr>
              <a:t>46</a:t>
            </a:fld>
            <a:endParaRPr lang="es-MX" altLang="es-E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494582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AA4069-A2DD-40C3-804D-562E8F89A08D}" type="slidenum">
              <a:rPr lang="es-MX" altLang="es-ES" smtClean="0"/>
              <a:pPr>
                <a:spcBef>
                  <a:spcPct val="0"/>
                </a:spcBef>
              </a:pPr>
              <a:t>47</a:t>
            </a:fld>
            <a:endParaRPr lang="es-MX" altLang="es-E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429608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D3E0F-FC2F-4B4B-8CDB-499DFD5A2BFC}" type="slidenum">
              <a:rPr lang="es-MX" altLang="es-ES" smtClean="0"/>
              <a:pPr>
                <a:spcBef>
                  <a:spcPct val="0"/>
                </a:spcBef>
              </a:pPr>
              <a:t>48</a:t>
            </a:fld>
            <a:endParaRPr lang="es-MX" alt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48312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35CE1-3A14-4E70-A5C7-11950DBFB1BA}" type="slidenum">
              <a:rPr lang="es-MX" altLang="es-ES" smtClean="0"/>
              <a:pPr>
                <a:spcBef>
                  <a:spcPct val="0"/>
                </a:spcBef>
              </a:pPr>
              <a:t>13</a:t>
            </a:fld>
            <a:endParaRPr lang="es-MX" alt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52134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C07FD2-3369-4CFF-AA5A-C0613CC8E440}" type="slidenum">
              <a:rPr lang="es-MX" altLang="es-ES" smtClean="0"/>
              <a:pPr>
                <a:spcBef>
                  <a:spcPct val="0"/>
                </a:spcBef>
              </a:pPr>
              <a:t>49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160712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C73C8C-F1F8-42CD-88C4-CFFB1734BCE5}" type="slidenum">
              <a:rPr lang="es-MX" altLang="es-ES" smtClean="0"/>
              <a:pPr>
                <a:spcBef>
                  <a:spcPct val="0"/>
                </a:spcBef>
              </a:pPr>
              <a:t>50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8751257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702A55-1805-4691-B30D-7BABB0E846AF}" type="slidenum">
              <a:rPr lang="es-MX" altLang="es-ES" smtClean="0"/>
              <a:pPr>
                <a:spcBef>
                  <a:spcPct val="0"/>
                </a:spcBef>
              </a:pPr>
              <a:t>51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193323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E6D7D1-6DDF-43BD-994A-2D2EE7A40ED9}" type="slidenum">
              <a:rPr lang="es-MX" altLang="es-ES" smtClean="0"/>
              <a:pPr>
                <a:spcBef>
                  <a:spcPct val="0"/>
                </a:spcBef>
              </a:pPr>
              <a:t>52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1218165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F00EE8-1554-4DE1-A779-E4E9025887A8}" type="slidenum">
              <a:rPr lang="es-MX" altLang="es-ES" smtClean="0"/>
              <a:pPr>
                <a:spcBef>
                  <a:spcPct val="0"/>
                </a:spcBef>
              </a:pPr>
              <a:t>53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652132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6C099C-101F-4A39-B785-3F8CE2855023}" type="slidenum">
              <a:rPr lang="es-MX" altLang="es-ES" smtClean="0"/>
              <a:pPr>
                <a:spcBef>
                  <a:spcPct val="0"/>
                </a:spcBef>
              </a:pPr>
              <a:t>54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4188596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2822FD-B4D1-401B-857A-54EC81A8B239}" type="slidenum">
              <a:rPr lang="es-MX" altLang="es-ES" smtClean="0"/>
              <a:pPr>
                <a:spcBef>
                  <a:spcPct val="0"/>
                </a:spcBef>
              </a:pPr>
              <a:t>55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200218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0C60A9-89A3-4BC0-9299-0D26D725DE18}" type="slidenum">
              <a:rPr lang="es-MX" altLang="es-ES" smtClean="0"/>
              <a:pPr>
                <a:spcBef>
                  <a:spcPct val="0"/>
                </a:spcBef>
              </a:pPr>
              <a:t>56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164535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AC47DC-B8D4-4034-8BE1-9167CCDF2492}" type="slidenum">
              <a:rPr lang="es-MX" altLang="es-ES" smtClean="0"/>
              <a:pPr>
                <a:spcBef>
                  <a:spcPct val="0"/>
                </a:spcBef>
              </a:pPr>
              <a:t>57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2262678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9807F9-C1D7-4EBD-9176-4F9D182BA871}" type="slidenum">
              <a:rPr lang="es-MX" altLang="es-ES" smtClean="0"/>
              <a:pPr>
                <a:spcBef>
                  <a:spcPct val="0"/>
                </a:spcBef>
              </a:pPr>
              <a:t>58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21880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76D996-537D-48AF-B897-E13ADEB2A401}" type="slidenum">
              <a:rPr lang="es-MX" altLang="es-ES" smtClean="0"/>
              <a:pPr>
                <a:spcBef>
                  <a:spcPct val="0"/>
                </a:spcBef>
              </a:pPr>
              <a:t>14</a:t>
            </a:fld>
            <a:endParaRPr lang="es-MX" alt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584704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10DA5A-0DD6-436B-92DD-634F886366EF}" type="slidenum">
              <a:rPr lang="es-MX" altLang="es-ES" smtClean="0"/>
              <a:pPr>
                <a:spcBef>
                  <a:spcPct val="0"/>
                </a:spcBef>
              </a:pPr>
              <a:t>59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08776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59B5A3-EE91-41C2-BE79-04E08159C0EB}" type="slidenum">
              <a:rPr lang="es-MX" altLang="es-ES" smtClean="0"/>
              <a:pPr>
                <a:spcBef>
                  <a:spcPct val="0"/>
                </a:spcBef>
              </a:pPr>
              <a:t>60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174250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B0AE98-4D64-4BCF-9919-EAE715B09DBD}" type="slidenum">
              <a:rPr lang="es-MX" altLang="es-ES" smtClean="0"/>
              <a:pPr>
                <a:spcBef>
                  <a:spcPct val="0"/>
                </a:spcBef>
              </a:pPr>
              <a:t>61</a:t>
            </a:fld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319097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B13877-AA86-418E-8626-528B8D39BFA1}" type="slidenum">
              <a:rPr lang="es-MX" altLang="es-ES" smtClean="0"/>
              <a:pPr>
                <a:spcBef>
                  <a:spcPct val="0"/>
                </a:spcBef>
              </a:pPr>
              <a:t>15</a:t>
            </a:fld>
            <a:endParaRPr lang="es-MX" altLang="es-E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75445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3F714D-E731-4527-B1C4-DD99A17C7165}" type="slidenum">
              <a:rPr lang="es-MX" altLang="es-ES" smtClean="0"/>
              <a:pPr>
                <a:spcBef>
                  <a:spcPct val="0"/>
                </a:spcBef>
              </a:pPr>
              <a:t>16</a:t>
            </a:fld>
            <a:endParaRPr lang="es-MX" altLang="es-E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41336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2AFF49-604F-42EE-9DB7-9FECC3760B2B}" type="slidenum">
              <a:rPr lang="es-MX" altLang="es-ES" smtClean="0"/>
              <a:pPr>
                <a:spcBef>
                  <a:spcPct val="0"/>
                </a:spcBef>
              </a:pPr>
              <a:t>17</a:t>
            </a:fld>
            <a:endParaRPr lang="es-MX" alt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293668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223BE2-4496-4A63-883A-015E6485F752}" type="slidenum">
              <a:rPr lang="es-MX" altLang="es-ES" smtClean="0"/>
              <a:pPr>
                <a:spcBef>
                  <a:spcPct val="0"/>
                </a:spcBef>
              </a:pPr>
              <a:t>18</a:t>
            </a:fld>
            <a:endParaRPr lang="es-MX" altLang="es-E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ES" smtClean="0"/>
          </a:p>
        </p:txBody>
      </p:sp>
    </p:spTree>
    <p:extLst>
      <p:ext uri="{BB962C8B-B14F-4D97-AF65-F5344CB8AC3E}">
        <p14:creationId xmlns:p14="http://schemas.microsoft.com/office/powerpoint/2010/main" val="18001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ES" smtClean="0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ES" smtClean="0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ES" smtClean="0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ES" smtClean="0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ES" smtClean="0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ES" smtClean="0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ES" smtClean="0"/>
            </a:p>
          </p:txBody>
        </p:sp>
      </p:grpSp>
      <p:sp>
        <p:nvSpPr>
          <p:cNvPr id="5121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1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94B79B-FCB8-455E-B3CB-7F19769F391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9032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572F-C4D1-47D9-946D-DE8889E4C0E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60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DA8B-8A56-454B-ACE7-7A241C024D7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2580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E9ED-3105-4553-8C7B-179F2A554A4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0988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730B-B111-49C6-BCE8-D5693229E17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668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1CA0-ACB2-4D5F-891B-8F108FA7EE3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8983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BED4-B160-4BA5-8F6E-BCD6B42587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5058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15AE-7760-4137-B836-CB6E685CC0A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099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0D13-E309-4B85-BCA0-F2E2EE835A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1104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EDEB-580B-4890-AC54-D594FB3E43F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978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EA14A-E956-4D7C-A01E-26B8A45B49C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3488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3413-5AD0-4308-816C-05DF3C43086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0455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0833-529A-42AB-A157-A4F6A7BF5D6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489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E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51693B-EA41-46D0-9FB4-8F04D300148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tavizon@quimica.unam.m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61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1000" y="2362200"/>
            <a:ext cx="652268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Curso de Física II</a:t>
            </a:r>
            <a:endParaRPr lang="es-MX" sz="2000" b="1" dirty="0"/>
          </a:p>
          <a:p>
            <a:r>
              <a:rPr lang="es-MX" sz="2000" dirty="0"/>
              <a:t>Regularmente en </a:t>
            </a:r>
            <a:r>
              <a:rPr lang="es-MX" sz="2000" dirty="0" err="1"/>
              <a:t>Lab</a:t>
            </a:r>
            <a:r>
              <a:rPr lang="es-MX" sz="2000" dirty="0"/>
              <a:t>. F214, por razones de </a:t>
            </a:r>
            <a:r>
              <a:rPr lang="es-MX" sz="2000" dirty="0" smtClean="0"/>
              <a:t>emergencia</a:t>
            </a:r>
          </a:p>
          <a:p>
            <a:r>
              <a:rPr lang="es-MX" sz="2000" dirty="0" smtClean="0"/>
              <a:t>en </a:t>
            </a:r>
            <a:r>
              <a:rPr lang="es-MX" sz="2000" dirty="0" err="1"/>
              <a:t>BlueJeans</a:t>
            </a:r>
            <a:r>
              <a:rPr lang="es-MX" sz="2000" dirty="0"/>
              <a:t>, AMYD, </a:t>
            </a:r>
            <a:r>
              <a:rPr lang="es-MX" sz="2000" dirty="0" err="1"/>
              <a:t>Face</a:t>
            </a:r>
            <a:r>
              <a:rPr lang="es-MX" sz="2000" dirty="0"/>
              <a:t>, etc.</a:t>
            </a:r>
          </a:p>
          <a:p>
            <a:endParaRPr lang="es-MX" sz="2000" dirty="0"/>
          </a:p>
          <a:p>
            <a:r>
              <a:rPr lang="es-MX" sz="2000" b="1" dirty="0"/>
              <a:t>Lunes y miércoles de </a:t>
            </a:r>
            <a:r>
              <a:rPr lang="es-MX" sz="2000" b="1" dirty="0" smtClean="0"/>
              <a:t>11-13 horas</a:t>
            </a:r>
          </a:p>
          <a:p>
            <a:endParaRPr lang="es-MX" sz="2000" dirty="0"/>
          </a:p>
          <a:p>
            <a:r>
              <a:rPr lang="es-MX" sz="2000" dirty="0">
                <a:hlinkClick r:id="rId2"/>
              </a:rPr>
              <a:t>gtavizon@quimica.unam.mx</a:t>
            </a:r>
            <a:r>
              <a:rPr lang="es-MX" sz="2000" dirty="0"/>
              <a:t> 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33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Vectores </a:t>
            </a:r>
            <a:br>
              <a:rPr lang="en-US" smtClean="0"/>
            </a:br>
            <a:r>
              <a:rPr lang="es-MX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Presentanción basada en el material contenido en: Serway, R. Physics for Scientists and Engineers. Saunders College Pub. 3rd edition.</a:t>
            </a:r>
            <a:endParaRPr lang="en-US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Sistemas de Coordenadas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Se usan ara describir la posición de un punto en el espacio</a:t>
            </a:r>
          </a:p>
          <a:p>
            <a:pPr eaLnBrk="1" hangingPunct="1"/>
            <a:r>
              <a:rPr lang="en-US" altLang="es-ES" smtClean="0"/>
              <a:t>El sistema de coordenadas consiste de:</a:t>
            </a:r>
          </a:p>
          <a:p>
            <a:pPr lvl="1" eaLnBrk="1" hangingPunct="1"/>
            <a:r>
              <a:rPr lang="en-US" altLang="es-ES" sz="2000" smtClean="0"/>
              <a:t>Un punto de referencias fijo que se llama origen</a:t>
            </a:r>
          </a:p>
          <a:p>
            <a:pPr lvl="1" eaLnBrk="1" hangingPunct="1"/>
            <a:r>
              <a:rPr lang="en-US" altLang="es-ES" sz="2000" smtClean="0"/>
              <a:t>Ejes con una escala y denominación (x, t, T) </a:t>
            </a:r>
          </a:p>
          <a:p>
            <a:pPr lvl="1" eaLnBrk="1" hangingPunct="1"/>
            <a:r>
              <a:rPr lang="en-US" altLang="es-ES" sz="2000" smtClean="0"/>
              <a:t>Instrucciones sobre como señalar un punto con respecto al origen y los ejes.</a:t>
            </a:r>
          </a:p>
          <a:p>
            <a:pPr lvl="1" eaLnBrk="1" hangingPunct="1"/>
            <a:endParaRPr lang="en-US" alt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4000" smtClean="0"/>
              <a:t>Sistema cartesiano de coordenadas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59038"/>
            <a:ext cx="3810000" cy="3230562"/>
          </a:xfr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ES" sz="2000" smtClean="0"/>
              <a:t>Sistema de coordenadas rectangulares</a:t>
            </a:r>
          </a:p>
          <a:p>
            <a:pPr eaLnBrk="1" hangingPunct="1"/>
            <a:r>
              <a:rPr lang="en-US" altLang="es-ES" sz="2000" smtClean="0"/>
              <a:t>Los ejes x y y se intersecan en el origen</a:t>
            </a:r>
          </a:p>
          <a:p>
            <a:pPr eaLnBrk="1" hangingPunct="1"/>
            <a:r>
              <a:rPr lang="en-US" altLang="es-ES" sz="2000" smtClean="0"/>
              <a:t>Los puntos se señalan mediante (x,y)</a:t>
            </a:r>
          </a:p>
          <a:p>
            <a:pPr eaLnBrk="1" hangingPunct="1"/>
            <a:endParaRPr lang="en-US" altLang="es-ES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4000" smtClean="0"/>
              <a:t>Sistemas de coordenadas Polares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s-ES" sz="1800" smtClean="0"/>
              <a:t>Hay que señalar el origen y la línea de referencia.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1800" smtClean="0"/>
              <a:t>Un punto señala la distancia r desde el origen en la dirección del ángulo </a:t>
            </a:r>
            <a:r>
              <a:rPr lang="en-US" altLang="es-ES" sz="1800" smtClean="0">
                <a:sym typeface="Symbol" panose="05050102010706020507" pitchFamily="18" charset="2"/>
              </a:rPr>
              <a:t>, medido desde la línea de referencia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1800" smtClean="0">
                <a:sym typeface="Symbol" panose="05050102010706020507" pitchFamily="18" charset="2"/>
              </a:rPr>
              <a:t>Los puntos han de señalarse por (r,)</a:t>
            </a:r>
            <a:endParaRPr lang="en-US" altLang="es-ES" sz="1800" smtClean="0"/>
          </a:p>
          <a:p>
            <a:pPr eaLnBrk="1" hangingPunct="1">
              <a:lnSpc>
                <a:spcPct val="90000"/>
              </a:lnSpc>
            </a:pPr>
            <a:endParaRPr lang="en-US" altLang="es-ES" sz="280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06625"/>
            <a:ext cx="3810000" cy="37353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104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8400"/>
            <a:ext cx="4454525" cy="3802063"/>
          </a:xfrm>
          <a:noFill/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4000" smtClean="0"/>
              <a:t>Transformando coordendas Polares a cartesianas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ES" sz="2400" smtClean="0"/>
              <a:t>Se forma haciendo un ángulo recto a partir de r y </a:t>
            </a:r>
            <a:r>
              <a:rPr lang="en-US" altLang="es-ES" sz="2400" smtClean="0">
                <a:latin typeface="Symbol" panose="05050102010706020507" pitchFamily="18" charset="2"/>
              </a:rPr>
              <a:t>q</a:t>
            </a:r>
            <a:endParaRPr lang="en-US" altLang="es-ES" sz="2400" smtClean="0"/>
          </a:p>
          <a:p>
            <a:pPr eaLnBrk="1" hangingPunct="1"/>
            <a:r>
              <a:rPr lang="en-US" altLang="es-ES" sz="2400" smtClean="0"/>
              <a:t>x = r cos </a:t>
            </a:r>
            <a:r>
              <a:rPr lang="en-US" altLang="es-ES" sz="2400" smtClean="0">
                <a:latin typeface="Symbol" panose="05050102010706020507" pitchFamily="18" charset="2"/>
              </a:rPr>
              <a:t>q</a:t>
            </a:r>
          </a:p>
          <a:p>
            <a:pPr eaLnBrk="1" hangingPunct="1"/>
            <a:r>
              <a:rPr lang="en-US" altLang="es-ES" sz="2400" smtClean="0"/>
              <a:t>y = r sin </a:t>
            </a:r>
            <a:r>
              <a:rPr lang="en-US" altLang="es-ES" sz="2400" smtClean="0">
                <a:latin typeface="Symbol" panose="05050102010706020507" pitchFamily="18" charset="2"/>
              </a:rPr>
              <a:t>q</a:t>
            </a:r>
            <a:endParaRPr lang="en-US" altLang="es-ES" sz="2400" smtClean="0"/>
          </a:p>
          <a:p>
            <a:pPr eaLnBrk="1" hangingPunct="1"/>
            <a:endParaRPr lang="en-US" altLang="es-ES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3600" smtClean="0"/>
              <a:t>Transformando coordenadas polares en Cartesianas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000" dirty="0" smtClean="0"/>
              <a:t>r </a:t>
            </a:r>
            <a:r>
              <a:rPr lang="en-US" altLang="es-ES" sz="2000" dirty="0" err="1" smtClean="0"/>
              <a:t>es</a:t>
            </a:r>
            <a:r>
              <a:rPr lang="en-US" altLang="es-ES" sz="2000" dirty="0" smtClean="0"/>
              <a:t> la </a:t>
            </a:r>
            <a:r>
              <a:rPr lang="en-US" altLang="es-ES" sz="2000" dirty="0" err="1" smtClean="0"/>
              <a:t>hipotenusa</a:t>
            </a:r>
            <a:r>
              <a:rPr lang="en-US" altLang="es-ES" sz="2000" dirty="0" smtClean="0"/>
              <a:t> y </a:t>
            </a:r>
            <a:r>
              <a:rPr lang="en-US" altLang="es-ES" sz="2000" dirty="0" smtClean="0">
                <a:latin typeface="Symbol" panose="05050102010706020507" pitchFamily="18" charset="2"/>
              </a:rPr>
              <a:t>q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es</a:t>
            </a:r>
            <a:r>
              <a:rPr lang="en-US" altLang="es-ES" sz="2000" dirty="0" smtClean="0"/>
              <a:t> un </a:t>
            </a:r>
            <a:r>
              <a:rPr lang="en-US" altLang="es-ES" sz="2000" dirty="0" err="1" smtClean="0"/>
              <a:t>ángulo</a:t>
            </a:r>
            <a:endParaRPr lang="en-US" altLang="es-ES" sz="2000" dirty="0" smtClean="0"/>
          </a:p>
          <a:p>
            <a:pPr eaLnBrk="1" hangingPunct="1">
              <a:lnSpc>
                <a:spcPct val="90000"/>
              </a:lnSpc>
            </a:pPr>
            <a:endParaRPr lang="en-US" altLang="es-ES" sz="2000" dirty="0" smtClean="0"/>
          </a:p>
          <a:p>
            <a:pPr eaLnBrk="1" hangingPunct="1">
              <a:lnSpc>
                <a:spcPct val="90000"/>
              </a:lnSpc>
            </a:pPr>
            <a:endParaRPr lang="en-US" altLang="es-ES" sz="2000" dirty="0" smtClean="0"/>
          </a:p>
          <a:p>
            <a:pPr eaLnBrk="1" hangingPunct="1">
              <a:lnSpc>
                <a:spcPct val="90000"/>
              </a:lnSpc>
            </a:pPr>
            <a:endParaRPr lang="en-US" altLang="es-ES" sz="2000" dirty="0" smtClean="0"/>
          </a:p>
          <a:p>
            <a:pPr eaLnBrk="1" hangingPunct="1">
              <a:lnSpc>
                <a:spcPct val="90000"/>
              </a:lnSpc>
            </a:pPr>
            <a:endParaRPr lang="en-US" altLang="es-ES" sz="2000" dirty="0" smtClean="0"/>
          </a:p>
          <a:p>
            <a:pPr eaLnBrk="1" hangingPunct="1">
              <a:lnSpc>
                <a:spcPct val="90000"/>
              </a:lnSpc>
            </a:pPr>
            <a:endParaRPr lang="en-US" altLang="es-ES" sz="2000" dirty="0" smtClean="0">
              <a:latin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2000" dirty="0" smtClean="0">
                <a:latin typeface="Symbol" panose="05050102010706020507" pitchFamily="18" charset="2"/>
              </a:rPr>
              <a:t>q</a:t>
            </a:r>
            <a:r>
              <a:rPr lang="en-US" altLang="es-ES" sz="2000" dirty="0" smtClean="0"/>
              <a:t> ha de </a:t>
            </a:r>
            <a:r>
              <a:rPr lang="en-US" altLang="es-ES" sz="2000" dirty="0" err="1" smtClean="0"/>
              <a:t>medirse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desde</a:t>
            </a:r>
            <a:r>
              <a:rPr lang="en-US" altLang="es-ES" sz="2000" dirty="0" smtClean="0"/>
              <a:t> el </a:t>
            </a:r>
            <a:r>
              <a:rPr lang="en-US" altLang="es-ES" sz="2000" dirty="0" err="1" smtClean="0"/>
              <a:t>eje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positivo</a:t>
            </a:r>
            <a:r>
              <a:rPr lang="en-US" altLang="es-ES" sz="2000" dirty="0" smtClean="0"/>
              <a:t> de las x para que las </a:t>
            </a:r>
            <a:r>
              <a:rPr lang="en-US" altLang="es-ES" sz="2000" dirty="0" err="1" smtClean="0"/>
              <a:t>ecuaciones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sean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válidas</a:t>
            </a:r>
            <a:endParaRPr lang="en-US" altLang="es-ES" sz="2000" dirty="0" smtClean="0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676400" y="2895600"/>
          <a:ext cx="1600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1612900" imgH="1244600" progId="Equation.3">
                  <p:embed/>
                </p:oleObj>
              </mc:Choice>
              <mc:Fallback>
                <p:oleObj name="Equation" r:id="rId4" imgW="1612900" imgH="1244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16002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6" descr="0104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821113" cy="4648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Vectores and Escalares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800" dirty="0" smtClean="0"/>
              <a:t>Un </a:t>
            </a:r>
            <a:r>
              <a:rPr lang="en-US" altLang="es-ES" sz="2800" b="1" i="1" dirty="0" err="1" smtClean="0"/>
              <a:t>escalar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es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una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cantidad</a:t>
            </a:r>
            <a:r>
              <a:rPr lang="en-US" altLang="es-ES" sz="2800" dirty="0" smtClean="0"/>
              <a:t> que </a:t>
            </a:r>
            <a:r>
              <a:rPr lang="en-US" altLang="es-ES" sz="2800" dirty="0" err="1" smtClean="0"/>
              <a:t>está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completamente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especificada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por</a:t>
            </a:r>
            <a:r>
              <a:rPr lang="en-US" altLang="es-ES" sz="2800" dirty="0" smtClean="0"/>
              <a:t> un </a:t>
            </a:r>
            <a:r>
              <a:rPr lang="en-US" altLang="es-ES" sz="2800" dirty="0" err="1" smtClean="0"/>
              <a:t>número</a:t>
            </a:r>
            <a:r>
              <a:rPr lang="en-US" altLang="es-ES" sz="2800" dirty="0" smtClean="0"/>
              <a:t> (+ ó -) con </a:t>
            </a:r>
            <a:r>
              <a:rPr lang="en-US" altLang="es-ES" sz="2800" dirty="0" err="1" smtClean="0"/>
              <a:t>sus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unidades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apropiadas</a:t>
            </a:r>
            <a:r>
              <a:rPr lang="en-US" altLang="es-ES" sz="2800" dirty="0" smtClean="0"/>
              <a:t> y </a:t>
            </a:r>
            <a:r>
              <a:rPr lang="en-US" altLang="es-ES" sz="2800" dirty="0" err="1" smtClean="0"/>
              <a:t>carece</a:t>
            </a:r>
            <a:r>
              <a:rPr lang="en-US" altLang="es-ES" sz="2800" dirty="0" smtClean="0"/>
              <a:t> de </a:t>
            </a:r>
            <a:r>
              <a:rPr lang="en-US" altLang="es-ES" sz="2800" dirty="0" err="1" smtClean="0"/>
              <a:t>dirección</a:t>
            </a:r>
            <a:r>
              <a:rPr lang="en-US" altLang="es-ES" sz="2800" dirty="0" smtClean="0"/>
              <a:t>.</a:t>
            </a:r>
          </a:p>
          <a:p>
            <a:pPr eaLnBrk="1" hangingPunct="1"/>
            <a:r>
              <a:rPr lang="en-US" altLang="es-ES" sz="2800" dirty="0" smtClean="0"/>
              <a:t>Un </a:t>
            </a:r>
            <a:r>
              <a:rPr lang="en-US" altLang="es-ES" sz="2800" b="1" i="1" dirty="0" smtClean="0"/>
              <a:t>vector </a:t>
            </a:r>
            <a:r>
              <a:rPr lang="en-US" altLang="es-ES" sz="2800" dirty="0" err="1" smtClean="0"/>
              <a:t>es</a:t>
            </a:r>
            <a:r>
              <a:rPr lang="en-US" altLang="es-ES" sz="2800" b="1" i="1" dirty="0" smtClean="0"/>
              <a:t> </a:t>
            </a:r>
            <a:r>
              <a:rPr lang="en-US" altLang="es-ES" sz="2800" dirty="0" err="1" smtClean="0"/>
              <a:t>una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cantidad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física</a:t>
            </a:r>
            <a:r>
              <a:rPr lang="en-US" altLang="es-ES" sz="2800" dirty="0" smtClean="0"/>
              <a:t> que </a:t>
            </a:r>
            <a:r>
              <a:rPr lang="en-US" altLang="es-ES" sz="2800" dirty="0" err="1" smtClean="0"/>
              <a:t>debe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ser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descrita</a:t>
            </a:r>
            <a:r>
              <a:rPr lang="en-US" altLang="es-ES" sz="2800" dirty="0" smtClean="0"/>
              <a:t> con base en </a:t>
            </a:r>
            <a:r>
              <a:rPr lang="en-US" altLang="es-ES" sz="2800" dirty="0" err="1" smtClean="0"/>
              <a:t>una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magnitud</a:t>
            </a:r>
            <a:r>
              <a:rPr lang="en-US" altLang="es-ES" sz="2800" dirty="0" smtClean="0"/>
              <a:t> (</a:t>
            </a:r>
            <a:r>
              <a:rPr lang="en-US" altLang="es-ES" sz="2800" dirty="0" err="1" smtClean="0"/>
              <a:t>número</a:t>
            </a:r>
            <a:r>
              <a:rPr lang="en-US" altLang="es-ES" sz="2800" dirty="0" smtClean="0"/>
              <a:t>), </a:t>
            </a:r>
            <a:r>
              <a:rPr lang="en-US" altLang="es-ES" sz="2800" dirty="0" err="1" smtClean="0"/>
              <a:t>sus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unidades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apropiadas</a:t>
            </a:r>
            <a:r>
              <a:rPr lang="en-US" altLang="es-ES" sz="2800" dirty="0" smtClean="0"/>
              <a:t> y </a:t>
            </a:r>
            <a:r>
              <a:rPr lang="en-US" altLang="es-ES" sz="2800" dirty="0" err="1" smtClean="0"/>
              <a:t>una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dirección</a:t>
            </a:r>
            <a:r>
              <a:rPr lang="en-US" altLang="es-ES" sz="2800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Notas Sobre Escalares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Algunos ejemplos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2400" smtClean="0"/>
              <a:t>Temperatura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2400" smtClean="0"/>
              <a:t>Volumen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2400" smtClean="0"/>
              <a:t>Masa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2400" smtClean="0"/>
              <a:t>Intervalos de tiempo</a:t>
            </a:r>
          </a:p>
          <a:p>
            <a:pPr lvl="1" eaLnBrk="1" hangingPunct="1">
              <a:lnSpc>
                <a:spcPct val="90000"/>
              </a:lnSpc>
            </a:pPr>
            <a:endParaRPr lang="en-US" altLang="es-E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Para manejar cantidades escalares se emplean las reglas ordinarias de la aritmética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Ejemplo de Vectores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Una partícula viaja desde </a:t>
            </a:r>
            <a:r>
              <a:rPr lang="en-US" altLang="es-ES" sz="2000" b="1" smtClean="0"/>
              <a:t>A</a:t>
            </a:r>
            <a:r>
              <a:rPr lang="en-US" altLang="es-ES" sz="2000" smtClean="0"/>
              <a:t> hasta </a:t>
            </a:r>
            <a:r>
              <a:rPr lang="en-US" altLang="es-ES" sz="2000" b="1" smtClean="0"/>
              <a:t>B</a:t>
            </a:r>
            <a:r>
              <a:rPr lang="en-US" altLang="es-ES" sz="2000" smtClean="0"/>
              <a:t>, a lo largo del camino mostrado por la línea discontinua roja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Esta es la </a:t>
            </a:r>
            <a:r>
              <a:rPr lang="en-US" altLang="es-ES" sz="2000" b="1" smtClean="0"/>
              <a:t>distancia recorrida</a:t>
            </a:r>
            <a:r>
              <a:rPr lang="en-US" altLang="es-ES" sz="2000" smtClean="0"/>
              <a:t> y es un escalar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El </a:t>
            </a:r>
            <a:r>
              <a:rPr lang="en-US" altLang="es-ES" sz="2000" b="1" i="1" smtClean="0"/>
              <a:t>desplazamiento </a:t>
            </a:r>
            <a:r>
              <a:rPr lang="en-US" altLang="es-ES" sz="2000" smtClean="0"/>
              <a:t>es la línea sólida que va desde A hasta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1600" smtClean="0"/>
              <a:t>El desplazamiento es independiente del camino que se tome entre los dos puntos.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1600" smtClean="0"/>
              <a:t>El desplazamiento es un vector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36850"/>
            <a:ext cx="3810000" cy="26749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Otros Ejemplos de Vectores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Muchas otras cantidades son también vectores</a:t>
            </a:r>
          </a:p>
          <a:p>
            <a:pPr eaLnBrk="1" hangingPunct="1"/>
            <a:r>
              <a:rPr lang="en-US" altLang="es-ES" smtClean="0"/>
              <a:t>Algunas de éstas incluyen:</a:t>
            </a:r>
          </a:p>
          <a:p>
            <a:pPr lvl="1" eaLnBrk="1" hangingPunct="1"/>
            <a:r>
              <a:rPr lang="en-US" altLang="es-ES" smtClean="0"/>
              <a:t>Velocidad</a:t>
            </a:r>
          </a:p>
          <a:p>
            <a:pPr lvl="1" eaLnBrk="1" hangingPunct="1"/>
            <a:r>
              <a:rPr lang="en-US" altLang="es-ES" smtClean="0"/>
              <a:t>Aceleración </a:t>
            </a:r>
          </a:p>
          <a:p>
            <a:pPr lvl="1" eaLnBrk="1" hangingPunct="1"/>
            <a:r>
              <a:rPr lang="en-US" altLang="es-ES" smtClean="0"/>
              <a:t>Fuerza</a:t>
            </a:r>
          </a:p>
          <a:p>
            <a:pPr lvl="1" eaLnBrk="1" hangingPunct="1"/>
            <a:r>
              <a:rPr lang="en-US" altLang="es-ES" smtClean="0"/>
              <a:t>Momentum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52400"/>
            <a:ext cx="8571719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Notación Vectorial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Con “negritas”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La magnitud de un vector se denota con barras o simplemente con una letra: </a:t>
            </a:r>
            <a:r>
              <a:rPr lang="en-US" altLang="es-ES" sz="2800" i="1" smtClean="0"/>
              <a:t>A</a:t>
            </a:r>
            <a:r>
              <a:rPr lang="en-US" altLang="es-ES" sz="2800" smtClean="0"/>
              <a:t> ó |   |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La magnitud (Norma) del vector tiene unidades físicas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La magnitud de un vector es siempre una cantidad positiva</a:t>
            </a:r>
          </a:p>
          <a:p>
            <a:pPr eaLnBrk="1" hangingPunct="1">
              <a:lnSpc>
                <a:spcPct val="90000"/>
              </a:lnSpc>
            </a:pPr>
            <a:endParaRPr lang="en-US" altLang="es-ES" sz="2800" smtClean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676400" y="1981200"/>
          <a:ext cx="37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4" imgW="133516" imgH="171320" progId="Equation.3">
                  <p:embed/>
                </p:oleObj>
              </mc:Choice>
              <mc:Fallback>
                <p:oleObj name="Equation" r:id="rId4" imgW="133516" imgH="171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371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114800" y="25146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6" imgW="266469" imgH="342603" progId="Equation.3">
                  <p:embed/>
                </p:oleObj>
              </mc:Choice>
              <mc:Fallback>
                <p:oleObj name="Equation" r:id="rId6" imgW="266469" imgH="34260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Igualdad de dos vectores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ES" sz="2000" dirty="0" smtClean="0"/>
              <a:t>Dos </a:t>
            </a:r>
            <a:r>
              <a:rPr lang="en-US" altLang="es-ES" sz="2000" dirty="0" err="1" smtClean="0"/>
              <a:t>vectores</a:t>
            </a:r>
            <a:r>
              <a:rPr lang="en-US" altLang="es-ES" sz="2000" dirty="0" smtClean="0"/>
              <a:t> son </a:t>
            </a:r>
            <a:r>
              <a:rPr lang="en-US" altLang="es-ES" sz="2000" b="1" dirty="0" err="1" smtClean="0"/>
              <a:t>iguales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sólo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si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ellos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tienen</a:t>
            </a:r>
            <a:r>
              <a:rPr lang="en-US" altLang="es-ES" sz="2000" dirty="0" smtClean="0"/>
              <a:t> la </a:t>
            </a:r>
            <a:r>
              <a:rPr lang="en-US" altLang="es-ES" sz="2000" dirty="0" err="1" smtClean="0"/>
              <a:t>misma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magnitud</a:t>
            </a:r>
            <a:r>
              <a:rPr lang="en-US" altLang="es-ES" sz="2000" dirty="0" smtClean="0"/>
              <a:t> y </a:t>
            </a:r>
            <a:r>
              <a:rPr lang="en-US" altLang="es-ES" sz="2000" dirty="0" err="1" smtClean="0"/>
              <a:t>dirección</a:t>
            </a:r>
            <a:r>
              <a:rPr lang="en-US" altLang="es-ES" sz="2000" dirty="0" smtClean="0"/>
              <a:t> </a:t>
            </a:r>
          </a:p>
          <a:p>
            <a:pPr eaLnBrk="1" hangingPunct="1"/>
            <a:r>
              <a:rPr lang="en-US" altLang="es-ES" sz="2000" dirty="0" smtClean="0"/>
              <a:t>Si </a:t>
            </a:r>
            <a:r>
              <a:rPr lang="en-US" altLang="es-ES" sz="2000" b="1" i="1" dirty="0" smtClean="0"/>
              <a:t>A</a:t>
            </a:r>
            <a:r>
              <a:rPr lang="en-US" altLang="es-ES" sz="2000" dirty="0" smtClean="0"/>
              <a:t> = </a:t>
            </a:r>
            <a:r>
              <a:rPr lang="en-US" altLang="es-ES" sz="2000" b="1" i="1" dirty="0" smtClean="0"/>
              <a:t>B</a:t>
            </a:r>
            <a:r>
              <a:rPr lang="en-US" altLang="es-ES" sz="2000" dirty="0" smtClean="0"/>
              <a:t> y </a:t>
            </a:r>
            <a:r>
              <a:rPr lang="en-US" altLang="es-ES" sz="2000" dirty="0" err="1" smtClean="0"/>
              <a:t>estos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apuntan</a:t>
            </a:r>
            <a:r>
              <a:rPr lang="en-US" altLang="es-ES" sz="2000" dirty="0" smtClean="0"/>
              <a:t> a lo largo de </a:t>
            </a:r>
            <a:r>
              <a:rPr lang="en-US" altLang="es-ES" sz="2000" dirty="0" err="1" smtClean="0"/>
              <a:t>lineas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paralelas</a:t>
            </a:r>
            <a:r>
              <a:rPr lang="en-US" altLang="es-ES" sz="2000" dirty="0" smtClean="0"/>
              <a:t> </a:t>
            </a:r>
          </a:p>
          <a:p>
            <a:pPr eaLnBrk="1" hangingPunct="1"/>
            <a:r>
              <a:rPr lang="en-US" altLang="es-ES" sz="2000" dirty="0" err="1" smtClean="0"/>
              <a:t>Todos</a:t>
            </a:r>
            <a:r>
              <a:rPr lang="en-US" altLang="es-ES" sz="2000" dirty="0" smtClean="0"/>
              <a:t> los </a:t>
            </a:r>
            <a:r>
              <a:rPr lang="en-US" altLang="es-ES" sz="2000" dirty="0" err="1" smtClean="0"/>
              <a:t>vectores</a:t>
            </a:r>
            <a:r>
              <a:rPr lang="en-US" altLang="es-ES" sz="2000" dirty="0" smtClean="0"/>
              <a:t> que se </a:t>
            </a:r>
            <a:r>
              <a:rPr lang="en-US" altLang="es-ES" sz="2000" dirty="0" err="1" smtClean="0"/>
              <a:t>muestran</a:t>
            </a:r>
            <a:r>
              <a:rPr lang="en-US" altLang="es-ES" sz="2000" dirty="0" smtClean="0"/>
              <a:t> son </a:t>
            </a:r>
            <a:r>
              <a:rPr lang="en-US" altLang="es-ES" sz="2000" dirty="0" err="1" smtClean="0"/>
              <a:t>iguales</a:t>
            </a:r>
            <a:endParaRPr lang="en-US" altLang="es-ES" sz="2000" dirty="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47888"/>
            <a:ext cx="3810000" cy="3854450"/>
          </a:xfrm>
          <a:noFill/>
        </p:spPr>
      </p:pic>
      <p:graphicFrame>
        <p:nvGraphicFramePr>
          <p:cNvPr id="32773" name="Object 1024"/>
          <p:cNvGraphicFramePr>
            <a:graphicFrameLocks noChangeAspect="1"/>
          </p:cNvGraphicFramePr>
          <p:nvPr/>
        </p:nvGraphicFramePr>
        <p:xfrm>
          <a:off x="7772400" y="1219200"/>
          <a:ext cx="914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5" imgW="799753" imgH="342751" progId="Equation.3">
                  <p:embed/>
                </p:oleObj>
              </mc:Choice>
              <mc:Fallback>
                <p:oleObj name="Equation" r:id="rId5" imgW="799753" imgH="342751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19200"/>
                        <a:ext cx="914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Sumando Vectores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800" smtClean="0"/>
              <a:t>Cuando se suman vectores, las direcciones de estos debe ser tomada en cuenta </a:t>
            </a:r>
          </a:p>
          <a:p>
            <a:pPr eaLnBrk="1" hangingPunct="1"/>
            <a:r>
              <a:rPr lang="en-US" altLang="es-ES" sz="2800" smtClean="0"/>
              <a:t>Deben tener las mismas unidades físicas</a:t>
            </a:r>
          </a:p>
          <a:p>
            <a:pPr eaLnBrk="1" hangingPunct="1"/>
            <a:r>
              <a:rPr lang="en-US" altLang="es-ES" sz="2800" smtClean="0"/>
              <a:t>Hay métodos gráficos</a:t>
            </a:r>
          </a:p>
          <a:p>
            <a:pPr lvl="1" eaLnBrk="1" hangingPunct="1"/>
            <a:r>
              <a:rPr lang="en-US" altLang="es-ES" sz="2400" smtClean="0"/>
              <a:t>Dibujos a escala</a:t>
            </a:r>
          </a:p>
          <a:p>
            <a:pPr eaLnBrk="1" hangingPunct="1"/>
            <a:r>
              <a:rPr lang="en-US" altLang="es-ES" sz="2800" smtClean="0"/>
              <a:t>Métodos Algebráicos </a:t>
            </a:r>
          </a:p>
          <a:p>
            <a:pPr lvl="1" eaLnBrk="1" hangingPunct="1"/>
            <a:r>
              <a:rPr lang="en-US" altLang="es-ES" sz="2400" smtClean="0"/>
              <a:t>Es más conveniente</a:t>
            </a:r>
          </a:p>
          <a:p>
            <a:pPr eaLnBrk="1" hangingPunct="1"/>
            <a:endParaRPr lang="en-US" altLang="es-ES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Suma gráfica de Vectores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800" smtClean="0"/>
              <a:t>Elija una escala</a:t>
            </a:r>
          </a:p>
          <a:p>
            <a:pPr eaLnBrk="1" hangingPunct="1"/>
            <a:r>
              <a:rPr lang="en-US" altLang="es-ES" sz="2800" smtClean="0"/>
              <a:t>Dibuje el primer vector con la longitud y dirección  apropiadas, con respecto al sistema coordenado que ha elegido</a:t>
            </a:r>
          </a:p>
          <a:p>
            <a:pPr eaLnBrk="1" hangingPunct="1"/>
            <a:r>
              <a:rPr lang="en-US" altLang="es-ES" sz="2800" smtClean="0"/>
              <a:t>Dibule el siguiente vector con la magnitud y dirección apropiadas, con respecto al sistema de coordenadas cuyo origen es ahora la parte final de    y paralelo al sistema de coordenadas usada para    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638800" y="5715000"/>
          <a:ext cx="311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4" imgW="164957" imgH="203024" progId="Equation.3">
                  <p:embed/>
                </p:oleObj>
              </mc:Choice>
              <mc:Fallback>
                <p:oleObj name="Equation" r:id="rId4" imgW="164957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11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733800" y="52578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6" imgW="266469" imgH="342603" progId="Equation.3">
                  <p:embed/>
                </p:oleObj>
              </mc:Choice>
              <mc:Fallback>
                <p:oleObj name="Equation" r:id="rId6" imgW="266469" imgH="34260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257800"/>
                        <a:ext cx="296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3200" smtClean="0"/>
              <a:t>Sumando vectores gráficamente, cont…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Continúe dibujando los vectores “punta con cola”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La resultante se obtiene uniendo la cola del primero con la punta del último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000" smtClean="0"/>
              <a:t>Mida la longitud de la resultante y obtenga su ángulo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ES" sz="1800" smtClean="0"/>
              <a:t>Utilice el factor de escala para convertir la longitud obtenida en la magnitud real del vector.</a:t>
            </a:r>
          </a:p>
          <a:p>
            <a:pPr eaLnBrk="1" hangingPunct="1">
              <a:lnSpc>
                <a:spcPct val="90000"/>
              </a:lnSpc>
            </a:pPr>
            <a:endParaRPr lang="en-US" altLang="es-ES" sz="2000" smtClean="0"/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03438"/>
            <a:ext cx="49530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Más de la suma gráfica de vectores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ES" sz="2000" smtClean="0"/>
              <a:t>Para sumar varios vectores, solamente repita el proceso hasta que el último esté incluido</a:t>
            </a:r>
          </a:p>
          <a:p>
            <a:pPr eaLnBrk="1" hangingPunct="1"/>
            <a:r>
              <a:rPr lang="en-US" altLang="es-ES" sz="2000" smtClean="0"/>
              <a:t>De manera semejante la resultante se obtiene como el vector que va de la “cola del primero a la punta del último”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724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4000" smtClean="0"/>
              <a:t>Reglas de la suma de vectores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ES" sz="2800" smtClean="0"/>
              <a:t>La suma de vectores </a:t>
            </a:r>
            <a:r>
              <a:rPr lang="en-US" altLang="es-ES" sz="2800" b="1" smtClean="0"/>
              <a:t>conmuta</a:t>
            </a:r>
            <a:r>
              <a:rPr lang="en-US" altLang="es-ES" sz="2800" smtClean="0"/>
              <a:t>.</a:t>
            </a:r>
          </a:p>
          <a:p>
            <a:pPr lvl="1" eaLnBrk="1" hangingPunct="1"/>
            <a:r>
              <a:rPr lang="en-US" altLang="es-ES" sz="2400" smtClean="0"/>
              <a:t>Ley conmutativa de la adición</a:t>
            </a:r>
            <a:endParaRPr lang="en-US" altLang="es-ES" sz="2400" b="1" i="1" smtClean="0"/>
          </a:p>
        </p:txBody>
      </p:sp>
      <p:graphicFrame>
        <p:nvGraphicFramePr>
          <p:cNvPr id="43012" name="Object 1024"/>
          <p:cNvGraphicFramePr>
            <a:graphicFrameLocks noChangeAspect="1"/>
          </p:cNvGraphicFramePr>
          <p:nvPr/>
        </p:nvGraphicFramePr>
        <p:xfrm>
          <a:off x="1752600" y="4114800"/>
          <a:ext cx="2209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4" imgW="1803400" imgH="342900" progId="Equation.3">
                  <p:embed/>
                </p:oleObj>
              </mc:Choice>
              <mc:Fallback>
                <p:oleObj name="Equation" r:id="rId4" imgW="1803400" imgH="3429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22098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4200"/>
            <a:ext cx="40481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4000" smtClean="0"/>
              <a:t>Reglas de suma de vectores cont...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1800" dirty="0" smtClean="0"/>
              <a:t>El </a:t>
            </a:r>
            <a:r>
              <a:rPr lang="en-US" altLang="es-ES" sz="1800" dirty="0" err="1" smtClean="0"/>
              <a:t>resultado</a:t>
            </a:r>
            <a:r>
              <a:rPr lang="en-US" altLang="es-ES" sz="1800" dirty="0" smtClean="0"/>
              <a:t> de </a:t>
            </a:r>
            <a:r>
              <a:rPr lang="en-US" altLang="es-ES" sz="1800" dirty="0" err="1" smtClean="0"/>
              <a:t>sumar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vectores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es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independiente</a:t>
            </a:r>
            <a:r>
              <a:rPr lang="en-US" altLang="es-ES" sz="1800" dirty="0" smtClean="0"/>
              <a:t> de la forma en la que se </a:t>
            </a:r>
            <a:r>
              <a:rPr lang="en-US" altLang="es-ES" sz="1800" dirty="0" err="1" smtClean="0"/>
              <a:t>agrupen</a:t>
            </a:r>
            <a:r>
              <a:rPr lang="en-US" altLang="es-ES" sz="1800" dirty="0" smtClean="0"/>
              <a:t> los </a:t>
            </a:r>
            <a:r>
              <a:rPr lang="en-US" altLang="es-ES" sz="1800" dirty="0" err="1" smtClean="0"/>
              <a:t>vectores</a:t>
            </a:r>
            <a:r>
              <a:rPr lang="en-US" altLang="es-ES" sz="1800" dirty="0" smtClean="0"/>
              <a:t>. </a:t>
            </a:r>
            <a:r>
              <a:rPr lang="en-US" altLang="es-ES" sz="1800" dirty="0" err="1" smtClean="0"/>
              <a:t>Esta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es</a:t>
            </a:r>
            <a:r>
              <a:rPr lang="en-US" altLang="es-ES" sz="1800" dirty="0" smtClean="0"/>
              <a:t> la </a:t>
            </a:r>
            <a:r>
              <a:rPr lang="en-US" altLang="es-ES" sz="1800" dirty="0" err="1" smtClean="0"/>
              <a:t>propiedad</a:t>
            </a:r>
            <a:r>
              <a:rPr lang="en-US" altLang="es-ES" sz="18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s-ES" sz="1800" b="1" i="1" dirty="0" smtClean="0"/>
              <a:t>     </a:t>
            </a:r>
            <a:r>
              <a:rPr lang="en-US" altLang="es-ES" sz="1800" b="1" i="1" dirty="0" err="1" smtClean="0"/>
              <a:t>Asociativa</a:t>
            </a:r>
            <a:r>
              <a:rPr lang="en-US" altLang="es-ES" sz="1800" b="1" i="1" dirty="0" smtClean="0"/>
              <a:t> de la </a:t>
            </a:r>
            <a:r>
              <a:rPr lang="en-US" altLang="es-ES" sz="1800" b="1" i="1" dirty="0" err="1" smtClean="0"/>
              <a:t>adición</a:t>
            </a:r>
            <a:endParaRPr lang="en-US" altLang="es-E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s-ES" sz="1800" dirty="0" smtClean="0"/>
          </a:p>
        </p:txBody>
      </p:sp>
      <p:graphicFrame>
        <p:nvGraphicFramePr>
          <p:cNvPr id="45060" name="Object 0"/>
          <p:cNvGraphicFramePr>
            <a:graphicFrameLocks noChangeAspect="1"/>
          </p:cNvGraphicFramePr>
          <p:nvPr/>
        </p:nvGraphicFramePr>
        <p:xfrm>
          <a:off x="1600200" y="3810000"/>
          <a:ext cx="3124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4" imgW="3124200" imgH="419100" progId="Equation.3">
                  <p:embed/>
                </p:oleObj>
              </mc:Choice>
              <mc:Fallback>
                <p:oleObj name="Equation" r:id="rId4" imgW="3124200" imgH="4191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3124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905000"/>
            <a:ext cx="39544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Reglas para sumar vectores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400" smtClean="0"/>
              <a:t>Cuando se suman vectores, todos deben tener las mismas unidades físicas</a:t>
            </a:r>
          </a:p>
          <a:p>
            <a:pPr eaLnBrk="1" hangingPunct="1"/>
            <a:r>
              <a:rPr lang="en-US" altLang="es-ES" sz="2400" smtClean="0"/>
              <a:t>Todos los vectores debe representar el mismo tipo de cantidades</a:t>
            </a:r>
          </a:p>
          <a:p>
            <a:pPr eaLnBrk="1" hangingPunct="1"/>
            <a:endParaRPr lang="en-US" altLang="es-ES" smtClean="0"/>
          </a:p>
          <a:p>
            <a:pPr lvl="1" eaLnBrk="1" hangingPunct="1"/>
            <a:r>
              <a:rPr lang="en-US" altLang="es-ES" sz="2000" smtClean="0"/>
              <a:t>No intente sumar desplazamientos con velocidades.</a:t>
            </a:r>
          </a:p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3109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68"/>
            <a:ext cx="9144000" cy="64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Negativo de un Vector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800" dirty="0" smtClean="0"/>
              <a:t>El </a:t>
            </a:r>
            <a:r>
              <a:rPr lang="en-US" altLang="es-ES" sz="2800" dirty="0" err="1" smtClean="0"/>
              <a:t>negativo</a:t>
            </a:r>
            <a:r>
              <a:rPr lang="en-US" altLang="es-ES" sz="2800" dirty="0" smtClean="0"/>
              <a:t> de un vector se define </a:t>
            </a:r>
            <a:r>
              <a:rPr lang="en-US" altLang="es-ES" sz="2800" dirty="0" err="1" smtClean="0"/>
              <a:t>como</a:t>
            </a:r>
            <a:r>
              <a:rPr lang="en-US" altLang="es-ES" sz="2800" dirty="0" smtClean="0"/>
              <a:t> el vector </a:t>
            </a:r>
            <a:r>
              <a:rPr lang="en-US" altLang="es-ES" sz="2800" dirty="0" err="1" smtClean="0"/>
              <a:t>tal</a:t>
            </a:r>
            <a:r>
              <a:rPr lang="en-US" altLang="es-ES" sz="2800" dirty="0" smtClean="0"/>
              <a:t> que </a:t>
            </a:r>
            <a:r>
              <a:rPr lang="en-US" altLang="es-ES" sz="2800" dirty="0" err="1" smtClean="0"/>
              <a:t>cuando</a:t>
            </a:r>
            <a:r>
              <a:rPr lang="en-US" altLang="es-ES" sz="2800" dirty="0" smtClean="0"/>
              <a:t> se </a:t>
            </a:r>
            <a:r>
              <a:rPr lang="en-US" altLang="es-ES" sz="2800" dirty="0" err="1" smtClean="0"/>
              <a:t>suma</a:t>
            </a:r>
            <a:r>
              <a:rPr lang="en-US" altLang="es-ES" sz="2800" dirty="0" smtClean="0"/>
              <a:t> al vector original, produce </a:t>
            </a:r>
            <a:r>
              <a:rPr lang="en-US" altLang="es-ES" sz="2800" dirty="0" err="1" smtClean="0"/>
              <a:t>una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resultante</a:t>
            </a:r>
            <a:r>
              <a:rPr lang="en-US" altLang="es-ES" sz="2800" dirty="0" smtClean="0"/>
              <a:t> de cero</a:t>
            </a:r>
          </a:p>
          <a:p>
            <a:pPr lvl="1" eaLnBrk="1" hangingPunct="1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representa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así</a:t>
            </a:r>
            <a:r>
              <a:rPr lang="en-US" altLang="es-ES" sz="2400" dirty="0" smtClean="0"/>
              <a:t>, – </a:t>
            </a:r>
          </a:p>
          <a:p>
            <a:pPr lvl="1" eaLnBrk="1" hangingPunct="1"/>
            <a:r>
              <a:rPr lang="en-US" altLang="es-ES" sz="2400" dirty="0" smtClean="0"/>
              <a:t> </a:t>
            </a:r>
          </a:p>
          <a:p>
            <a:pPr eaLnBrk="1" hangingPunct="1"/>
            <a:r>
              <a:rPr lang="en-US" altLang="es-ES" sz="2800" dirty="0" smtClean="0"/>
              <a:t>El </a:t>
            </a:r>
            <a:r>
              <a:rPr lang="en-US" altLang="es-ES" sz="2800" dirty="0" err="1" smtClean="0"/>
              <a:t>negativo</a:t>
            </a:r>
            <a:r>
              <a:rPr lang="en-US" altLang="es-ES" sz="2800" dirty="0" smtClean="0"/>
              <a:t> de un vector </a:t>
            </a:r>
            <a:r>
              <a:rPr lang="en-US" altLang="es-ES" sz="2800" dirty="0" err="1" smtClean="0"/>
              <a:t>tiene</a:t>
            </a:r>
            <a:r>
              <a:rPr lang="en-US" altLang="es-ES" sz="2800" dirty="0" smtClean="0"/>
              <a:t> la </a:t>
            </a:r>
            <a:r>
              <a:rPr lang="en-US" altLang="es-ES" sz="2800" dirty="0" err="1" smtClean="0"/>
              <a:t>misma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magnitud</a:t>
            </a:r>
            <a:r>
              <a:rPr lang="en-US" altLang="es-ES" sz="2800" dirty="0" smtClean="0"/>
              <a:t> que el vector original, </a:t>
            </a:r>
            <a:r>
              <a:rPr lang="en-US" altLang="es-ES" sz="2800" dirty="0" err="1" smtClean="0"/>
              <a:t>pero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apunta</a:t>
            </a:r>
            <a:r>
              <a:rPr lang="en-US" altLang="es-ES" sz="2800" dirty="0" smtClean="0"/>
              <a:t> en </a:t>
            </a:r>
            <a:r>
              <a:rPr lang="en-US" altLang="es-ES" sz="2800" dirty="0" err="1" smtClean="0"/>
              <a:t>dirección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opuesta</a:t>
            </a:r>
            <a:r>
              <a:rPr lang="en-US" altLang="es-ES" sz="2800" dirty="0" smtClean="0"/>
              <a:t>. 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4724400" y="3352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4" imgW="266469" imgH="342603" progId="Equation.3">
                  <p:embed/>
                </p:oleObj>
              </mc:Choice>
              <mc:Fallback>
                <p:oleObj name="Equation" r:id="rId4" imgW="266469" imgH="34260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85424"/>
              </p:ext>
            </p:extLst>
          </p:nvPr>
        </p:nvGraphicFramePr>
        <p:xfrm>
          <a:off x="1981200" y="3886200"/>
          <a:ext cx="1905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6" imgW="1662978" imgH="406224" progId="Equation.DSMT4">
                  <p:embed/>
                </p:oleObj>
              </mc:Choice>
              <mc:Fallback>
                <p:oleObj name="Equation" r:id="rId6" imgW="1662978" imgH="4062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19050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Restando Vectores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ES" sz="2800" smtClean="0"/>
              <a:t>Es un caso especial de la suma de vectores</a:t>
            </a:r>
          </a:p>
          <a:p>
            <a:pPr eaLnBrk="1" hangingPunct="1"/>
            <a:r>
              <a:rPr lang="en-US" altLang="es-ES" sz="2800" smtClean="0"/>
              <a:t> </a:t>
            </a:r>
          </a:p>
          <a:p>
            <a:pPr eaLnBrk="1" hangingPunct="1"/>
            <a:r>
              <a:rPr lang="en-US" altLang="es-ES" sz="2800" smtClean="0"/>
              <a:t>Proceda como se hace con la suma de vectores</a:t>
            </a:r>
          </a:p>
        </p:txBody>
      </p:sp>
      <p:pic>
        <p:nvPicPr>
          <p:cNvPr id="532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006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3639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Multiplicando o Dividiendo un  Vector por un escalar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El resultado de la multiplicación o división es un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La magnitud del vector es multiplicada o dividida por un escalar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Si el escalar es positivo, la dirección de la resultante es la misma que la del vector original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400" smtClean="0"/>
              <a:t>Si el escalar es negativo, la dirección de la resultante es opuesta a la del vector original</a:t>
            </a:r>
          </a:p>
          <a:p>
            <a:pPr eaLnBrk="1" hangingPunct="1">
              <a:lnSpc>
                <a:spcPct val="90000"/>
              </a:lnSpc>
            </a:pPr>
            <a:endParaRPr lang="en-US" altLang="es-ES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Multiplicando Vectores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Dos vectores pueden ser multiplicados en dos diferntes maneras</a:t>
            </a:r>
          </a:p>
          <a:p>
            <a:pPr lvl="1" eaLnBrk="1" hangingPunct="1"/>
            <a:r>
              <a:rPr lang="en-US" altLang="es-ES" smtClean="0"/>
              <a:t>Una es el </a:t>
            </a:r>
            <a:r>
              <a:rPr lang="en-US" altLang="es-ES" b="1" smtClean="0"/>
              <a:t>producto escalar</a:t>
            </a:r>
          </a:p>
          <a:p>
            <a:pPr lvl="1" eaLnBrk="1" hangingPunct="1"/>
            <a:endParaRPr lang="en-US" altLang="es-ES" b="1" smtClean="0"/>
          </a:p>
          <a:p>
            <a:pPr lvl="2" eaLnBrk="1" hangingPunct="1"/>
            <a:r>
              <a:rPr lang="en-US" altLang="es-ES" smtClean="0"/>
              <a:t>También llamado producto punto</a:t>
            </a:r>
          </a:p>
          <a:p>
            <a:pPr lvl="1" eaLnBrk="1" hangingPunct="1"/>
            <a:r>
              <a:rPr lang="en-US" altLang="es-ES" smtClean="0"/>
              <a:t>El otro nes el </a:t>
            </a:r>
            <a:r>
              <a:rPr lang="en-US" altLang="es-ES" b="1" smtClean="0"/>
              <a:t>producto vectorial</a:t>
            </a:r>
          </a:p>
          <a:p>
            <a:pPr lvl="2" eaLnBrk="1" hangingPunct="1"/>
            <a:r>
              <a:rPr lang="en-US" altLang="es-ES" smtClean="0"/>
              <a:t>También llamado producto cruz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ES" smtClean="0"/>
          </a:p>
        </p:txBody>
      </p:sp>
      <p:graphicFrame>
        <p:nvGraphicFramePr>
          <p:cNvPr id="5734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52617"/>
              </p:ext>
            </p:extLst>
          </p:nvPr>
        </p:nvGraphicFramePr>
        <p:xfrm>
          <a:off x="2743200" y="3581400"/>
          <a:ext cx="207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tion" r:id="rId4" imgW="2070100" imgH="355600" progId="Equation.DSMT4">
                  <p:embed/>
                </p:oleObj>
              </mc:Choice>
              <mc:Fallback>
                <p:oleObj name="Equation" r:id="rId4" imgW="2070100" imgH="355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2070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21049"/>
              </p:ext>
            </p:extLst>
          </p:nvPr>
        </p:nvGraphicFramePr>
        <p:xfrm>
          <a:off x="2573545" y="5505450"/>
          <a:ext cx="4990686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6" imgW="2044440" imgH="241200" progId="Equation.DSMT4">
                  <p:embed/>
                </p:oleObj>
              </mc:Choice>
              <mc:Fallback>
                <p:oleObj name="Equation" r:id="rId6" imgW="20444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545" y="5505450"/>
                        <a:ext cx="4990686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Componentes de un Vector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ES" sz="2400" smtClean="0"/>
              <a:t>Una </a:t>
            </a:r>
            <a:r>
              <a:rPr lang="en-US" altLang="es-ES" sz="2400" b="1" smtClean="0"/>
              <a:t>componente</a:t>
            </a:r>
            <a:r>
              <a:rPr lang="en-US" altLang="es-ES" sz="2400" smtClean="0"/>
              <a:t> es una parte</a:t>
            </a:r>
          </a:p>
          <a:p>
            <a:pPr eaLnBrk="1" hangingPunct="1"/>
            <a:r>
              <a:rPr lang="en-US" altLang="es-ES" sz="2400" smtClean="0"/>
              <a:t>Es muy útil recurrir a las </a:t>
            </a:r>
            <a:r>
              <a:rPr lang="en-US" altLang="es-ES" sz="2400" b="1" smtClean="0"/>
              <a:t>componentes rectangulares</a:t>
            </a:r>
            <a:endParaRPr lang="en-US" altLang="es-ES" sz="2400" smtClean="0"/>
          </a:p>
          <a:p>
            <a:pPr lvl="1" eaLnBrk="1" hangingPunct="1"/>
            <a:r>
              <a:rPr lang="en-US" altLang="es-ES" sz="2000" smtClean="0"/>
              <a:t>Estas son las proyecciones de un vector a lo largo de los ejes </a:t>
            </a:r>
            <a:r>
              <a:rPr lang="en-US" altLang="es-ES" sz="2000" i="1" smtClean="0"/>
              <a:t>x</a:t>
            </a:r>
            <a:r>
              <a:rPr lang="en-US" altLang="es-ES" sz="2000" smtClean="0"/>
              <a:t> y </a:t>
            </a:r>
            <a:r>
              <a:rPr lang="en-US" altLang="es-ES" sz="2000" i="1" smtClean="0"/>
              <a:t>y</a:t>
            </a:r>
          </a:p>
        </p:txBody>
      </p:sp>
      <p:pic>
        <p:nvPicPr>
          <p:cNvPr id="593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968500"/>
            <a:ext cx="53975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Terminología de las componentes de un vector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 eaLnBrk="1" hangingPunct="1"/>
            <a:r>
              <a:rPr lang="en-US" altLang="es-ES" b="1" smtClean="0"/>
              <a:t>                </a:t>
            </a:r>
            <a:r>
              <a:rPr lang="en-US" altLang="es-ES" sz="2400" smtClean="0"/>
              <a:t>son las </a:t>
            </a:r>
            <a:r>
              <a:rPr lang="en-US" altLang="es-ES" sz="2400" b="1" i="1" smtClean="0"/>
              <a:t>componentes vectoriales </a:t>
            </a:r>
            <a:r>
              <a:rPr lang="en-US" altLang="es-ES" sz="2400" i="1" smtClean="0"/>
              <a:t>en el eje x y y de un vector </a:t>
            </a:r>
          </a:p>
          <a:p>
            <a:pPr eaLnBrk="1" hangingPunct="1"/>
            <a:r>
              <a:rPr lang="en-US" altLang="es-ES" sz="2400" smtClean="0"/>
              <a:t>Son vectores y cumplen con sus reglas y propiedades</a:t>
            </a:r>
          </a:p>
          <a:p>
            <a:pPr eaLnBrk="1" hangingPunct="1"/>
            <a:r>
              <a:rPr lang="en-US" altLang="es-ES" sz="2400" i="1" smtClean="0"/>
              <a:t>A</a:t>
            </a:r>
            <a:r>
              <a:rPr lang="en-US" altLang="es-ES" sz="2400" i="1" baseline="-25000" smtClean="0"/>
              <a:t>x</a:t>
            </a:r>
            <a:r>
              <a:rPr lang="en-US" altLang="es-ES" sz="2400" smtClean="0"/>
              <a:t> y </a:t>
            </a:r>
            <a:r>
              <a:rPr lang="en-US" altLang="es-ES" sz="2400" i="1" smtClean="0"/>
              <a:t>A</a:t>
            </a:r>
            <a:r>
              <a:rPr lang="en-US" altLang="es-ES" sz="2400" i="1" baseline="-25000" smtClean="0"/>
              <a:t>y</a:t>
            </a:r>
            <a:r>
              <a:rPr lang="en-US" altLang="es-ES" sz="2400" smtClean="0"/>
              <a:t> son escalares y serán llamadas las </a:t>
            </a:r>
            <a:r>
              <a:rPr lang="en-US" altLang="es-ES" sz="2400" b="1" smtClean="0"/>
              <a:t>componentes</a:t>
            </a:r>
            <a:r>
              <a:rPr lang="en-US" altLang="es-ES" sz="2400" smtClean="0"/>
              <a:t> de </a:t>
            </a:r>
            <a:r>
              <a:rPr lang="en-US" altLang="es-ES" sz="2400" b="1" smtClean="0"/>
              <a:t>A</a:t>
            </a:r>
          </a:p>
          <a:p>
            <a:pPr eaLnBrk="1" hangingPunct="1"/>
            <a:r>
              <a:rPr lang="en-US" altLang="es-ES" sz="2400" smtClean="0"/>
              <a:t>La combinación de las componentes vectoriales es una sustitución válida para un vector real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981200" y="2057400"/>
          <a:ext cx="10556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Equation" r:id="rId4" imgW="558558" imgH="266584" progId="Equation.3">
                  <p:embed/>
                </p:oleObj>
              </mc:Choice>
              <mc:Fallback>
                <p:oleObj name="Equation" r:id="rId4" imgW="558558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10556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105400" y="2514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6" imgW="266469" imgH="342603" progId="Equation.3">
                  <p:embed/>
                </p:oleObj>
              </mc:Choice>
              <mc:Fallback>
                <p:oleObj name="Equation" r:id="rId6" imgW="266469" imgH="34260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Componentes de un Vector, 2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/>
            <a:r>
              <a:rPr lang="en-US" altLang="es-ES" sz="2800" smtClean="0"/>
              <a:t>La componente x es la proyección del vector en el eje x</a:t>
            </a:r>
          </a:p>
          <a:p>
            <a:pPr eaLnBrk="1" hangingPunct="1"/>
            <a:r>
              <a:rPr lang="en-US" altLang="es-ES" sz="2800" smtClean="0"/>
              <a:t>La componente y es la proyección  del vector a lo largo del eje y</a:t>
            </a:r>
          </a:p>
          <a:p>
            <a:pPr eaLnBrk="1" hangingPunct="1"/>
            <a:r>
              <a:rPr lang="en-US" altLang="es-ES" sz="2800" smtClean="0"/>
              <a:t>Cuando se usa esta forma de las ecuaciones, el ángulo </a:t>
            </a:r>
            <a:r>
              <a:rPr lang="en-US" altLang="es-ES" sz="2800" smtClean="0">
                <a:latin typeface="Symbol" panose="05050102010706020507" pitchFamily="18" charset="2"/>
              </a:rPr>
              <a:t>q </a:t>
            </a:r>
            <a:r>
              <a:rPr lang="en-US" altLang="es-ES" sz="2800" smtClean="0"/>
              <a:t>debe medirse contra el avance de las manecillas del reloj desde el eje positivo de las x</a:t>
            </a:r>
          </a:p>
        </p:txBody>
      </p:sp>
      <p:graphicFrame>
        <p:nvGraphicFramePr>
          <p:cNvPr id="63492" name="Object 0"/>
          <p:cNvGraphicFramePr>
            <a:graphicFrameLocks noChangeAspect="1"/>
          </p:cNvGraphicFramePr>
          <p:nvPr/>
        </p:nvGraphicFramePr>
        <p:xfrm>
          <a:off x="3733800" y="2514600"/>
          <a:ext cx="19621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Equation" r:id="rId4" imgW="762136" imgH="200126" progId="Equation.3">
                  <p:embed/>
                </p:oleObj>
              </mc:Choice>
              <mc:Fallback>
                <p:oleObj name="Equation" r:id="rId4" imgW="762136" imgH="200126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962150" cy="56991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"/>
          <p:cNvGraphicFramePr>
            <a:graphicFrameLocks noChangeAspect="1"/>
          </p:cNvGraphicFramePr>
          <p:nvPr/>
        </p:nvGraphicFramePr>
        <p:xfrm>
          <a:off x="4800600" y="3429000"/>
          <a:ext cx="1905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Equation" r:id="rId6" imgW="1466780" imgH="390397" progId="Equation.3">
                  <p:embed/>
                </p:oleObj>
              </mc:Choice>
              <mc:Fallback>
                <p:oleObj name="Equation" r:id="rId6" imgW="1466780" imgH="39039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1905000" cy="53181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3724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3810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02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953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Componentes de un vector, 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17713"/>
            <a:ext cx="3810000" cy="4459287"/>
          </a:xfrm>
        </p:spPr>
        <p:txBody>
          <a:bodyPr/>
          <a:lstStyle/>
          <a:p>
            <a:pPr eaLnBrk="1" hangingPunct="1"/>
            <a:r>
              <a:rPr lang="en-US" altLang="es-ES" sz="2000" smtClean="0"/>
              <a:t>La componente vectorial </a:t>
            </a:r>
            <a:r>
              <a:rPr lang="en-US" altLang="es-ES" sz="2000" i="1" smtClean="0"/>
              <a:t>y</a:t>
            </a:r>
            <a:r>
              <a:rPr lang="en-US" altLang="es-ES" sz="2000" smtClean="0"/>
              <a:t> se coloca en la punta de la componente </a:t>
            </a:r>
            <a:r>
              <a:rPr lang="en-US" altLang="es-ES" sz="2000" i="1" smtClean="0"/>
              <a:t>x</a:t>
            </a:r>
            <a:r>
              <a:rPr lang="en-US" altLang="es-ES" sz="2000" smtClean="0"/>
              <a:t> </a:t>
            </a:r>
          </a:p>
          <a:p>
            <a:pPr eaLnBrk="1" hangingPunct="1"/>
            <a:r>
              <a:rPr lang="en-US" altLang="es-ES" sz="2000" smtClean="0"/>
              <a:t>Estos se debe al hecho de que un vector puede ser desplazado paralelamente sin que sea alterado su norma o su dirección. Esta operación completa el triángulo.</a:t>
            </a:r>
            <a:endParaRPr lang="en-US" altLang="es-ES" sz="2400" smtClean="0"/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816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95400" y="2057400"/>
            <a:ext cx="74556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Acuerdos de clase:</a:t>
            </a:r>
          </a:p>
          <a:p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Horarios </a:t>
            </a:r>
            <a:r>
              <a:rPr lang="es-MX" dirty="0" smtClean="0"/>
              <a:t>11:00- 13:00</a:t>
            </a: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Asistencias, no cuentan</a:t>
            </a:r>
            <a:r>
              <a:rPr lang="es-MX" dirty="0" smtClean="0"/>
              <a:t>….?</a:t>
            </a: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Exámenes, </a:t>
            </a:r>
            <a:r>
              <a:rPr lang="es-MX" dirty="0" smtClean="0"/>
              <a:t>3 parciales</a:t>
            </a: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Tareas, sí cuentan y mucho (25% en cada parcial) </a:t>
            </a:r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Laboratorio, </a:t>
            </a:r>
            <a:r>
              <a:rPr lang="es-MX" dirty="0" smtClean="0"/>
              <a:t>No hay </a:t>
            </a: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 smtClean="0"/>
              <a:t>Celulares</a:t>
            </a:r>
            <a:r>
              <a:rPr lang="es-MX" dirty="0"/>
              <a:t>….préndanlos en su casa </a:t>
            </a:r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Calificación </a:t>
            </a:r>
            <a:r>
              <a:rPr lang="es-MX" dirty="0" smtClean="0"/>
              <a:t>final…cómo se obtiene?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838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Componentes de un Vector, 4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000" smtClean="0">
                <a:cs typeface="Times New Roman" panose="02020603050405020304" pitchFamily="18" charset="0"/>
              </a:rPr>
              <a:t>Las componentes son los catetos del triángulo rectángulo en el que la hipotenusa es</a:t>
            </a:r>
            <a:endParaRPr lang="en-US" altLang="es-ES" sz="2000" b="1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s-ES" sz="2000" b="1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s-ES" sz="2000" smtClean="0">
                <a:cs typeface="Times New Roman" panose="02020603050405020304" pitchFamily="18" charset="0"/>
              </a:rPr>
              <a:t>También se puede calcular el valor del ángulo </a:t>
            </a:r>
            <a:r>
              <a:rPr lang="en-US" altLang="es-E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s-ES" sz="2000" smtClean="0">
                <a:cs typeface="Times New Roman" panose="02020603050405020304" pitchFamily="18" charset="0"/>
              </a:rPr>
              <a:t>, con respecto al eje postivo de x; al hacerlo hay que utilizar los signos de A</a:t>
            </a:r>
            <a:r>
              <a:rPr lang="en-US" altLang="es-ES" sz="2000" baseline="-25000" smtClean="0">
                <a:cs typeface="Times New Roman" panose="02020603050405020304" pitchFamily="18" charset="0"/>
              </a:rPr>
              <a:t>x</a:t>
            </a:r>
            <a:r>
              <a:rPr lang="en-US" altLang="es-ES" sz="2000" smtClean="0">
                <a:cs typeface="Times New Roman" panose="02020603050405020304" pitchFamily="18" charset="0"/>
              </a:rPr>
              <a:t> y A</a:t>
            </a:r>
            <a:r>
              <a:rPr lang="en-US" altLang="es-ES" sz="2000" baseline="-25000" smtClean="0">
                <a:cs typeface="Times New Roman" panose="02020603050405020304" pitchFamily="18" charset="0"/>
              </a:rPr>
              <a:t>y</a:t>
            </a:r>
            <a:endParaRPr lang="en-US" altLang="es-ES" sz="2000" smtClean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s-ES" sz="2000" smtClean="0"/>
          </a:p>
          <a:p>
            <a:pPr eaLnBrk="1" hangingPunct="1"/>
            <a:endParaRPr lang="en-US" altLang="es-ES" smtClean="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828800" y="4191000"/>
          <a:ext cx="533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4" imgW="2267117" imgH="428678" progId="Equation.3">
                  <p:embed/>
                </p:oleObj>
              </mc:Choice>
              <mc:Fallback>
                <p:oleObj name="Equation" r:id="rId4" imgW="2267117" imgH="42867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533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4114800" y="23622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6" imgW="266469" imgH="342603" progId="Equation.3">
                  <p:embed/>
                </p:oleObj>
              </mc:Choice>
              <mc:Fallback>
                <p:oleObj name="Equation" r:id="rId6" imgW="266469" imgH="34260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296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3600" smtClean="0"/>
              <a:t>Componentes de una Vector, final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z="2800" smtClean="0">
                <a:cs typeface="Times New Roman" panose="02020603050405020304" pitchFamily="18" charset="0"/>
              </a:rPr>
              <a:t>Las componentes pueden ser positivas o negativa y tendrán las mismas unidades que el vector original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>
                <a:cs typeface="Times New Roman" panose="02020603050405020304" pitchFamily="18" charset="0"/>
              </a:rPr>
              <a:t>El signo de las componentes dependerá del valor del ángulo </a:t>
            </a:r>
            <a:r>
              <a:rPr lang="en-US" altLang="es-E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879725"/>
            <a:ext cx="3810000" cy="2389188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Vectores unitarios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400" dirty="0" smtClean="0"/>
              <a:t>Un </a:t>
            </a:r>
            <a:r>
              <a:rPr lang="en-US" altLang="es-ES" sz="2400" b="1" i="1" dirty="0" smtClean="0"/>
              <a:t>vector</a:t>
            </a:r>
            <a:r>
              <a:rPr lang="en-US" altLang="es-ES" sz="2400" b="1" dirty="0" smtClean="0"/>
              <a:t> </a:t>
            </a:r>
            <a:r>
              <a:rPr lang="en-US" altLang="es-ES" sz="2400" b="1" i="1" dirty="0" err="1" smtClean="0"/>
              <a:t>unitario</a:t>
            </a:r>
            <a:r>
              <a:rPr lang="en-US" altLang="es-ES" sz="2400" b="1" i="1" dirty="0" smtClean="0"/>
              <a:t> </a:t>
            </a:r>
            <a:r>
              <a:rPr lang="en-US" altLang="es-ES" sz="2400" dirty="0" err="1" smtClean="0"/>
              <a:t>es</a:t>
            </a:r>
            <a:r>
              <a:rPr lang="en-US" altLang="es-ES" sz="2400" dirty="0" smtClean="0"/>
              <a:t> un vector </a:t>
            </a:r>
            <a:r>
              <a:rPr lang="en-US" altLang="es-ES" sz="2400" dirty="0" err="1" smtClean="0"/>
              <a:t>adimensinal</a:t>
            </a:r>
            <a:r>
              <a:rPr lang="en-US" altLang="es-ES" sz="2400" dirty="0" smtClean="0"/>
              <a:t> que </a:t>
            </a:r>
            <a:r>
              <a:rPr lang="en-US" altLang="es-ES" sz="2400" dirty="0" err="1" smtClean="0"/>
              <a:t>tiene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una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norma</a:t>
            </a:r>
            <a:r>
              <a:rPr lang="en-US" altLang="es-ES" sz="2400" dirty="0" smtClean="0"/>
              <a:t> (</a:t>
            </a:r>
            <a:r>
              <a:rPr lang="en-US" altLang="es-ES" sz="2400" dirty="0" err="1" smtClean="0"/>
              <a:t>magnitud</a:t>
            </a:r>
            <a:r>
              <a:rPr lang="en-US" altLang="es-ES" sz="2400" dirty="0" smtClean="0"/>
              <a:t> que </a:t>
            </a:r>
            <a:r>
              <a:rPr lang="en-US" altLang="es-ES" sz="2400" dirty="0" err="1" smtClean="0"/>
              <a:t>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exactamente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uno</a:t>
            </a:r>
            <a:r>
              <a:rPr lang="en-US" altLang="es-ES" sz="2400" dirty="0" smtClean="0"/>
              <a:t>) </a:t>
            </a:r>
          </a:p>
          <a:p>
            <a:pPr eaLnBrk="1" hangingPunct="1"/>
            <a:r>
              <a:rPr lang="en-US" altLang="es-ES" sz="2400" dirty="0" smtClean="0"/>
              <a:t>Los </a:t>
            </a:r>
            <a:r>
              <a:rPr lang="en-US" altLang="es-ES" sz="2400" dirty="0" err="1" smtClean="0"/>
              <a:t>vectores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unitarios</a:t>
            </a:r>
            <a:r>
              <a:rPr lang="en-US" altLang="es-ES" sz="2400" dirty="0" smtClean="0"/>
              <a:t> se </a:t>
            </a:r>
            <a:r>
              <a:rPr lang="en-US" altLang="es-ES" sz="2400" dirty="0" err="1" smtClean="0"/>
              <a:t>utilizan</a:t>
            </a:r>
            <a:r>
              <a:rPr lang="en-US" altLang="es-ES" sz="2400" dirty="0" smtClean="0"/>
              <a:t> para </a:t>
            </a:r>
            <a:r>
              <a:rPr lang="en-US" altLang="es-ES" sz="2400" dirty="0" err="1" smtClean="0"/>
              <a:t>especificar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una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direccióon</a:t>
            </a:r>
            <a:r>
              <a:rPr lang="en-US" altLang="es-ES" sz="2400" dirty="0" smtClean="0"/>
              <a:t> y </a:t>
            </a:r>
            <a:r>
              <a:rPr lang="en-US" altLang="es-ES" sz="2400" dirty="0" err="1" smtClean="0"/>
              <a:t>carecen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otro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significado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físico</a:t>
            </a:r>
            <a:endParaRPr lang="en-US" altLang="es-ES" sz="24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dirty="0" err="1" smtClean="0"/>
              <a:t>Vectores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Unitarios</a:t>
            </a:r>
            <a:r>
              <a:rPr lang="en-US" altLang="es-ES" dirty="0" smtClean="0"/>
              <a:t>, cont.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ES" sz="2400" dirty="0" smtClean="0"/>
              <a:t>Los </a:t>
            </a:r>
            <a:r>
              <a:rPr lang="en-US" altLang="es-ES" sz="2400" dirty="0" err="1" smtClean="0"/>
              <a:t>símbolos</a:t>
            </a:r>
            <a:endParaRPr lang="en-US" altLang="es-E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sz="2400" dirty="0" smtClean="0"/>
              <a:t>   </a:t>
            </a:r>
            <a:r>
              <a:rPr lang="en-US" altLang="es-ES" sz="2400" dirty="0" err="1" smtClean="0"/>
              <a:t>representan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vectores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unitarios</a:t>
            </a:r>
            <a:r>
              <a:rPr lang="en-US" altLang="es-ES" sz="2400" dirty="0" smtClean="0"/>
              <a:t> en las </a:t>
            </a:r>
            <a:r>
              <a:rPr lang="en-US" altLang="es-ES" sz="2400" dirty="0" err="1" smtClean="0"/>
              <a:t>direcciones</a:t>
            </a:r>
            <a:r>
              <a:rPr lang="en-US" altLang="es-ES" sz="2400" dirty="0" smtClean="0"/>
              <a:t> x, y </a:t>
            </a:r>
            <a:r>
              <a:rPr lang="en-US" altLang="es-ES" sz="2400" i="1" dirty="0" err="1" smtClean="0"/>
              <a:t>y</a:t>
            </a:r>
            <a:r>
              <a:rPr lang="en-US" altLang="es-ES" sz="2400" dirty="0" smtClean="0"/>
              <a:t> z</a:t>
            </a:r>
          </a:p>
          <a:p>
            <a:pPr eaLnBrk="1" hangingPunct="1"/>
            <a:r>
              <a:rPr lang="en-US" altLang="es-ES" sz="2400" dirty="0" smtClean="0"/>
              <a:t>Forman un </a:t>
            </a:r>
            <a:r>
              <a:rPr lang="en-US" altLang="es-ES" sz="2400" dirty="0" err="1" smtClean="0"/>
              <a:t>conjunto</a:t>
            </a:r>
            <a:r>
              <a:rPr lang="en-US" altLang="es-ES" sz="2400" dirty="0" smtClean="0"/>
              <a:t> de </a:t>
            </a:r>
            <a:r>
              <a:rPr lang="en-US" altLang="es-ES" sz="2400" dirty="0" err="1" smtClean="0"/>
              <a:t>vectores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simultáneamente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perpendiculares</a:t>
            </a:r>
            <a:endParaRPr lang="en-US" altLang="es-E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E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ES" sz="2800" dirty="0" smtClean="0"/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2575" y="2017713"/>
            <a:ext cx="3373438" cy="4114800"/>
          </a:xfrm>
          <a:noFill/>
        </p:spPr>
      </p:pic>
      <p:graphicFrame>
        <p:nvGraphicFramePr>
          <p:cNvPr id="7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14297"/>
              </p:ext>
            </p:extLst>
          </p:nvPr>
        </p:nvGraphicFramePr>
        <p:xfrm>
          <a:off x="3751263" y="2017713"/>
          <a:ext cx="1216025" cy="57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017713"/>
                        <a:ext cx="1216025" cy="575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3200" smtClean="0"/>
              <a:t>Uso de los Vectores unitarios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ES" sz="2800" smtClean="0"/>
              <a:t>       significa lo mismo que A</a:t>
            </a:r>
            <a:r>
              <a:rPr lang="en-US" altLang="es-ES" sz="2800" baseline="-25000" smtClean="0"/>
              <a:t>x</a:t>
            </a:r>
            <a:r>
              <a:rPr lang="en-US" altLang="es-ES" sz="2800" b="1" smtClean="0"/>
              <a:t>i</a:t>
            </a:r>
            <a:endParaRPr lang="en-US" altLang="es-ES" sz="2800" b="1" baseline="-25000" smtClean="0"/>
          </a:p>
          <a:p>
            <a:pPr eaLnBrk="1" hangingPunct="1"/>
            <a:r>
              <a:rPr lang="en-US" altLang="es-ES" sz="2800" smtClean="0"/>
              <a:t>Igual para Ay</a:t>
            </a:r>
            <a:r>
              <a:rPr lang="en-US" altLang="es-ES" sz="2800" b="1" smtClean="0"/>
              <a:t>j. </a:t>
            </a:r>
            <a:r>
              <a:rPr lang="en-US" altLang="es-ES" sz="2800" smtClean="0"/>
              <a:t>De forma que un vector </a:t>
            </a:r>
            <a:r>
              <a:rPr lang="en-US" altLang="es-ES" sz="2800" b="1" smtClean="0"/>
              <a:t>A</a:t>
            </a:r>
            <a:r>
              <a:rPr lang="en-US" altLang="es-ES" sz="2800" smtClean="0"/>
              <a:t> puede ser expresado como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ES" sz="2800" smtClean="0"/>
          </a:p>
        </p:txBody>
      </p:sp>
      <p:graphicFrame>
        <p:nvGraphicFramePr>
          <p:cNvPr id="79876" name="Object 7"/>
          <p:cNvGraphicFramePr>
            <a:graphicFrameLocks noChangeAspect="1"/>
          </p:cNvGraphicFramePr>
          <p:nvPr/>
        </p:nvGraphicFramePr>
        <p:xfrm>
          <a:off x="1295400" y="4953000"/>
          <a:ext cx="3228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Equation" r:id="rId4" imgW="2552700" imgH="457200" progId="Equation.DSMT4">
                  <p:embed/>
                </p:oleObj>
              </mc:Choice>
              <mc:Fallback>
                <p:oleObj name="Equation" r:id="rId4" imgW="25527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32289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8"/>
          <p:cNvGraphicFramePr>
            <a:graphicFrameLocks noChangeAspect="1"/>
          </p:cNvGraphicFramePr>
          <p:nvPr/>
        </p:nvGraphicFramePr>
        <p:xfrm>
          <a:off x="1371600" y="2057400"/>
          <a:ext cx="468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Equation" r:id="rId6" imgW="368300" imgH="419100" progId="Equation.DSMT4">
                  <p:embed/>
                </p:oleObj>
              </mc:Choice>
              <mc:Fallback>
                <p:oleObj name="Equation" r:id="rId6" imgW="3683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4683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905000"/>
            <a:ext cx="41513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La suma a través de vectores unitarios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Usando </a:t>
            </a:r>
          </a:p>
          <a:p>
            <a:pPr eaLnBrk="1" hangingPunct="1"/>
            <a:r>
              <a:rPr lang="en-US" altLang="es-ES" smtClean="0"/>
              <a:t>Entonces </a:t>
            </a:r>
          </a:p>
          <a:p>
            <a:pPr eaLnBrk="1" hangingPunct="1"/>
            <a:endParaRPr lang="en-US" altLang="es-ES" smtClean="0"/>
          </a:p>
          <a:p>
            <a:pPr eaLnBrk="1" hangingPunct="1"/>
            <a:endParaRPr lang="en-US" altLang="es-ES" smtClean="0"/>
          </a:p>
          <a:p>
            <a:pPr eaLnBrk="1" hangingPunct="1"/>
            <a:r>
              <a:rPr lang="en-US" altLang="es-ES" smtClean="0"/>
              <a:t>Así R</a:t>
            </a:r>
            <a:r>
              <a:rPr lang="en-US" altLang="es-ES" baseline="-25000" smtClean="0"/>
              <a:t>x</a:t>
            </a:r>
            <a:r>
              <a:rPr lang="en-US" altLang="es-ES" smtClean="0"/>
              <a:t> = A</a:t>
            </a:r>
            <a:r>
              <a:rPr lang="en-US" altLang="es-ES" baseline="-25000" smtClean="0"/>
              <a:t>x</a:t>
            </a:r>
            <a:r>
              <a:rPr lang="en-US" altLang="es-ES" smtClean="0"/>
              <a:t> + B</a:t>
            </a:r>
            <a:r>
              <a:rPr lang="en-US" altLang="es-ES" baseline="-25000" smtClean="0"/>
              <a:t>x</a:t>
            </a:r>
            <a:r>
              <a:rPr lang="en-US" altLang="es-ES" smtClean="0"/>
              <a:t> y R</a:t>
            </a:r>
            <a:r>
              <a:rPr lang="en-US" altLang="es-ES" baseline="-25000" smtClean="0"/>
              <a:t>y</a:t>
            </a:r>
            <a:r>
              <a:rPr lang="en-US" altLang="es-ES" smtClean="0"/>
              <a:t> = A</a:t>
            </a:r>
            <a:r>
              <a:rPr lang="en-US" altLang="es-ES" baseline="-25000" smtClean="0"/>
              <a:t>y</a:t>
            </a:r>
            <a:r>
              <a:rPr lang="en-US" altLang="es-ES" smtClean="0"/>
              <a:t> + B</a:t>
            </a:r>
            <a:r>
              <a:rPr lang="en-US" altLang="es-ES" baseline="-25000" smtClean="0"/>
              <a:t>y</a:t>
            </a:r>
            <a:endParaRPr lang="en-US" altLang="es-ES" smtClean="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133600" y="3200400"/>
          <a:ext cx="36576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Equation" r:id="rId4" imgW="3454400" imgH="990600" progId="Equation.3">
                  <p:embed/>
                </p:oleObj>
              </mc:Choice>
              <mc:Fallback>
                <p:oleObj name="Equation" r:id="rId4" imgW="3454400" imgH="990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36576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057400" y="4953000"/>
          <a:ext cx="42672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Equation" r:id="rId6" imgW="3632200" imgH="838200" progId="Equation.3">
                  <p:embed/>
                </p:oleObj>
              </mc:Choice>
              <mc:Fallback>
                <p:oleObj name="Equation" r:id="rId6" imgW="36322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2672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429000" y="2057400"/>
          <a:ext cx="1752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Equation" r:id="rId8" imgW="1295400" imgH="342900" progId="Equation.3">
                  <p:embed/>
                </p:oleObj>
              </mc:Choice>
              <mc:Fallback>
                <p:oleObj name="Equation" r:id="rId8" imgW="12954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17526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Diagrama</a:t>
            </a:r>
          </a:p>
        </p:txBody>
      </p:sp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828800"/>
            <a:ext cx="4651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Ahora en tres dimensiones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ES" smtClean="0"/>
              <a:t>usando</a:t>
            </a:r>
          </a:p>
          <a:p>
            <a:pPr eaLnBrk="1" hangingPunct="1">
              <a:lnSpc>
                <a:spcPct val="90000"/>
              </a:lnSpc>
            </a:pPr>
            <a:endParaRPr lang="en-US" altLang="es-ES" smtClean="0"/>
          </a:p>
          <a:p>
            <a:pPr eaLnBrk="1" hangingPunct="1">
              <a:lnSpc>
                <a:spcPct val="90000"/>
              </a:lnSpc>
            </a:pPr>
            <a:endParaRPr lang="en-US" altLang="es-ES" smtClean="0"/>
          </a:p>
          <a:p>
            <a:pPr eaLnBrk="1" hangingPunct="1">
              <a:lnSpc>
                <a:spcPct val="90000"/>
              </a:lnSpc>
            </a:pPr>
            <a:endParaRPr lang="en-US" altLang="es-ES" smtClean="0"/>
          </a:p>
          <a:p>
            <a:pPr eaLnBrk="1" hangingPunct="1">
              <a:lnSpc>
                <a:spcPct val="90000"/>
              </a:lnSpc>
            </a:pPr>
            <a:endParaRPr lang="en-US" altLang="es-E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s-ES" sz="2800" smtClean="0"/>
              <a:t>R</a:t>
            </a:r>
            <a:r>
              <a:rPr lang="en-US" altLang="es-ES" sz="2800" baseline="-25000" smtClean="0"/>
              <a:t>x</a:t>
            </a:r>
            <a:r>
              <a:rPr lang="en-US" altLang="es-ES" sz="2800" smtClean="0"/>
              <a:t> = A</a:t>
            </a:r>
            <a:r>
              <a:rPr lang="en-US" altLang="es-ES" sz="2800" baseline="-25000" smtClean="0"/>
              <a:t>x</a:t>
            </a:r>
            <a:r>
              <a:rPr lang="en-US" altLang="es-ES" sz="2800" smtClean="0"/>
              <a:t> + B</a:t>
            </a:r>
            <a:r>
              <a:rPr lang="en-US" altLang="es-ES" sz="2800" baseline="-25000" smtClean="0"/>
              <a:t>x</a:t>
            </a:r>
            <a:r>
              <a:rPr lang="en-US" altLang="es-ES" sz="2800" smtClean="0"/>
              <a:t> ,  R</a:t>
            </a:r>
            <a:r>
              <a:rPr lang="en-US" altLang="es-ES" sz="2800" baseline="-25000" smtClean="0"/>
              <a:t>y</a:t>
            </a:r>
            <a:r>
              <a:rPr lang="en-US" altLang="es-ES" sz="2800" smtClean="0"/>
              <a:t> = A</a:t>
            </a:r>
            <a:r>
              <a:rPr lang="en-US" altLang="es-ES" sz="2800" baseline="-25000" smtClean="0"/>
              <a:t>y</a:t>
            </a:r>
            <a:r>
              <a:rPr lang="en-US" altLang="es-ES" sz="2800" smtClean="0"/>
              <a:t> + B</a:t>
            </a:r>
            <a:r>
              <a:rPr lang="en-US" altLang="es-ES" sz="2800" baseline="-25000" smtClean="0"/>
              <a:t>y</a:t>
            </a:r>
            <a:r>
              <a:rPr lang="en-US" altLang="es-ES" sz="2800" smtClean="0"/>
              <a:t> y   R</a:t>
            </a:r>
            <a:r>
              <a:rPr lang="en-US" altLang="es-ES" sz="2800" baseline="-25000" smtClean="0"/>
              <a:t>z</a:t>
            </a:r>
            <a:r>
              <a:rPr lang="en-US" altLang="es-ES" sz="2800" smtClean="0"/>
              <a:t> = A</a:t>
            </a:r>
            <a:r>
              <a:rPr lang="en-US" altLang="es-ES" sz="2800" baseline="-25000" smtClean="0"/>
              <a:t>z</a:t>
            </a:r>
            <a:r>
              <a:rPr lang="en-US" altLang="es-ES" sz="2800" smtClean="0"/>
              <a:t> + B</a:t>
            </a:r>
            <a:r>
              <a:rPr lang="en-US" altLang="es-ES" sz="2800" baseline="-25000" smtClean="0"/>
              <a:t>z</a:t>
            </a:r>
            <a:endParaRPr lang="en-US" altLang="es-E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s-E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ES" sz="2800" smtClean="0"/>
              <a:t>                                                               etc.</a:t>
            </a:r>
          </a:p>
        </p:txBody>
      </p:sp>
      <p:graphicFrame>
        <p:nvGraphicFramePr>
          <p:cNvPr id="86020" name="Object 5"/>
          <p:cNvGraphicFramePr>
            <a:graphicFrameLocks noChangeAspect="1"/>
          </p:cNvGraphicFramePr>
          <p:nvPr/>
        </p:nvGraphicFramePr>
        <p:xfrm>
          <a:off x="1833563" y="5334000"/>
          <a:ext cx="55578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Equation" r:id="rId4" imgW="4318000" imgH="723900" progId="Equation.DSMT4">
                  <p:embed/>
                </p:oleObj>
              </mc:Choice>
              <mc:Fallback>
                <p:oleObj name="Equation" r:id="rId4" imgW="43180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5334000"/>
                        <a:ext cx="5557837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6"/>
          <p:cNvGraphicFramePr>
            <a:graphicFrameLocks noChangeAspect="1"/>
          </p:cNvGraphicFramePr>
          <p:nvPr/>
        </p:nvGraphicFramePr>
        <p:xfrm>
          <a:off x="3352800" y="2057400"/>
          <a:ext cx="1752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6" imgW="1295400" imgH="342900" progId="Equation.3">
                  <p:embed/>
                </p:oleObj>
              </mc:Choice>
              <mc:Fallback>
                <p:oleObj name="Equation" r:id="rId6" imgW="12954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17526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0325"/>
            <a:ext cx="65547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mtClean="0"/>
              <a:t>Recomendaciones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ES" sz="2000" smtClean="0"/>
              <a:t>Las ecuaciones para las componentes (A</a:t>
            </a:r>
            <a:r>
              <a:rPr lang="en-US" altLang="es-ES" sz="2000" baseline="-25000" smtClean="0"/>
              <a:t>x</a:t>
            </a:r>
            <a:r>
              <a:rPr lang="en-US" altLang="es-ES" sz="2000" smtClean="0"/>
              <a:t> = A cos </a:t>
            </a:r>
            <a:r>
              <a:rPr lang="en-US" altLang="es-ES" sz="2000" smtClean="0">
                <a:latin typeface="Symbol" panose="05050102010706020507" pitchFamily="18" charset="2"/>
              </a:rPr>
              <a:t>q</a:t>
            </a:r>
            <a:r>
              <a:rPr lang="en-US" altLang="es-ES" sz="2000" smtClean="0"/>
              <a:t> y A</a:t>
            </a:r>
            <a:r>
              <a:rPr lang="en-US" altLang="es-ES" sz="2000" baseline="-25000" smtClean="0"/>
              <a:t>y</a:t>
            </a:r>
            <a:r>
              <a:rPr lang="en-US" altLang="es-ES" sz="2000" smtClean="0"/>
              <a:t> = A sen </a:t>
            </a:r>
            <a:r>
              <a:rPr lang="en-US" altLang="es-ES" sz="2000" smtClean="0">
                <a:latin typeface="Symbol" panose="05050102010706020507" pitchFamily="18" charset="2"/>
              </a:rPr>
              <a:t>q</a:t>
            </a:r>
            <a:r>
              <a:rPr lang="en-US" altLang="es-ES" sz="2000" smtClean="0"/>
              <a:t>) aplican solamente cuando el ángulo </a:t>
            </a:r>
            <a:r>
              <a:rPr lang="en-US" altLang="es-ES" sz="2000" smtClean="0">
                <a:latin typeface="Symbol" panose="05050102010706020507" pitchFamily="18" charset="2"/>
              </a:rPr>
              <a:t>q</a:t>
            </a:r>
            <a:r>
              <a:rPr lang="en-US" altLang="es-ES" sz="2000" smtClean="0"/>
              <a:t> se mide con respecto al eje x (+), preferiblemente tomando la dirección contra las manecillas del reloj como positiva</a:t>
            </a:r>
          </a:p>
          <a:p>
            <a:pPr eaLnBrk="1" hangingPunct="1"/>
            <a:r>
              <a:rPr lang="en-US" altLang="es-ES" sz="2000" smtClean="0"/>
              <a:t>El ángulo resultante (tan </a:t>
            </a:r>
            <a:r>
              <a:rPr lang="en-US" altLang="es-ES" sz="2000" smtClean="0">
                <a:latin typeface="Symbol" panose="05050102010706020507" pitchFamily="18" charset="2"/>
              </a:rPr>
              <a:t>q</a:t>
            </a:r>
            <a:r>
              <a:rPr lang="en-US" altLang="es-ES" sz="2000" smtClean="0"/>
              <a:t> = A</a:t>
            </a:r>
            <a:r>
              <a:rPr lang="en-US" altLang="es-ES" sz="2000" baseline="-25000" smtClean="0"/>
              <a:t>y</a:t>
            </a:r>
            <a:r>
              <a:rPr lang="en-US" altLang="es-ES" sz="2000" smtClean="0"/>
              <a:t> / A</a:t>
            </a:r>
            <a:r>
              <a:rPr lang="en-US" altLang="es-ES" sz="2000" baseline="-25000" smtClean="0"/>
              <a:t>x</a:t>
            </a:r>
            <a:r>
              <a:rPr lang="en-US" altLang="es-ES" sz="2000" smtClean="0"/>
              <a:t>) da el angulo con respecto al eje x (+)</a:t>
            </a:r>
          </a:p>
          <a:p>
            <a:pPr lvl="1" eaLnBrk="1" hangingPunct="1"/>
            <a:endParaRPr lang="en-US" altLang="es-ES" sz="20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33528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3886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5400" y="685800"/>
            <a:ext cx="6419048" cy="50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dirty="0" smtClean="0"/>
              <a:t>Otras notas: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ES" sz="2400" dirty="0" smtClean="0"/>
              <a:t>Multiplicación de un vector por un escalar: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ES" sz="2400" b="1" dirty="0" smtClean="0"/>
              <a:t>A</a:t>
            </a:r>
            <a:r>
              <a:rPr lang="es-MX" altLang="es-ES" sz="2400" dirty="0" smtClean="0"/>
              <a:t>= </a:t>
            </a:r>
            <a:r>
              <a:rPr lang="es-MX" altLang="es-ES" sz="2400" b="1" dirty="0" smtClean="0"/>
              <a:t>a </a:t>
            </a:r>
            <a:r>
              <a:rPr lang="es-MX" altLang="es-ES" sz="2400" dirty="0" err="1" smtClean="0"/>
              <a:t>A</a:t>
            </a:r>
            <a:endParaRPr lang="es-MX" altLang="es-E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ES" sz="2400" dirty="0" smtClean="0"/>
              <a:t>Donde </a:t>
            </a:r>
            <a:r>
              <a:rPr lang="es-MX" altLang="es-ES" sz="2400" b="1" dirty="0" smtClean="0"/>
              <a:t>a</a:t>
            </a:r>
            <a:r>
              <a:rPr lang="es-MX" altLang="es-ES" sz="2400" dirty="0" smtClean="0"/>
              <a:t> es un vector unitario en la dirección de </a:t>
            </a:r>
            <a:r>
              <a:rPr lang="es-MX" altLang="es-ES" sz="2400" b="1" dirty="0" smtClean="0"/>
              <a:t>A</a:t>
            </a:r>
            <a:r>
              <a:rPr lang="es-MX" altLang="es-ES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s-ES" sz="24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ES" sz="2400" b="1" dirty="0" smtClean="0"/>
              <a:t>a=</a:t>
            </a:r>
          </a:p>
          <a:p>
            <a:pPr eaLnBrk="1" hangingPunct="1">
              <a:buNone/>
            </a:pPr>
            <a:endParaRPr lang="es-MX" altLang="es-ES" sz="2400" dirty="0" smtClean="0"/>
          </a:p>
          <a:p>
            <a:pPr eaLnBrk="1" hangingPunct="1">
              <a:buNone/>
            </a:pPr>
            <a:r>
              <a:rPr lang="es-MX" altLang="es-ES" sz="2400" dirty="0" smtClean="0"/>
              <a:t>y la norma de </a:t>
            </a:r>
            <a:r>
              <a:rPr lang="es-MX" altLang="es-ES" sz="2400" b="1" dirty="0" smtClean="0"/>
              <a:t>A</a:t>
            </a:r>
            <a:r>
              <a:rPr lang="es-MX" altLang="es-ES" sz="2400" dirty="0" smtClean="0"/>
              <a:t> es  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52695"/>
              </p:ext>
            </p:extLst>
          </p:nvPr>
        </p:nvGraphicFramePr>
        <p:xfrm>
          <a:off x="4191000" y="411480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4" imgW="1345616" imgH="304668" progId="Equation.DSMT4">
                  <p:embed/>
                </p:oleObj>
              </mc:Choice>
              <mc:Fallback>
                <p:oleObj name="Equation" r:id="rId4" imgW="1345616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14800"/>
                        <a:ext cx="2692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99560"/>
              </p:ext>
            </p:extLst>
          </p:nvPr>
        </p:nvGraphicFramePr>
        <p:xfrm>
          <a:off x="1676400" y="3581400"/>
          <a:ext cx="304800" cy="74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6" imgW="177646" imgH="431425" progId="Equation.DSMT4">
                  <p:embed/>
                </p:oleObj>
              </mc:Choice>
              <mc:Fallback>
                <p:oleObj name="Equation" r:id="rId6" imgW="177646" imgH="43142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304800" cy="740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Sobre el producto escalar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z="1800" b="1" smtClean="0"/>
              <a:t>A</a:t>
            </a:r>
            <a:r>
              <a:rPr lang="es-MX" altLang="es-ES" sz="1800" baseline="30000" smtClean="0"/>
              <a:t>.</a:t>
            </a:r>
            <a:r>
              <a:rPr lang="es-MX" altLang="es-ES" sz="1800" b="1" smtClean="0"/>
              <a:t>B</a:t>
            </a:r>
            <a:r>
              <a:rPr lang="es-MX" altLang="es-ES" sz="1800" smtClean="0"/>
              <a:t>=</a:t>
            </a:r>
            <a:r>
              <a:rPr lang="es-MX" altLang="es-ES" sz="1800" b="1" smtClean="0"/>
              <a:t>B</a:t>
            </a:r>
            <a:r>
              <a:rPr lang="es-MX" altLang="es-ES" sz="1800" baseline="30000" smtClean="0"/>
              <a:t>.</a:t>
            </a:r>
            <a:r>
              <a:rPr lang="es-MX" altLang="es-ES" sz="1800" b="1" smtClean="0"/>
              <a:t>A  </a:t>
            </a:r>
            <a:r>
              <a:rPr lang="es-MX" altLang="es-ES" sz="1800" smtClean="0"/>
              <a:t>El producto escalar conmuta. Geométricamente se puede entender como multiplicar la componente de </a:t>
            </a:r>
            <a:r>
              <a:rPr lang="es-MX" altLang="es-ES" sz="1800" b="1" smtClean="0"/>
              <a:t>A</a:t>
            </a:r>
            <a:r>
              <a:rPr lang="es-MX" altLang="es-ES" sz="1800" smtClean="0"/>
              <a:t> en la dirección de </a:t>
            </a:r>
            <a:r>
              <a:rPr lang="es-MX" altLang="es-ES" sz="1800" b="1" smtClean="0"/>
              <a:t>B</a:t>
            </a:r>
            <a:r>
              <a:rPr lang="es-MX" altLang="es-ES" sz="1800" smtClean="0"/>
              <a:t> por la norma de B. También es la componente de </a:t>
            </a:r>
            <a:r>
              <a:rPr lang="es-MX" altLang="es-ES" sz="1800" b="1" smtClean="0"/>
              <a:t>B</a:t>
            </a:r>
            <a:r>
              <a:rPr lang="es-MX" altLang="es-ES" sz="1800" smtClean="0"/>
              <a:t> en la dirección de </a:t>
            </a:r>
            <a:r>
              <a:rPr lang="es-MX" altLang="es-ES" sz="1800" b="1" smtClean="0"/>
              <a:t>A</a:t>
            </a:r>
            <a:r>
              <a:rPr lang="es-MX" altLang="es-ES" sz="1800" smtClean="0"/>
              <a:t> por la norma de </a:t>
            </a:r>
            <a:r>
              <a:rPr lang="es-MX" altLang="es-ES" sz="1800" b="1" smtClean="0"/>
              <a:t>A.</a:t>
            </a:r>
          </a:p>
          <a:p>
            <a:pPr eaLnBrk="1" hangingPunct="1"/>
            <a:endParaRPr lang="es-MX" altLang="es-ES" sz="1800" b="1" smtClean="0"/>
          </a:p>
          <a:p>
            <a:pPr eaLnBrk="1" hangingPunct="1"/>
            <a:r>
              <a:rPr lang="es-MX" altLang="es-ES" sz="1800" smtClean="0"/>
              <a:t>El resultado es un escalar.</a:t>
            </a:r>
          </a:p>
          <a:p>
            <a:pPr eaLnBrk="1" hangingPunct="1"/>
            <a:endParaRPr lang="es-MX" altLang="es-ES" sz="1800" smtClean="0"/>
          </a:p>
          <a:p>
            <a:pPr eaLnBrk="1" hangingPunct="1"/>
            <a:r>
              <a:rPr lang="es-MX" altLang="es-ES" sz="1800" smtClean="0"/>
              <a:t>También cumple con </a:t>
            </a:r>
            <a:r>
              <a:rPr lang="es-MX" altLang="es-ES" sz="1800" b="1" smtClean="0"/>
              <a:t>A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(B+C)=A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B+A.C. </a:t>
            </a:r>
            <a:r>
              <a:rPr lang="es-MX" altLang="es-ES" sz="1800" smtClean="0"/>
              <a:t>Esto es se cumple la propiedad de </a:t>
            </a:r>
            <a:r>
              <a:rPr lang="es-MX" altLang="es-ES" sz="1800" b="1" smtClean="0"/>
              <a:t>asociación.</a:t>
            </a:r>
          </a:p>
          <a:p>
            <a:pPr eaLnBrk="1" hangingPunct="1"/>
            <a:endParaRPr lang="es-MX" altLang="es-ES" sz="1800" b="1" smtClean="0"/>
          </a:p>
          <a:p>
            <a:pPr eaLnBrk="1" hangingPunct="1"/>
            <a:r>
              <a:rPr lang="es-MX" altLang="es-ES" sz="1800" smtClean="0"/>
              <a:t>También</a:t>
            </a:r>
            <a:r>
              <a:rPr lang="es-MX" altLang="es-ES" sz="1800" b="1" smtClean="0"/>
              <a:t>  i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i=1  j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j=1   k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k=1</a:t>
            </a:r>
          </a:p>
          <a:p>
            <a:pPr eaLnBrk="1" hangingPunct="1"/>
            <a:endParaRPr lang="es-MX" altLang="es-ES" sz="1800" b="1" smtClean="0"/>
          </a:p>
          <a:p>
            <a:pPr eaLnBrk="1" hangingPunct="1"/>
            <a:r>
              <a:rPr lang="es-MX" altLang="es-ES" sz="1800" smtClean="0"/>
              <a:t>Y</a:t>
            </a:r>
            <a:r>
              <a:rPr lang="es-MX" altLang="es-ES" sz="1800" b="1" smtClean="0"/>
              <a:t>  i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j=0   i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k=0   j</a:t>
            </a:r>
            <a:r>
              <a:rPr lang="es-MX" altLang="es-ES" sz="1800" b="1" baseline="30000" smtClean="0"/>
              <a:t>.</a:t>
            </a:r>
            <a:r>
              <a:rPr lang="es-MX" altLang="es-ES" sz="1800" b="1" smtClean="0"/>
              <a:t>k=0</a:t>
            </a:r>
          </a:p>
          <a:p>
            <a:pPr eaLnBrk="1" hangingPunct="1"/>
            <a:endParaRPr lang="es-MX" altLang="es-ES" sz="18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Sobre el producto vectorial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000" b="1" smtClean="0"/>
              <a:t>A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=</a:t>
            </a:r>
            <a:r>
              <a:rPr lang="es-MX" altLang="es-ES" sz="2000" b="1" smtClean="0"/>
              <a:t>C   </a:t>
            </a:r>
            <a:r>
              <a:rPr lang="es-MX" altLang="es-ES" sz="2000" smtClean="0">
                <a:solidFill>
                  <a:schemeClr val="hlink"/>
                </a:solidFill>
              </a:rPr>
              <a:t>Se obtiene un vector</a:t>
            </a:r>
            <a:r>
              <a:rPr lang="es-MX" altLang="es-ES" sz="2000" smtClean="0"/>
              <a:t> cuya magnitud (norma) es ABsen</a:t>
            </a:r>
            <a:r>
              <a:rPr lang="es-MX" altLang="es-ES" sz="2000" smtClean="0">
                <a:latin typeface="Symbol" panose="05050102010706020507" pitchFamily="18" charset="2"/>
              </a:rPr>
              <a:t>q</a:t>
            </a:r>
            <a:r>
              <a:rPr lang="es-MX" altLang="es-ES" sz="2000" smtClean="0"/>
              <a:t>. Donde </a:t>
            </a:r>
            <a:r>
              <a:rPr lang="es-MX" altLang="es-ES" sz="2000" smtClean="0">
                <a:latin typeface="Symbol" panose="05050102010706020507" pitchFamily="18" charset="2"/>
              </a:rPr>
              <a:t>q</a:t>
            </a:r>
            <a:r>
              <a:rPr lang="es-MX" altLang="es-ES" sz="2000" smtClean="0"/>
              <a:t> es el ángulo (menor)  entre los vectores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 y </a:t>
            </a:r>
            <a:r>
              <a:rPr lang="es-MX" altLang="es-ES" sz="2000" b="1" smtClean="0"/>
              <a:t>B. </a:t>
            </a:r>
            <a:r>
              <a:rPr lang="es-MX" altLang="es-ES" sz="2000" smtClean="0"/>
              <a:t>La dirección de este vector resultante</a:t>
            </a:r>
            <a:r>
              <a:rPr lang="es-MX" altLang="es-ES" sz="2000" b="1" smtClean="0"/>
              <a:t> </a:t>
            </a:r>
            <a:r>
              <a:rPr lang="es-MX" altLang="es-ES" sz="2000" smtClean="0"/>
              <a:t>es tal que es perpendicular al plano que hacen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 y 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; esto es, </a:t>
            </a:r>
            <a:r>
              <a:rPr lang="es-MX" altLang="es-ES" sz="2000" b="1" smtClean="0"/>
              <a:t>C</a:t>
            </a:r>
            <a:r>
              <a:rPr lang="es-MX" altLang="es-ES" sz="2000" smtClean="0"/>
              <a:t> es simultáneamente perpendicular a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 y 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. La dirección de </a:t>
            </a:r>
            <a:r>
              <a:rPr lang="es-MX" altLang="es-ES" sz="2000" b="1" smtClean="0"/>
              <a:t>C</a:t>
            </a:r>
            <a:r>
              <a:rPr lang="es-MX" altLang="es-ES" sz="2000" smtClean="0"/>
              <a:t> la da la regla del tornillo derecho. </a:t>
            </a:r>
          </a:p>
          <a:p>
            <a:pPr eaLnBrk="1" hangingPunct="1">
              <a:lnSpc>
                <a:spcPct val="90000"/>
              </a:lnSpc>
            </a:pPr>
            <a:endParaRPr lang="es-MX" altLang="es-ES" sz="2000" smtClean="0"/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El producto</a:t>
            </a:r>
            <a:r>
              <a:rPr lang="es-MX" altLang="es-ES" sz="2000" b="1" smtClean="0"/>
              <a:t> A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 tiene la dirección en la que un tornillo avanza si se gira desde A hasta B en la dirección del mínimo ángulo que los une</a:t>
            </a:r>
          </a:p>
          <a:p>
            <a:pPr eaLnBrk="1" hangingPunct="1">
              <a:lnSpc>
                <a:spcPct val="90000"/>
              </a:lnSpc>
            </a:pPr>
            <a:endParaRPr lang="es-MX" altLang="es-ES" sz="2000" smtClean="0"/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El producto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 no conmuta, sino que anticonmuta. Esto es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=-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Dirección de producto  cruz</a:t>
            </a:r>
          </a:p>
        </p:txBody>
      </p:sp>
      <p:pic>
        <p:nvPicPr>
          <p:cNvPr id="983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2311400" cy="3911600"/>
          </a:xfrm>
          <a:noFill/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3505200" y="3581400"/>
            <a:ext cx="361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>
                <a:latin typeface="Tahoma" panose="020B0604030504040204" pitchFamily="34" charset="0"/>
              </a:rPr>
              <a:t>Regla del tornillo derecho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Prod. vectorial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z="2000" smtClean="0"/>
              <a:t>También se asocia  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X(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+</a:t>
            </a:r>
            <a:r>
              <a:rPr lang="es-MX" altLang="es-ES" sz="2000" b="1" smtClean="0"/>
              <a:t>C</a:t>
            </a:r>
            <a:r>
              <a:rPr lang="es-MX" altLang="es-ES" sz="2000" smtClean="0"/>
              <a:t>)=</a:t>
            </a:r>
            <a:r>
              <a:rPr lang="es-MX" altLang="es-ES" sz="2000" b="1" smtClean="0"/>
              <a:t>A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 + </a:t>
            </a:r>
            <a:r>
              <a:rPr lang="es-MX" altLang="es-ES" sz="2000" b="1" smtClean="0"/>
              <a:t>B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C</a:t>
            </a:r>
          </a:p>
          <a:p>
            <a:pPr eaLnBrk="1" hangingPunct="1"/>
            <a:r>
              <a:rPr lang="es-MX" altLang="es-ES" sz="2000" smtClean="0"/>
              <a:t>También</a:t>
            </a:r>
            <a:r>
              <a:rPr lang="es-MX" altLang="es-ES" sz="2000" b="1" smtClean="0"/>
              <a:t> i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i=0   j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j=0    k</a:t>
            </a:r>
            <a:r>
              <a:rPr lang="es-MX" altLang="es-ES" sz="2000" smtClean="0"/>
              <a:t>X</a:t>
            </a:r>
            <a:r>
              <a:rPr lang="es-MX" altLang="es-ES" sz="2000" b="1" smtClean="0"/>
              <a:t>k=0</a:t>
            </a:r>
          </a:p>
          <a:p>
            <a:pPr eaLnBrk="1" hangingPunct="1"/>
            <a:r>
              <a:rPr lang="es-MX" altLang="es-ES" sz="2000" b="1" smtClean="0"/>
              <a:t>I </a:t>
            </a:r>
            <a:r>
              <a:rPr lang="es-MX" altLang="es-ES" sz="2000" smtClean="0"/>
              <a:t>X </a:t>
            </a:r>
            <a:r>
              <a:rPr lang="es-MX" altLang="es-ES" sz="2000" b="1" smtClean="0"/>
              <a:t>j= k   j </a:t>
            </a:r>
            <a:r>
              <a:rPr lang="es-MX" altLang="es-ES" sz="2000" smtClean="0"/>
              <a:t>X </a:t>
            </a:r>
            <a:r>
              <a:rPr lang="es-MX" altLang="es-ES" sz="2000" b="1" smtClean="0"/>
              <a:t>k= i    k </a:t>
            </a:r>
            <a:r>
              <a:rPr lang="es-MX" altLang="es-ES" sz="2000" smtClean="0"/>
              <a:t>X </a:t>
            </a:r>
            <a:r>
              <a:rPr lang="es-MX" altLang="es-ES" sz="2000" b="1" smtClean="0"/>
              <a:t>i = j   j </a:t>
            </a:r>
            <a:r>
              <a:rPr lang="es-MX" altLang="es-ES" sz="2000" smtClean="0"/>
              <a:t>X </a:t>
            </a:r>
            <a:r>
              <a:rPr lang="es-MX" altLang="es-ES" sz="2000" b="1" smtClean="0"/>
              <a:t>i = -k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s-ES" smtClean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1511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357" name="Object 6"/>
          <p:cNvGraphicFramePr>
            <a:graphicFrameLocks noChangeAspect="1"/>
          </p:cNvGraphicFramePr>
          <p:nvPr/>
        </p:nvGraphicFramePr>
        <p:xfrm>
          <a:off x="3581400" y="3276600"/>
          <a:ext cx="4191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Equation" r:id="rId5" imgW="1397000" imgH="736600" progId="Equation.DSMT4">
                  <p:embed/>
                </p:oleObj>
              </mc:Choice>
              <mc:Fallback>
                <p:oleObj name="Equation" r:id="rId5" imgW="13970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4191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El gradiente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z="2000" smtClean="0"/>
              <a:t>Sea una cantidad escalar que es una función continua y diferenciable de las coordenadas y que en cierto punto del espacio tiene un valor f. Si deseamos conocer ahora como cambia f a lo largo de un dl a partir de ese punto.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s-ES" sz="2000" smtClean="0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8"/>
          <p:cNvGraphicFramePr>
            <a:graphicFrameLocks noChangeAspect="1"/>
          </p:cNvGraphicFramePr>
          <p:nvPr/>
        </p:nvGraphicFramePr>
        <p:xfrm>
          <a:off x="1524000" y="3429000"/>
          <a:ext cx="2362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7" imgW="939392" imgH="393529" progId="Equation.DSMT4">
                  <p:embed/>
                </p:oleObj>
              </mc:Choice>
              <mc:Fallback>
                <p:oleObj name="Equation" r:id="rId7" imgW="939392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23622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10"/>
          <p:cNvGraphicFramePr>
            <a:graphicFrameLocks noChangeAspect="1"/>
          </p:cNvGraphicFramePr>
          <p:nvPr/>
        </p:nvGraphicFramePr>
        <p:xfrm>
          <a:off x="4495800" y="3505200"/>
          <a:ext cx="2514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Equation" r:id="rId9" imgW="863225" imgH="241195" progId="Equation.DSMT4">
                  <p:embed/>
                </p:oleObj>
              </mc:Choice>
              <mc:Fallback>
                <p:oleObj name="Equation" r:id="rId9" imgW="863225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05200"/>
                        <a:ext cx="2514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13"/>
          <p:cNvGraphicFramePr>
            <a:graphicFrameLocks noChangeAspect="1"/>
          </p:cNvGraphicFramePr>
          <p:nvPr/>
        </p:nvGraphicFramePr>
        <p:xfrm>
          <a:off x="2286000" y="4572000"/>
          <a:ext cx="3886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Equation" r:id="rId11" imgW="1676400" imgH="419100" progId="Equation.DSMT4">
                  <p:embed/>
                </p:oleObj>
              </mc:Choice>
              <mc:Fallback>
                <p:oleObj name="Equation" r:id="rId11" imgW="16764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0"/>
                        <a:ext cx="38862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1203325" y="261938"/>
            <a:ext cx="7712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000">
                <a:latin typeface="Tahoma" panose="020B0604030504040204" pitchFamily="34" charset="0"/>
              </a:rPr>
              <a:t>Se tiene ahora que </a:t>
            </a:r>
            <a:r>
              <a:rPr lang="es-MX" altLang="es-ES" sz="2000" b="1">
                <a:latin typeface="Tahoma" panose="020B0604030504040204" pitchFamily="34" charset="0"/>
              </a:rPr>
              <a:t>A</a:t>
            </a:r>
            <a:r>
              <a:rPr lang="es-MX" altLang="es-ES" sz="2000">
                <a:latin typeface="Tahoma" panose="020B0604030504040204" pitchFamily="34" charset="0"/>
              </a:rPr>
              <a:t>, cuyas componentes son la razón de cambio de f con la distancia a lo largo de cada una de las coordenadas, es el gradiente de una cantidad escalar llamada f.</a:t>
            </a:r>
          </a:p>
        </p:txBody>
      </p:sp>
      <p:graphicFrame>
        <p:nvGraphicFramePr>
          <p:cNvPr id="104451" name="Object 6"/>
          <p:cNvGraphicFramePr>
            <a:graphicFrameLocks noChangeAspect="1"/>
          </p:cNvGraphicFramePr>
          <p:nvPr/>
        </p:nvGraphicFramePr>
        <p:xfrm>
          <a:off x="3352800" y="1219200"/>
          <a:ext cx="1447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14478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1127125" y="1863725"/>
            <a:ext cx="422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/>
              <a:t>Donde </a:t>
            </a:r>
            <a:r>
              <a:rPr lang="es-MX" altLang="es-ES" sz="2400" b="1">
                <a:latin typeface="Symbol" panose="05050102010706020507" pitchFamily="18" charset="2"/>
              </a:rPr>
              <a:t>D</a:t>
            </a:r>
            <a:r>
              <a:rPr lang="es-MX" altLang="es-ES" sz="2400"/>
              <a:t> es el operador nabla</a:t>
            </a:r>
          </a:p>
        </p:txBody>
      </p:sp>
      <p:graphicFrame>
        <p:nvGraphicFramePr>
          <p:cNvPr id="104453" name="Object 8"/>
          <p:cNvGraphicFramePr>
            <a:graphicFrameLocks noChangeAspect="1"/>
          </p:cNvGraphicFramePr>
          <p:nvPr/>
        </p:nvGraphicFramePr>
        <p:xfrm>
          <a:off x="1219200" y="2362200"/>
          <a:ext cx="33528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6" imgW="1435100" imgH="863600" progId="Equation.DSMT4">
                  <p:embed/>
                </p:oleObj>
              </mc:Choice>
              <mc:Fallback>
                <p:oleObj name="Equation" r:id="rId6" imgW="1435100" imgH="86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33528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10"/>
          <p:cNvGraphicFramePr>
            <a:graphicFrameLocks noChangeAspect="1"/>
          </p:cNvGraphicFramePr>
          <p:nvPr/>
        </p:nvGraphicFramePr>
        <p:xfrm>
          <a:off x="1295400" y="4495800"/>
          <a:ext cx="51816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Equation" r:id="rId8" imgW="2120900" imgH="609600" progId="Equation.DSMT4">
                  <p:embed/>
                </p:oleObj>
              </mc:Choice>
              <mc:Fallback>
                <p:oleObj name="Equation" r:id="rId8" imgW="2120900" imgH="60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5181600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1903413" y="720725"/>
          <a:ext cx="57165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Equation" r:id="rId4" imgW="1675673" imgH="304668" progId="Equation.DSMT4">
                  <p:embed/>
                </p:oleObj>
              </mc:Choice>
              <mc:Fallback>
                <p:oleObj name="Equation" r:id="rId4" imgW="1675673" imgH="30466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720725"/>
                        <a:ext cx="57165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974725" y="1863725"/>
            <a:ext cx="7940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000">
                <a:latin typeface="Symbol" panose="05050102010706020507" pitchFamily="18" charset="2"/>
              </a:rPr>
              <a:t>Q</a:t>
            </a:r>
            <a:r>
              <a:rPr lang="es-MX" altLang="es-ES" sz="2000">
                <a:latin typeface="Tahoma" panose="020B0604030504040204" pitchFamily="34" charset="0"/>
              </a:rPr>
              <a:t> es el ángulo entre los vectores </a:t>
            </a:r>
            <a:r>
              <a:rPr lang="es-MX" altLang="es-ES" sz="2000">
                <a:latin typeface="Symbol" panose="05050102010706020507" pitchFamily="18" charset="2"/>
              </a:rPr>
              <a:t>D</a:t>
            </a:r>
            <a:r>
              <a:rPr lang="es-MX" altLang="es-ES" sz="2000">
                <a:latin typeface="Tahoma" panose="020B0604030504040204" pitchFamily="34" charset="0"/>
              </a:rPr>
              <a:t>f y d</a:t>
            </a:r>
            <a:r>
              <a:rPr lang="es-MX" altLang="es-ES" sz="2000" b="1">
                <a:latin typeface="Tahoma" panose="020B0604030504040204" pitchFamily="34" charset="0"/>
              </a:rPr>
              <a:t>l. </a:t>
            </a:r>
            <a:r>
              <a:rPr lang="es-MX" altLang="es-ES" sz="2000">
                <a:latin typeface="Tahoma" panose="020B0604030504040204" pitchFamily="34" charset="0"/>
              </a:rPr>
              <a:t>Qué dirección debe elegir uno para d</a:t>
            </a:r>
            <a:r>
              <a:rPr lang="es-MX" altLang="es-ES" sz="2000" b="1">
                <a:latin typeface="Tahoma" panose="020B0604030504040204" pitchFamily="34" charset="0"/>
              </a:rPr>
              <a:t>l</a:t>
            </a:r>
            <a:r>
              <a:rPr lang="es-MX" altLang="es-ES" sz="2000">
                <a:latin typeface="Tahoma" panose="020B0604030504040204" pitchFamily="34" charset="0"/>
              </a:rPr>
              <a:t> de forma que df sea máxima?. Cuando </a:t>
            </a:r>
            <a:r>
              <a:rPr lang="es-MX" altLang="es-ES" sz="2000">
                <a:latin typeface="Symbol" panose="05050102010706020507" pitchFamily="18" charset="2"/>
              </a:rPr>
              <a:t>q</a:t>
            </a:r>
            <a:r>
              <a:rPr lang="es-MX" altLang="es-ES" sz="2000">
                <a:latin typeface="Tahoma" panose="020B0604030504040204" pitchFamily="34" charset="0"/>
              </a:rPr>
              <a:t>=0 o sea en la misma dirección que </a:t>
            </a:r>
            <a:r>
              <a:rPr lang="es-MX" altLang="es-ES" sz="2000" b="1">
                <a:latin typeface="Symbol" panose="05050102010706020507" pitchFamily="18" charset="2"/>
              </a:rPr>
              <a:t>D</a:t>
            </a:r>
            <a:r>
              <a:rPr lang="es-MX" altLang="es-ES" sz="2000">
                <a:latin typeface="Tahoma" panose="020B0604030504040204" pitchFamily="34" charset="0"/>
              </a:rPr>
              <a:t>f. Se ve, pues, que el gradiente de f es un vector cuya magnitud y dirección son las de máxima variación espacial de f.</a:t>
            </a:r>
            <a:r>
              <a:rPr lang="es-MX" altLang="es-ES" sz="2400">
                <a:latin typeface="Tahoma" panose="020B0604030504040204" pitchFamily="34" charset="0"/>
              </a:rPr>
              <a:t> </a:t>
            </a:r>
            <a:endParaRPr lang="es-MX" altLang="es-ES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Algunas relaciones utiles.</a:t>
            </a:r>
          </a:p>
        </p:txBody>
      </p:sp>
      <p:pic>
        <p:nvPicPr>
          <p:cNvPr id="1085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05000"/>
            <a:ext cx="2798763" cy="1785938"/>
          </a:xfrm>
          <a:noFill/>
        </p:spPr>
      </p:pic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3794125" y="1787525"/>
            <a:ext cx="327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>
                <a:latin typeface="Tahoma" panose="020B0604030504040204" pitchFamily="34" charset="0"/>
              </a:rPr>
              <a:t>sen</a:t>
            </a:r>
            <a:r>
              <a:rPr lang="es-MX" altLang="es-ES" sz="2400">
                <a:latin typeface="Symbol" panose="05050102010706020507" pitchFamily="18" charset="2"/>
              </a:rPr>
              <a:t>q</a:t>
            </a:r>
            <a:r>
              <a:rPr lang="es-MX" altLang="es-ES" sz="2400">
                <a:latin typeface="Tahoma" panose="020B0604030504040204" pitchFamily="34" charset="0"/>
              </a:rPr>
              <a:t>=a/c     cos</a:t>
            </a:r>
            <a:r>
              <a:rPr lang="es-MX" altLang="es-ES" sz="2400">
                <a:latin typeface="Symbol" panose="05050102010706020507" pitchFamily="18" charset="2"/>
              </a:rPr>
              <a:t>q</a:t>
            </a:r>
            <a:r>
              <a:rPr lang="es-MX" altLang="es-ES" sz="2400">
                <a:latin typeface="Tahoma" panose="020B0604030504040204" pitchFamily="34" charset="0"/>
              </a:rPr>
              <a:t>=b/c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>
                <a:latin typeface="Tahoma" panose="020B0604030504040204" pitchFamily="34" charset="0"/>
              </a:rPr>
              <a:t>tan</a:t>
            </a:r>
            <a:r>
              <a:rPr lang="es-MX" altLang="es-ES" sz="2400">
                <a:latin typeface="Symbol" panose="05050102010706020507" pitchFamily="18" charset="2"/>
              </a:rPr>
              <a:t>q</a:t>
            </a:r>
            <a:r>
              <a:rPr lang="es-MX" altLang="es-ES" sz="2400">
                <a:latin typeface="Tahoma" panose="020B0604030504040204" pitchFamily="34" charset="0"/>
              </a:rPr>
              <a:t>=a/b=sen</a:t>
            </a:r>
            <a:r>
              <a:rPr lang="es-MX" altLang="es-ES" sz="2400">
                <a:latin typeface="Symbol" panose="05050102010706020507" pitchFamily="18" charset="2"/>
              </a:rPr>
              <a:t>q</a:t>
            </a:r>
            <a:r>
              <a:rPr lang="es-MX" altLang="es-ES" sz="2400">
                <a:latin typeface="Tahoma" panose="020B0604030504040204" pitchFamily="34" charset="0"/>
              </a:rPr>
              <a:t>/cos</a:t>
            </a:r>
            <a:r>
              <a:rPr lang="es-MX" altLang="es-ES" sz="240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108549" name="Object 6"/>
          <p:cNvGraphicFramePr>
            <a:graphicFrameLocks noChangeAspect="1"/>
          </p:cNvGraphicFramePr>
          <p:nvPr/>
        </p:nvGraphicFramePr>
        <p:xfrm>
          <a:off x="3886200" y="26670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7" name="Equation" r:id="rId5" imgW="1092200" imgH="457200" progId="Equation.DSMT4">
                  <p:embed/>
                </p:oleObj>
              </mc:Choice>
              <mc:Fallback>
                <p:oleObj name="Equation" r:id="rId5" imgW="10922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667000"/>
                        <a:ext cx="30480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7"/>
          <p:cNvGraphicFramePr>
            <a:graphicFrameLocks noChangeAspect="1"/>
          </p:cNvGraphicFramePr>
          <p:nvPr/>
        </p:nvGraphicFramePr>
        <p:xfrm>
          <a:off x="1143000" y="4267200"/>
          <a:ext cx="6553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Equation" r:id="rId7" imgW="2489200" imgH="393700" progId="Equation.DSMT4">
                  <p:embed/>
                </p:oleObj>
              </mc:Choice>
              <mc:Fallback>
                <p:oleObj name="Equation" r:id="rId7" imgW="2489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65532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También es útil saber que:</a:t>
            </a:r>
          </a:p>
        </p:txBody>
      </p:sp>
      <p:graphicFrame>
        <p:nvGraphicFramePr>
          <p:cNvPr id="11059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219200" y="1981200"/>
          <a:ext cx="31003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4" imgW="1435100" imgH="1905000" progId="Equation.DSMT4">
                  <p:embed/>
                </p:oleObj>
              </mc:Choice>
              <mc:Fallback>
                <p:oleObj name="Equation" r:id="rId4" imgW="1435100" imgH="190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31003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0200" y="0"/>
            <a:ext cx="4791075" cy="4162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250" y="4267200"/>
            <a:ext cx="47720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2794000" cy="3225800"/>
          </a:xfrm>
          <a:noFill/>
        </p:spPr>
      </p:pic>
      <p:graphicFrame>
        <p:nvGraphicFramePr>
          <p:cNvPr id="1126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86188"/>
              </p:ext>
            </p:extLst>
          </p:nvPr>
        </p:nvGraphicFramePr>
        <p:xfrm>
          <a:off x="3733800" y="2057400"/>
          <a:ext cx="51054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Equation" r:id="rId5" imgW="2565360" imgH="1218960" progId="Equation.DSMT4">
                  <p:embed/>
                </p:oleObj>
              </mc:Choice>
              <mc:Fallback>
                <p:oleObj name="Equation" r:id="rId5" imgW="2565360" imgH="1218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57400"/>
                        <a:ext cx="51054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/>
              <a:t>…de cálculo:</a:t>
            </a:r>
          </a:p>
        </p:txBody>
      </p:sp>
      <p:graphicFrame>
        <p:nvGraphicFramePr>
          <p:cNvPr id="114691" name="Object 5"/>
          <p:cNvGraphicFramePr>
            <a:graphicFrameLocks noChangeAspect="1"/>
          </p:cNvGraphicFramePr>
          <p:nvPr/>
        </p:nvGraphicFramePr>
        <p:xfrm>
          <a:off x="1066800" y="1905000"/>
          <a:ext cx="7772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Equation" r:id="rId4" imgW="4203700" imgH="1625600" progId="Equation.DSMT4">
                  <p:embed/>
                </p:oleObj>
              </mc:Choice>
              <mc:Fallback>
                <p:oleObj name="Equation" r:id="rId4" imgW="4203700" imgH="162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7772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3600" y="1524000"/>
            <a:ext cx="47815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749" y="609600"/>
            <a:ext cx="5617172" cy="3657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124" y="4267200"/>
            <a:ext cx="564379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5600" y="2133600"/>
            <a:ext cx="4572000" cy="4154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MX" dirty="0"/>
              <a:t>Acuerdos de clase:</a:t>
            </a:r>
          </a:p>
          <a:p>
            <a:pPr eaLnBrk="1" hangingPunct="1">
              <a:defRPr/>
            </a:pPr>
            <a:endParaRPr lang="es-MX" dirty="0"/>
          </a:p>
          <a:p>
            <a:pPr eaLnBrk="1" hangingPunct="1">
              <a:defRPr/>
            </a:pPr>
            <a:r>
              <a:rPr lang="es-MX" dirty="0"/>
              <a:t>Horarios</a:t>
            </a:r>
          </a:p>
          <a:p>
            <a:pPr eaLnBrk="1" hangingPunct="1">
              <a:defRPr/>
            </a:pPr>
            <a:r>
              <a:rPr lang="es-MX" dirty="0"/>
              <a:t>Asistencias</a:t>
            </a:r>
          </a:p>
          <a:p>
            <a:pPr eaLnBrk="1" hangingPunct="1">
              <a:defRPr/>
            </a:pPr>
            <a:r>
              <a:rPr lang="es-MX" dirty="0"/>
              <a:t>Exámenes</a:t>
            </a:r>
          </a:p>
          <a:p>
            <a:pPr eaLnBrk="1" hangingPunct="1">
              <a:defRPr/>
            </a:pPr>
            <a:r>
              <a:rPr lang="es-MX" dirty="0"/>
              <a:t>Tareas</a:t>
            </a:r>
          </a:p>
          <a:p>
            <a:pPr eaLnBrk="1" hangingPunct="1">
              <a:defRPr/>
            </a:pPr>
            <a:r>
              <a:rPr lang="es-MX" dirty="0"/>
              <a:t>Laboratorio</a:t>
            </a:r>
          </a:p>
          <a:p>
            <a:pPr eaLnBrk="1" hangingPunct="1">
              <a:defRPr/>
            </a:pPr>
            <a:r>
              <a:rPr lang="es-MX" dirty="0"/>
              <a:t>Exposiciones</a:t>
            </a:r>
          </a:p>
          <a:p>
            <a:pPr eaLnBrk="1" hangingPunct="1">
              <a:defRPr/>
            </a:pPr>
            <a:r>
              <a:rPr lang="es-MX" dirty="0"/>
              <a:t>Celulares</a:t>
            </a:r>
          </a:p>
          <a:p>
            <a:pPr eaLnBrk="1" hangingPunct="1">
              <a:defRPr/>
            </a:pPr>
            <a:r>
              <a:rPr lang="es-MX" dirty="0"/>
              <a:t>Calificación final</a:t>
            </a:r>
          </a:p>
          <a:p>
            <a:pPr eaLnBrk="1" hangingPunct="1"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2148</TotalTime>
  <Words>1944</Words>
  <Application>Microsoft Office PowerPoint</Application>
  <PresentationFormat>Presentación en pantalla (4:3)</PresentationFormat>
  <Paragraphs>282</Paragraphs>
  <Slides>61</Slides>
  <Notes>52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8" baseType="lpstr">
      <vt:lpstr>Arial</vt:lpstr>
      <vt:lpstr>Symbol</vt:lpstr>
      <vt:lpstr>Tahoma</vt:lpstr>
      <vt:lpstr>Times New Roman</vt:lpstr>
      <vt:lpstr>Wingdings</vt:lpstr>
      <vt:lpstr>Blends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Vectores  Presentanción basada en el material contenido en: Serway, R. Physics for Scientists and Engineers. Saunders College Pub. 3rd edition.</vt:lpstr>
      <vt:lpstr>Sistemas de Coordenadas</vt:lpstr>
      <vt:lpstr>Sistema cartesiano de coordenadas</vt:lpstr>
      <vt:lpstr>Sistemas de coordenadas Polares</vt:lpstr>
      <vt:lpstr>Transformando coordendas Polares a cartesianas</vt:lpstr>
      <vt:lpstr>Transformando coordenadas polares en Cartesianas</vt:lpstr>
      <vt:lpstr>Vectores and Escalares</vt:lpstr>
      <vt:lpstr>Notas Sobre Escalares</vt:lpstr>
      <vt:lpstr>Ejemplo de Vectores</vt:lpstr>
      <vt:lpstr>Otros Ejemplos de Vectores</vt:lpstr>
      <vt:lpstr>Notación Vectorial</vt:lpstr>
      <vt:lpstr>Igualdad de dos vectores</vt:lpstr>
      <vt:lpstr>Sumando Vectores</vt:lpstr>
      <vt:lpstr>Suma gráfica de Vectores</vt:lpstr>
      <vt:lpstr>Sumando vectores gráficamente, cont…</vt:lpstr>
      <vt:lpstr>Más de la suma gráfica de vectores</vt:lpstr>
      <vt:lpstr>Reglas de la suma de vectores</vt:lpstr>
      <vt:lpstr>Reglas de suma de vectores cont...</vt:lpstr>
      <vt:lpstr>Reglas para sumar vectores</vt:lpstr>
      <vt:lpstr>Presentación de PowerPoint</vt:lpstr>
      <vt:lpstr>Negativo de un Vector</vt:lpstr>
      <vt:lpstr>Restando Vectores</vt:lpstr>
      <vt:lpstr>Multiplicando o Dividiendo un  Vector por un escalar</vt:lpstr>
      <vt:lpstr>Multiplicando Vectores</vt:lpstr>
      <vt:lpstr>Componentes de un Vector</vt:lpstr>
      <vt:lpstr>Terminología de las componentes de un vector</vt:lpstr>
      <vt:lpstr>Componentes de un Vector, 2</vt:lpstr>
      <vt:lpstr>Presentación de PowerPoint</vt:lpstr>
      <vt:lpstr>Presentación de PowerPoint</vt:lpstr>
      <vt:lpstr>Componentes de un vector, 3</vt:lpstr>
      <vt:lpstr>Componentes de un Vector, 4</vt:lpstr>
      <vt:lpstr>Componentes de una Vector, final</vt:lpstr>
      <vt:lpstr>Vectores unitarios</vt:lpstr>
      <vt:lpstr>Vectores Unitarios, cont.</vt:lpstr>
      <vt:lpstr>Uso de los Vectores unitarios</vt:lpstr>
      <vt:lpstr>La suma a través de vectores unitarios</vt:lpstr>
      <vt:lpstr>Diagrama</vt:lpstr>
      <vt:lpstr>Ahora en tres dimensiones</vt:lpstr>
      <vt:lpstr>Recomendaciones</vt:lpstr>
      <vt:lpstr>Presentación de PowerPoint</vt:lpstr>
      <vt:lpstr>Otras notas:</vt:lpstr>
      <vt:lpstr>Sobre el producto escalar</vt:lpstr>
      <vt:lpstr>Sobre el producto vectorial</vt:lpstr>
      <vt:lpstr>Dirección de producto  cruz</vt:lpstr>
      <vt:lpstr>Prod. vectorial</vt:lpstr>
      <vt:lpstr>El gradiente</vt:lpstr>
      <vt:lpstr>Presentación de PowerPoint</vt:lpstr>
      <vt:lpstr>Presentación de PowerPoint</vt:lpstr>
      <vt:lpstr>Algunas relaciones utiles.</vt:lpstr>
      <vt:lpstr>También es útil saber que:</vt:lpstr>
      <vt:lpstr>Presentación de PowerPoint</vt:lpstr>
      <vt:lpstr>…de cálculo:</vt:lpstr>
    </vt:vector>
  </TitlesOfParts>
  <Company>Next Step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Physics</dc:title>
  <dc:creator>Marilyn Akins;trad. Gustavo</dc:creator>
  <cp:lastModifiedBy>Gustavo Tavizon</cp:lastModifiedBy>
  <cp:revision>110</cp:revision>
  <dcterms:created xsi:type="dcterms:W3CDTF">2002-06-25T21:39:11Z</dcterms:created>
  <dcterms:modified xsi:type="dcterms:W3CDTF">2021-03-10T03:43:31Z</dcterms:modified>
</cp:coreProperties>
</file>