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0929"/>
  </p:normalViewPr>
  <p:slideViewPr>
    <p:cSldViewPr>
      <p:cViewPr varScale="1">
        <p:scale>
          <a:sx n="66" d="100"/>
          <a:sy n="66" d="100"/>
        </p:scale>
        <p:origin x="15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89F278-404C-45CF-919C-5424EB7DA96F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838994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A4BC8-1784-49C2-A25D-D727E3D4946A}" type="datetimeFigureOut">
              <a:rPr lang="es-ES" smtClean="0"/>
              <a:t>27/02/2021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CE8E5-379C-4834-8D8B-34CFE1DC6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050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CE8E5-379C-4834-8D8B-34CFE1DC638E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4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EDDBB79-000E-438D-9234-79F5F0299F96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65934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B81C7-7210-494C-BC3B-C3D560DD5EE8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73551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FD13A-A05B-4C7D-8925-81C73B0A146F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009820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6020A-6E0C-43CE-8D0D-3ABB78C86976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2402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273E5-B7C0-426B-92A3-DEF521CA9BD7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27194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DE71CB-E286-47CB-A59B-65756A9F4CD2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15157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D975A4-A4C7-4EDB-A416-EDB1B201B4FE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27609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4603C-F7A5-4E5E-92B9-E3C8A2AB9BAE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57167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A7A0CD-B832-46D1-9C37-BB46FA2ABD9A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54843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99E6A-8065-4D4C-995A-55D86B4A3715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84190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1D449-AF5A-417E-8749-FEEC28F0913A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82407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94AC5-61F4-4062-9F2E-9F52D63837F0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97100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s-MX" altLang="es-ES"/>
          </a:p>
        </p:txBody>
      </p:sp>
      <p:sp>
        <p:nvSpPr>
          <p:cNvPr id="1027" name="Rectangle 1027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s-MX" altLang="es-ES"/>
          </a:p>
        </p:txBody>
      </p:sp>
      <p:sp>
        <p:nvSpPr>
          <p:cNvPr id="1028" name="Rectangle 1028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s-MX" altLang="es-ES"/>
          </a:p>
        </p:txBody>
      </p:sp>
      <p:sp>
        <p:nvSpPr>
          <p:cNvPr id="1029" name="Rectangle 1029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s-MX" altLang="es-ES"/>
          </a:p>
        </p:txBody>
      </p:sp>
      <p:sp>
        <p:nvSpPr>
          <p:cNvPr id="1030" name="Rectangle 1030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s-MX" altLang="es-ES"/>
          </a:p>
        </p:txBody>
      </p:sp>
      <p:sp>
        <p:nvSpPr>
          <p:cNvPr id="1031" name="Rectangle 1031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s-MX" altLang="es-ES"/>
          </a:p>
        </p:txBody>
      </p:sp>
      <p:sp>
        <p:nvSpPr>
          <p:cNvPr id="1032" name="Rectangle 1032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s-MX" altLang="es-ES"/>
          </a:p>
        </p:txBody>
      </p:sp>
      <p:sp>
        <p:nvSpPr>
          <p:cNvPr id="1033" name="Rectangle 1033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title style</a:t>
            </a:r>
          </a:p>
        </p:txBody>
      </p:sp>
      <p:sp>
        <p:nvSpPr>
          <p:cNvPr id="1034" name="Rectangle 10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text styles</a:t>
            </a:r>
          </a:p>
          <a:p>
            <a:pPr lvl="1"/>
            <a:r>
              <a:rPr lang="en-US" altLang="es-ES" smtClean="0"/>
              <a:t>Second level</a:t>
            </a:r>
          </a:p>
          <a:p>
            <a:pPr lvl="2"/>
            <a:r>
              <a:rPr lang="en-US" altLang="es-ES" smtClean="0"/>
              <a:t>Third level</a:t>
            </a:r>
          </a:p>
          <a:p>
            <a:pPr lvl="3"/>
            <a:r>
              <a:rPr lang="en-US" altLang="es-ES" smtClean="0"/>
              <a:t>Fourth level</a:t>
            </a:r>
          </a:p>
          <a:p>
            <a:pPr lvl="4"/>
            <a:r>
              <a:rPr lang="en-US" altLang="es-ES" smtClean="0"/>
              <a:t>Fifth level</a:t>
            </a:r>
          </a:p>
        </p:txBody>
      </p:sp>
      <p:sp>
        <p:nvSpPr>
          <p:cNvPr id="3083" name="Rectangle 10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0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Rectangle 10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F53CFA-8CB3-4D63-A422-0DC78E9CFF9C}" type="slidenum">
              <a:rPr lang="en-US" altLang="es-ES"/>
              <a:pPr/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9.jpeg"/><Relationship Id="rId4" Type="http://schemas.openxmlformats.org/officeDocument/2006/relationships/image" Target="../media/image2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1.jpeg"/><Relationship Id="rId4" Type="http://schemas.openxmlformats.org/officeDocument/2006/relationships/image" Target="../media/image3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7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1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Física II.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s-MX" altLang="es-ES" sz="4400" smtClean="0">
                <a:latin typeface="Arial" panose="020B0604020202020204" pitchFamily="34" charset="0"/>
              </a:rPr>
              <a:t>Potencial Electrostático </a:t>
            </a:r>
          </a:p>
        </p:txBody>
      </p:sp>
      <p:sp>
        <p:nvSpPr>
          <p:cNvPr id="3076" name="5 Rectángulo"/>
          <p:cNvSpPr>
            <a:spLocks noChangeArrowheads="1"/>
          </p:cNvSpPr>
          <p:nvPr/>
        </p:nvSpPr>
        <p:spPr bwMode="auto">
          <a:xfrm>
            <a:off x="785813" y="214313"/>
            <a:ext cx="7643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s-MX" altLang="es-ES"/>
              <a:t>Presentanción basada en el material contenido en: Serway, R. Physics for Scientists and Engineers. Saunders College Pub. 3rd edition.</a:t>
            </a:r>
            <a:endParaRPr lang="es-ES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Electrones-Volt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ES" sz="2800" smtClean="0">
                <a:latin typeface="Arial" panose="020B0604020202020204" pitchFamily="34" charset="0"/>
              </a:rPr>
              <a:t>Otra unidad de energía que se usa comúnmente en física atómica y nuclear es el llamado electrón-volt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ES" sz="2800" smtClean="0">
                <a:latin typeface="Arial" panose="020B0604020202020204" pitchFamily="34" charset="0"/>
              </a:rPr>
              <a:t>Un electrón-volt se define como la energía que un sistema de carga-partícula gana o pierde cuando una carga de magnitud </a:t>
            </a:r>
            <a:r>
              <a:rPr lang="es-MX" altLang="es-ES" sz="2800" i="1" smtClean="0">
                <a:latin typeface="Arial" panose="020B0604020202020204" pitchFamily="34" charset="0"/>
              </a:rPr>
              <a:t>e</a:t>
            </a:r>
            <a:r>
              <a:rPr lang="es-MX" altLang="es-ES" sz="2800" smtClean="0">
                <a:latin typeface="Arial" panose="020B0604020202020204" pitchFamily="34" charset="0"/>
              </a:rPr>
              <a:t> (un electrón o un protón) se mueven en una región donde la diferencia de potencial es de 1 volt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ES" sz="2400" smtClean="0">
                <a:latin typeface="Arial" panose="020B0604020202020204" pitchFamily="34" charset="0"/>
              </a:rPr>
              <a:t>1 eV = 1.60 x 10</a:t>
            </a:r>
            <a:r>
              <a:rPr lang="es-MX" altLang="es-ES" sz="2400" baseline="30000" smtClean="0">
                <a:latin typeface="Arial" panose="020B0604020202020204" pitchFamily="34" charset="0"/>
              </a:rPr>
              <a:t>-19</a:t>
            </a:r>
            <a:r>
              <a:rPr lang="es-MX" altLang="es-ES" sz="2400" smtClean="0">
                <a:latin typeface="Arial" panose="020B0604020202020204" pitchFamily="34" charset="0"/>
              </a:rPr>
              <a:t> 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Diferencia de potencial en un campo uniforme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Las ecuaciones para el potencial eléctrico pueden simplificarse si el campo eléctrico es uniforme:</a:t>
            </a:r>
          </a:p>
          <a:p>
            <a:pPr eaLnBrk="1" hangingPunct="1"/>
            <a:endParaRPr lang="es-MX" alt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El signo negativo indica que el potencial eléctrico en el punto B es más bajo (menor) que en el punto A</a:t>
            </a: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1828800" y="3487738"/>
          <a:ext cx="64008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3" imgW="2768600" imgH="330200" progId="Equation.DSMT4">
                  <p:embed/>
                </p:oleObj>
              </mc:Choice>
              <mc:Fallback>
                <p:oleObj name="Equation" r:id="rId3" imgW="2768600" imgH="330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487738"/>
                        <a:ext cx="64008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92150"/>
            <a:ext cx="7793037" cy="1143000"/>
          </a:xfrm>
        </p:spPr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La energía y la dirección del campo eléctrico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MX" altLang="es-ES" sz="2600" smtClean="0">
                <a:latin typeface="Arial" panose="020B0604020202020204" pitchFamily="34" charset="0"/>
              </a:rPr>
              <a:t>Cuando el campo eléctrico está dirigido hacia abajo, el punto B esta a menor potencial que el punto A</a:t>
            </a:r>
            <a:endParaRPr lang="es-MX" altLang="es-ES" sz="2600" i="1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MX" altLang="es-ES" sz="2600" smtClean="0">
                <a:latin typeface="Arial" panose="020B0604020202020204" pitchFamily="34" charset="0"/>
              </a:rPr>
              <a:t>Cuando una carga de prueba positiva se mueve de A hacia B, el sistema carga-campo pierde energía potencial. </a:t>
            </a:r>
          </a:p>
        </p:txBody>
      </p:sp>
      <p:pic>
        <p:nvPicPr>
          <p:cNvPr id="14340" name="Picture 6" descr="25-02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9088" y="1828800"/>
            <a:ext cx="2984500" cy="502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Más sobre la energía y la dirección del </a:t>
            </a:r>
            <a:r>
              <a:rPr lang="es-MX" altLang="es-ES" b="1" smtClean="0"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ES" sz="2800" smtClean="0">
                <a:latin typeface="Arial" panose="020B0604020202020204" pitchFamily="34" charset="0"/>
              </a:rPr>
              <a:t>Un sistema que consiste de una carga positiva en un campo eléctrico </a:t>
            </a:r>
            <a:r>
              <a:rPr lang="es-MX" altLang="es-ES" sz="2800" b="1" smtClean="0">
                <a:latin typeface="Arial" panose="020B0604020202020204" pitchFamily="34" charset="0"/>
              </a:rPr>
              <a:t>pierde </a:t>
            </a:r>
            <a:r>
              <a:rPr lang="es-MX" altLang="es-ES" sz="2800" smtClean="0">
                <a:latin typeface="Arial" panose="020B0604020202020204" pitchFamily="34" charset="0"/>
              </a:rPr>
              <a:t>energía potencial cuando la carga se mueve  en la dirección del campo eléctrico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ES" sz="2400" smtClean="0">
                <a:latin typeface="Arial" panose="020B0604020202020204" pitchFamily="34" charset="0"/>
              </a:rPr>
              <a:t>Un campo eléctrico realiza trabajo sobre una carga positiva cuando la carga se mueve en la dirección del campo eléctrico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ES" sz="2800" smtClean="0">
                <a:latin typeface="Arial" panose="020B0604020202020204" pitchFamily="34" charset="0"/>
              </a:rPr>
              <a:t>Una partícula cargada gana una energía cinética que es igual a la energía potencial perdida por el sistema carga-campo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ES" sz="2400" smtClean="0">
                <a:latin typeface="Arial" panose="020B0604020202020204" pitchFamily="34" charset="0"/>
              </a:rPr>
              <a:t>Ecuación para la conservación de la energía en un sistema en el que existe un potencial eléctrico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Equipotenciales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017713"/>
            <a:ext cx="4002088" cy="4611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ES" sz="2000" smtClean="0">
                <a:latin typeface="Arial" panose="020B0604020202020204" pitchFamily="34" charset="0"/>
              </a:rPr>
              <a:t>El punto B esta a potencial menor que el punta A</a:t>
            </a:r>
            <a:endParaRPr lang="es-MX" altLang="es-ES" sz="2000" i="1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MX" altLang="es-ES" sz="2000" smtClean="0">
                <a:latin typeface="Arial" panose="020B0604020202020204" pitchFamily="34" charset="0"/>
              </a:rPr>
              <a:t>Los puntos A y C están en igual valor de potencial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ES" sz="2000" smtClean="0">
                <a:latin typeface="Arial" panose="020B0604020202020204" pitchFamily="34" charset="0"/>
              </a:rPr>
              <a:t>Se da el nombre de </a:t>
            </a:r>
            <a:r>
              <a:rPr lang="es-MX" altLang="es-ES" sz="2000" b="1" smtClean="0">
                <a:latin typeface="Arial" panose="020B0604020202020204" pitchFamily="34" charset="0"/>
              </a:rPr>
              <a:t>superficie equipotencial</a:t>
            </a:r>
            <a:r>
              <a:rPr lang="es-MX" altLang="es-ES" sz="2000" smtClean="0">
                <a:latin typeface="Arial" panose="020B0604020202020204" pitchFamily="34" charset="0"/>
              </a:rPr>
              <a:t> a cualquiera superficie que consiste de una distribución continua de puntos que tienen el mismo valor de potencial eléctrico</a:t>
            </a:r>
          </a:p>
        </p:txBody>
      </p:sp>
      <p:pic>
        <p:nvPicPr>
          <p:cNvPr id="16388" name="Picture 6" descr="25-0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522538"/>
            <a:ext cx="3810000" cy="3105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Partículas cargadas en una región de campo uniforme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MX" altLang="es-ES" sz="2400" smtClean="0">
                <a:latin typeface="Arial" panose="020B0604020202020204" pitchFamily="34" charset="0"/>
              </a:rPr>
              <a:t>Una partícula positiva que es liberada desde el reposo y se mueve en la dirección del campo eléctrico</a:t>
            </a:r>
          </a:p>
          <a:p>
            <a:pPr eaLnBrk="1" hangingPunct="1">
              <a:lnSpc>
                <a:spcPct val="80000"/>
              </a:lnSpc>
            </a:pPr>
            <a:r>
              <a:rPr lang="es-MX" altLang="es-ES" sz="2400" smtClean="0">
                <a:latin typeface="Arial" panose="020B0604020202020204" pitchFamily="34" charset="0"/>
              </a:rPr>
              <a:t>El cambio de potencial es negativo</a:t>
            </a:r>
          </a:p>
          <a:p>
            <a:pPr eaLnBrk="1" hangingPunct="1">
              <a:lnSpc>
                <a:spcPct val="80000"/>
              </a:lnSpc>
            </a:pPr>
            <a:r>
              <a:rPr lang="es-MX" altLang="es-ES" sz="2400" smtClean="0">
                <a:latin typeface="Arial" panose="020B0604020202020204" pitchFamily="34" charset="0"/>
              </a:rPr>
              <a:t>El cambio de energía potencial es negativo</a:t>
            </a:r>
          </a:p>
          <a:p>
            <a:pPr eaLnBrk="1" hangingPunct="1">
              <a:lnSpc>
                <a:spcPct val="80000"/>
              </a:lnSpc>
            </a:pPr>
            <a:r>
              <a:rPr lang="es-MX" altLang="es-ES" sz="2400" smtClean="0">
                <a:latin typeface="Arial" panose="020B0604020202020204" pitchFamily="34" charset="0"/>
              </a:rPr>
              <a:t>La fuerza y la aceleración están en la dirección del campo</a:t>
            </a:r>
          </a:p>
        </p:txBody>
      </p:sp>
      <p:pic>
        <p:nvPicPr>
          <p:cNvPr id="17412" name="Picture 6" descr="25-0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101850"/>
            <a:ext cx="3810000" cy="3946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Potencial y cargas puntuales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MX" altLang="es-ES" sz="2800" smtClean="0">
                <a:latin typeface="Arial" panose="020B0604020202020204" pitchFamily="34" charset="0"/>
              </a:rPr>
              <a:t>Una carga posita puntual produce un campo dirigido radialmente hacia afuera</a:t>
            </a:r>
          </a:p>
          <a:p>
            <a:pPr eaLnBrk="1" hangingPunct="1"/>
            <a:r>
              <a:rPr lang="es-MX" altLang="es-ES" sz="2800" smtClean="0">
                <a:latin typeface="Arial" panose="020B0604020202020204" pitchFamily="34" charset="0"/>
              </a:rPr>
              <a:t>La diferencia de potencial entre los puntos </a:t>
            </a:r>
            <a:r>
              <a:rPr lang="es-MX" altLang="es-ES" sz="2800" i="1" smtClean="0">
                <a:latin typeface="Arial" panose="020B0604020202020204" pitchFamily="34" charset="0"/>
              </a:rPr>
              <a:t>A</a:t>
            </a:r>
            <a:r>
              <a:rPr lang="es-MX" altLang="es-ES" sz="2800" smtClean="0">
                <a:latin typeface="Arial" panose="020B0604020202020204" pitchFamily="34" charset="0"/>
              </a:rPr>
              <a:t> y </a:t>
            </a:r>
            <a:r>
              <a:rPr lang="es-MX" altLang="es-ES" sz="2800" i="1" smtClean="0">
                <a:latin typeface="Arial" panose="020B0604020202020204" pitchFamily="34" charset="0"/>
              </a:rPr>
              <a:t>B</a:t>
            </a:r>
            <a:r>
              <a:rPr lang="es-MX" altLang="es-ES" sz="2800" smtClean="0">
                <a:latin typeface="Arial" panose="020B0604020202020204" pitchFamily="34" charset="0"/>
              </a:rPr>
              <a:t> sera</a:t>
            </a:r>
          </a:p>
        </p:txBody>
      </p:sp>
      <p:pic>
        <p:nvPicPr>
          <p:cNvPr id="18436" name="Picture 6" descr="25-0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5950" y="2017713"/>
            <a:ext cx="2708275" cy="4114800"/>
          </a:xfrm>
          <a:noFill/>
        </p:spPr>
      </p:pic>
      <p:graphicFrame>
        <p:nvGraphicFramePr>
          <p:cNvPr id="18437" name="Object 0"/>
          <p:cNvGraphicFramePr>
            <a:graphicFrameLocks noChangeAspect="1"/>
          </p:cNvGraphicFramePr>
          <p:nvPr/>
        </p:nvGraphicFramePr>
        <p:xfrm>
          <a:off x="1741488" y="5562600"/>
          <a:ext cx="2830512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4" imgW="1459866" imgH="482391" progId="Equation.DSMT4">
                  <p:embed/>
                </p:oleObj>
              </mc:Choice>
              <mc:Fallback>
                <p:oleObj name="Equation" r:id="rId4" imgW="1459866" imgH="482391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5562600"/>
                        <a:ext cx="2830512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20713"/>
            <a:ext cx="7793037" cy="1143000"/>
          </a:xfrm>
        </p:spPr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cont.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El potencial eléctrico es independiente del camino entre los puntos </a:t>
            </a:r>
            <a:r>
              <a:rPr lang="es-MX" altLang="es-ES" i="1" smtClean="0">
                <a:latin typeface="Arial" panose="020B0604020202020204" pitchFamily="34" charset="0"/>
              </a:rPr>
              <a:t>A</a:t>
            </a:r>
            <a:r>
              <a:rPr lang="es-MX" altLang="es-ES" smtClean="0">
                <a:latin typeface="Arial" panose="020B0604020202020204" pitchFamily="34" charset="0"/>
              </a:rPr>
              <a:t> y </a:t>
            </a:r>
            <a:r>
              <a:rPr lang="es-MX" altLang="es-ES" i="1" smtClean="0">
                <a:latin typeface="Arial" panose="020B0604020202020204" pitchFamily="34" charset="0"/>
              </a:rPr>
              <a:t>B</a:t>
            </a:r>
          </a:p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Se elige un potencial de referencia de  </a:t>
            </a:r>
            <a:r>
              <a:rPr lang="es-MX" altLang="es-ES" i="1" smtClean="0">
                <a:latin typeface="Arial" panose="020B0604020202020204" pitchFamily="34" charset="0"/>
              </a:rPr>
              <a:t>V</a:t>
            </a:r>
            <a:r>
              <a:rPr lang="es-MX" altLang="es-ES" smtClean="0">
                <a:latin typeface="Arial" panose="020B0604020202020204" pitchFamily="34" charset="0"/>
              </a:rPr>
              <a:t> = 0 en </a:t>
            </a:r>
            <a:r>
              <a:rPr lang="es-MX" altLang="es-ES" i="1" smtClean="0">
                <a:latin typeface="Arial" panose="020B0604020202020204" pitchFamily="34" charset="0"/>
              </a:rPr>
              <a:t>r</a:t>
            </a:r>
            <a:r>
              <a:rPr lang="es-MX" altLang="es-ES" baseline="-25000" smtClean="0">
                <a:latin typeface="Arial" panose="020B0604020202020204" pitchFamily="34" charset="0"/>
              </a:rPr>
              <a:t>A</a:t>
            </a:r>
            <a:r>
              <a:rPr lang="es-MX" altLang="es-ES" smtClean="0">
                <a:latin typeface="Arial" panose="020B0604020202020204" pitchFamily="34" charset="0"/>
              </a:rPr>
              <a:t> = </a:t>
            </a:r>
            <a:r>
              <a:rPr lang="es-MX" altLang="es-ES" smtClean="0">
                <a:latin typeface="Arial" panose="020B0604020202020204" pitchFamily="34" charset="0"/>
                <a:cs typeface="Arial" panose="020B0604020202020204" pitchFamily="34" charset="0"/>
              </a:rPr>
              <a:t>∞</a:t>
            </a:r>
            <a:endParaRPr lang="es-MX" alt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Entonces el potencial en algún punto r sera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286000" y="4800600"/>
          <a:ext cx="1609725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3" imgW="583947" imgH="393529" progId="Equation.DSMT4">
                  <p:embed/>
                </p:oleObj>
              </mc:Choice>
              <mc:Fallback>
                <p:oleObj name="Equation" r:id="rId3" imgW="583947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800600"/>
                        <a:ext cx="1609725" cy="108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Potencial eléctrico de una carga puntual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MX" altLang="es-ES" sz="2800" smtClean="0">
                <a:latin typeface="Arial" panose="020B0604020202020204" pitchFamily="34" charset="0"/>
              </a:rPr>
              <a:t>En la figura se muestra el potencial eléctrico en el plano alrededor de una carga puntual simple. </a:t>
            </a:r>
          </a:p>
          <a:p>
            <a:pPr eaLnBrk="1" hangingPunct="1"/>
            <a:r>
              <a:rPr lang="es-MX" altLang="es-ES" sz="2800" smtClean="0">
                <a:latin typeface="Arial" panose="020B0604020202020204" pitchFamily="34" charset="0"/>
              </a:rPr>
              <a:t>La línea roja muestra la dependencia de 1/</a:t>
            </a:r>
            <a:r>
              <a:rPr lang="es-MX" altLang="es-ES" sz="2800" i="1" smtClean="0">
                <a:latin typeface="Arial" panose="020B0604020202020204" pitchFamily="34" charset="0"/>
              </a:rPr>
              <a:t>r</a:t>
            </a:r>
            <a:r>
              <a:rPr lang="es-MX" altLang="es-ES" sz="2800" smtClean="0">
                <a:latin typeface="Arial" panose="020B0604020202020204" pitchFamily="34" charset="0"/>
              </a:rPr>
              <a:t> del potencial</a:t>
            </a:r>
          </a:p>
        </p:txBody>
      </p:sp>
      <p:pic>
        <p:nvPicPr>
          <p:cNvPr id="20484" name="Picture 6" descr="25-0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308225"/>
            <a:ext cx="3810000" cy="3532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Potencial eléctrico para un conjunto de cargas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ES" smtClean="0">
                <a:latin typeface="Arial" panose="020B0604020202020204" pitchFamily="34" charset="0"/>
              </a:rPr>
              <a:t>El potencial eléctrico de varias cargas puntuales es la suma de los potenciales debidos a cada una de las cargas individualmente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ES" smtClean="0">
                <a:latin typeface="Arial" panose="020B0604020202020204" pitchFamily="34" charset="0"/>
              </a:rPr>
              <a:t>Es un ejemplo mas del principio de superposición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ES" smtClean="0">
                <a:latin typeface="Arial" panose="020B0604020202020204" pitchFamily="34" charset="0"/>
              </a:rPr>
              <a:t>La suma es algebraica</a:t>
            </a:r>
          </a:p>
          <a:p>
            <a:pPr lvl="1" eaLnBrk="1" hangingPunct="1">
              <a:lnSpc>
                <a:spcPct val="90000"/>
              </a:lnSpc>
            </a:pPr>
            <a:endParaRPr lang="es-MX" altLang="es-ES" smtClean="0">
              <a:latin typeface="Arial" panose="020B0604020202020204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s-MX" altLang="es-ES" i="1" smtClean="0">
                <a:latin typeface="Arial" panose="020B0604020202020204" pitchFamily="34" charset="0"/>
              </a:rPr>
              <a:t>V</a:t>
            </a:r>
            <a:r>
              <a:rPr lang="es-MX" altLang="es-ES" smtClean="0">
                <a:latin typeface="Arial" panose="020B0604020202020204" pitchFamily="34" charset="0"/>
              </a:rPr>
              <a:t> = 0 at </a:t>
            </a:r>
            <a:r>
              <a:rPr lang="es-MX" altLang="es-ES" i="1" smtClean="0">
                <a:latin typeface="Arial" panose="020B0604020202020204" pitchFamily="34" charset="0"/>
              </a:rPr>
              <a:t>r</a:t>
            </a:r>
            <a:r>
              <a:rPr lang="es-MX" altLang="es-ES" smtClean="0">
                <a:latin typeface="Arial" panose="020B0604020202020204" pitchFamily="34" charset="0"/>
              </a:rPr>
              <a:t> = </a:t>
            </a:r>
            <a:r>
              <a:rPr lang="es-MX" altLang="es-ES" smtClean="0">
                <a:latin typeface="Arial" panose="020B0604020202020204" pitchFamily="34" charset="0"/>
                <a:cs typeface="Arial" panose="020B0604020202020204" pitchFamily="34" charset="0"/>
              </a:rPr>
              <a:t>∞</a:t>
            </a:r>
            <a:endParaRPr lang="es-MX" altLang="es-ES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s-MX" altLang="es-ES" smtClean="0">
              <a:latin typeface="Arial" panose="020B0604020202020204" pitchFamily="34" charset="0"/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6286500" y="4572000"/>
          <a:ext cx="16002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Equation" r:id="rId3" imgW="787400" imgH="431800" progId="Equation.DSMT4">
                  <p:embed/>
                </p:oleObj>
              </mc:Choice>
              <mc:Fallback>
                <p:oleObj name="Equation" r:id="rId3" imgW="7874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4572000"/>
                        <a:ext cx="16002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Energía Potencial Eléctrica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ES" sz="2800" smtClean="0">
                <a:latin typeface="Arial" panose="020B0604020202020204" pitchFamily="34" charset="0"/>
              </a:rPr>
              <a:t>Cuando una carga de prueba se coloca en un campo eléctrico, ésta experimenta una fuerza que está dada por </a:t>
            </a:r>
            <a:r>
              <a:rPr lang="es-MX" altLang="es-ES" sz="2800" b="1" smtClean="0">
                <a:latin typeface="Arial" panose="020B0604020202020204" pitchFamily="34" charset="0"/>
              </a:rPr>
              <a:t>F</a:t>
            </a:r>
            <a:r>
              <a:rPr lang="es-MX" altLang="es-ES" sz="2800" smtClean="0">
                <a:latin typeface="Arial" panose="020B0604020202020204" pitchFamily="34" charset="0"/>
              </a:rPr>
              <a:t> = </a:t>
            </a:r>
            <a:r>
              <a:rPr lang="es-MX" altLang="es-ES" sz="2800" i="1" smtClean="0">
                <a:latin typeface="Arial" panose="020B0604020202020204" pitchFamily="34" charset="0"/>
              </a:rPr>
              <a:t>q</a:t>
            </a:r>
            <a:r>
              <a:rPr lang="es-MX" altLang="es-ES" sz="2800" baseline="-25000" smtClean="0">
                <a:latin typeface="Arial" panose="020B0604020202020204" pitchFamily="34" charset="0"/>
              </a:rPr>
              <a:t>o</a:t>
            </a:r>
            <a:r>
              <a:rPr lang="es-MX" altLang="es-ES" sz="2800" b="1" smtClean="0">
                <a:latin typeface="Arial" panose="020B0604020202020204" pitchFamily="34" charset="0"/>
              </a:rPr>
              <a:t>E</a:t>
            </a:r>
          </a:p>
          <a:p>
            <a:pPr eaLnBrk="1" hangingPunct="1"/>
            <a:r>
              <a:rPr lang="es-MX" altLang="es-ES" sz="2800" smtClean="0">
                <a:latin typeface="Arial" panose="020B0604020202020204" pitchFamily="34" charset="0"/>
              </a:rPr>
              <a:t>La fuerza es central; es además conservativa</a:t>
            </a:r>
          </a:p>
          <a:p>
            <a:pPr eaLnBrk="1" hangingPunct="1"/>
            <a:r>
              <a:rPr lang="es-MX" altLang="es-ES" sz="2800" i="1" smtClean="0">
                <a:latin typeface="Arial" panose="020B0604020202020204" pitchFamily="34" charset="0"/>
              </a:rPr>
              <a:t>Sea d</a:t>
            </a:r>
            <a:r>
              <a:rPr lang="es-MX" altLang="es-ES" sz="2800" b="1" smtClean="0">
                <a:latin typeface="Arial" panose="020B0604020202020204" pitchFamily="34" charset="0"/>
              </a:rPr>
              <a:t>s</a:t>
            </a:r>
            <a:r>
              <a:rPr lang="es-MX" altLang="es-ES" sz="2800" smtClean="0">
                <a:latin typeface="Arial" panose="020B0604020202020204" pitchFamily="34" charset="0"/>
              </a:rPr>
              <a:t> es un vector de desplazamiento infinitesimal, que está orientado de forma que es tangente a la trayectoria en el espacio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El potencial eléctrico de un dipolo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MX" altLang="es-ES" sz="2400" smtClean="0">
                <a:latin typeface="Arial" panose="020B0604020202020204" pitchFamily="34" charset="0"/>
              </a:rPr>
              <a:t>Las gráficas muestran la variación del potencial eléctrico de un dipolo (eje y) </a:t>
            </a:r>
          </a:p>
          <a:p>
            <a:pPr eaLnBrk="1" hangingPunct="1"/>
            <a:r>
              <a:rPr lang="es-MX" altLang="es-ES" sz="2400" smtClean="0">
                <a:latin typeface="Arial" panose="020B0604020202020204" pitchFamily="34" charset="0"/>
              </a:rPr>
              <a:t>La pronunciada pendiente entre las cargas representa la existencia de un campo eléctrico muy intenso entre ellas</a:t>
            </a:r>
          </a:p>
        </p:txBody>
      </p:sp>
      <p:pic>
        <p:nvPicPr>
          <p:cNvPr id="22532" name="Picture 6" descr="25-0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673350"/>
            <a:ext cx="3810000" cy="2803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Energía potencial de un conjunto de cargas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MX" altLang="es-ES" sz="2800" smtClean="0">
                <a:latin typeface="Arial" panose="020B0604020202020204" pitchFamily="34" charset="0"/>
              </a:rPr>
              <a:t>Considerar dos partículas cargadas</a:t>
            </a:r>
          </a:p>
          <a:p>
            <a:pPr eaLnBrk="1" hangingPunct="1"/>
            <a:r>
              <a:rPr lang="es-MX" altLang="es-ES" sz="2800" smtClean="0">
                <a:latin typeface="Arial" panose="020B0604020202020204" pitchFamily="34" charset="0"/>
              </a:rPr>
              <a:t>La energía potencial del sistemas es</a:t>
            </a:r>
          </a:p>
          <a:p>
            <a:pPr eaLnBrk="1" hangingPunct="1"/>
            <a:endParaRPr lang="en-US" altLang="es-ES" sz="2800" smtClean="0">
              <a:latin typeface="Arial" panose="020B0604020202020204" pitchFamily="34" charset="0"/>
            </a:endParaRPr>
          </a:p>
        </p:txBody>
      </p:sp>
      <p:graphicFrame>
        <p:nvGraphicFramePr>
          <p:cNvPr id="23556" name="Object 1024"/>
          <p:cNvGraphicFramePr>
            <a:graphicFrameLocks noChangeAspect="1"/>
          </p:cNvGraphicFramePr>
          <p:nvPr/>
        </p:nvGraphicFramePr>
        <p:xfrm>
          <a:off x="2057400" y="3962400"/>
          <a:ext cx="16684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Equation" r:id="rId3" imgW="774364" imgH="431613" progId="Equation.DSMT4">
                  <p:embed/>
                </p:oleObj>
              </mc:Choice>
              <mc:Fallback>
                <p:oleObj name="Equation" r:id="rId3" imgW="774364" imgH="431613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962400"/>
                        <a:ext cx="1668463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7" name="Picture 7" descr="25-10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495550"/>
            <a:ext cx="3810000" cy="3159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Además…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Si las dos cargas tienen el mismo signo U es positiva y se debe hacer un trabajo (del exterior) para mantenerlas juntas</a:t>
            </a:r>
          </a:p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Si las cargas tienen signos distintos U es negativa y el trabajo que se realiza es para mantenerlas apartadas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i="1" smtClean="0">
                <a:latin typeface="Arial" panose="020B0604020202020204" pitchFamily="34" charset="0"/>
              </a:rPr>
              <a:t>U</a:t>
            </a:r>
            <a:r>
              <a:rPr lang="es-MX" altLang="es-ES" smtClean="0">
                <a:latin typeface="Arial" panose="020B0604020202020204" pitchFamily="34" charset="0"/>
              </a:rPr>
              <a:t> para un conjunto de cargas, final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017713"/>
            <a:ext cx="4078288" cy="4611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ES" sz="2800" smtClean="0">
                <a:latin typeface="Arial" panose="020B0604020202020204" pitchFamily="34" charset="0"/>
              </a:rPr>
              <a:t>Si existen más de dos cargas, entonces U puede calcularse como la suma de la interacción de los pares. Para el caso de tres cargas</a:t>
            </a:r>
          </a:p>
          <a:p>
            <a:pPr eaLnBrk="1" hangingPunct="1">
              <a:lnSpc>
                <a:spcPct val="90000"/>
              </a:lnSpc>
            </a:pPr>
            <a:endParaRPr lang="es-MX" altLang="es-ES" sz="2800" smtClean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s-MX" altLang="es-ES" sz="2400" smtClean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s-MX" altLang="es-ES" sz="2400" smtClean="0">
                <a:latin typeface="Arial" panose="020B0604020202020204" pitchFamily="34" charset="0"/>
              </a:rPr>
              <a:t>El resultado es independiente del orden de las cargas</a:t>
            </a:r>
          </a:p>
        </p:txBody>
      </p:sp>
      <p:pic>
        <p:nvPicPr>
          <p:cNvPr id="25604" name="Picture 6" descr="25-1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238375"/>
            <a:ext cx="3810000" cy="3671888"/>
          </a:xfrm>
          <a:noFill/>
        </p:spPr>
      </p:pic>
      <p:graphicFrame>
        <p:nvGraphicFramePr>
          <p:cNvPr id="25605" name="Object 7"/>
          <p:cNvGraphicFramePr>
            <a:graphicFrameLocks noChangeAspect="1"/>
          </p:cNvGraphicFramePr>
          <p:nvPr/>
        </p:nvGraphicFramePr>
        <p:xfrm>
          <a:off x="1214438" y="4643438"/>
          <a:ext cx="34290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Equation" r:id="rId4" imgW="1816100" imgH="482600" progId="Equation.DSMT4">
                  <p:embed/>
                </p:oleObj>
              </mc:Choice>
              <mc:Fallback>
                <p:oleObj name="Equation" r:id="rId4" imgW="18161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4643438"/>
                        <a:ext cx="34290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Cálculo de </a:t>
            </a:r>
            <a:r>
              <a:rPr lang="es-MX" altLang="es-ES" b="1" smtClean="0">
                <a:latin typeface="Arial" panose="020B0604020202020204" pitchFamily="34" charset="0"/>
              </a:rPr>
              <a:t>E</a:t>
            </a:r>
            <a:r>
              <a:rPr lang="es-MX" altLang="es-ES" smtClean="0">
                <a:latin typeface="Arial" panose="020B0604020202020204" pitchFamily="34" charset="0"/>
              </a:rPr>
              <a:t> a partir de V</a:t>
            </a:r>
            <a:endParaRPr lang="es-MX" altLang="es-ES" i="1" smtClean="0">
              <a:latin typeface="Arial" panose="020B0604020202020204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ES" sz="2800" smtClean="0">
                <a:latin typeface="Arial" panose="020B0604020202020204" pitchFamily="34" charset="0"/>
              </a:rPr>
              <a:t>Suponga, para comenzar, que </a:t>
            </a:r>
            <a:r>
              <a:rPr lang="es-MX" altLang="es-ES" sz="2800" b="1" smtClean="0">
                <a:latin typeface="Arial" panose="020B0604020202020204" pitchFamily="34" charset="0"/>
              </a:rPr>
              <a:t>E</a:t>
            </a:r>
            <a:r>
              <a:rPr lang="es-MX" altLang="es-ES" sz="2800" smtClean="0">
                <a:latin typeface="Arial" panose="020B0604020202020204" pitchFamily="34" charset="0"/>
              </a:rPr>
              <a:t> tiene solo componente en la dirección </a:t>
            </a:r>
            <a:r>
              <a:rPr lang="es-MX" altLang="es-ES" sz="2800" i="1" smtClean="0">
                <a:latin typeface="Arial" panose="020B0604020202020204" pitchFamily="34" charset="0"/>
              </a:rPr>
              <a:t>x</a:t>
            </a:r>
            <a:r>
              <a:rPr lang="es-MX" altLang="es-ES" sz="2800" smtClean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s-MX" altLang="es-ES" sz="28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s-MX" altLang="es-ES" sz="28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MX" altLang="es-ES" sz="2800" smtClean="0">
                <a:latin typeface="Arial" panose="020B0604020202020204" pitchFamily="34" charset="0"/>
              </a:rPr>
              <a:t>De igual manera se puede tratar el caso de las componentes </a:t>
            </a:r>
            <a:r>
              <a:rPr lang="es-MX" altLang="es-ES" sz="2800" i="1" smtClean="0">
                <a:latin typeface="Arial" panose="020B0604020202020204" pitchFamily="34" charset="0"/>
              </a:rPr>
              <a:t>y</a:t>
            </a:r>
            <a:r>
              <a:rPr lang="es-MX" altLang="es-ES" sz="2800" smtClean="0">
                <a:latin typeface="Arial" panose="020B0604020202020204" pitchFamily="34" charset="0"/>
              </a:rPr>
              <a:t> y </a:t>
            </a:r>
            <a:r>
              <a:rPr lang="es-MX" altLang="es-ES" sz="2800" i="1" smtClean="0">
                <a:latin typeface="Arial" panose="020B0604020202020204" pitchFamily="34" charset="0"/>
              </a:rPr>
              <a:t>z</a:t>
            </a:r>
            <a:r>
              <a:rPr lang="es-MX" altLang="es-ES" sz="2800" smtClean="0">
                <a:latin typeface="Arial" panose="020B0604020202020204" pitchFamily="34" charset="0"/>
              </a:rPr>
              <a:t> . 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ES" sz="2800" smtClean="0">
                <a:latin typeface="Arial" panose="020B0604020202020204" pitchFamily="34" charset="0"/>
              </a:rPr>
              <a:t>Las superficies equipotenciales deben ser siempre perpendiculares a las líneas de campo eléctrico que pasan a través de ellas.</a:t>
            </a:r>
          </a:p>
          <a:p>
            <a:pPr eaLnBrk="1" hangingPunct="1">
              <a:lnSpc>
                <a:spcPct val="90000"/>
              </a:lnSpc>
            </a:pPr>
            <a:endParaRPr lang="es-MX" altLang="es-ES" sz="2800" smtClean="0">
              <a:latin typeface="Arial" panose="020B0604020202020204" pitchFamily="34" charset="0"/>
            </a:endParaRP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2057400" y="2895600"/>
          <a:ext cx="16764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Equation" r:id="rId3" imgW="710891" imgH="393529" progId="Equation.DSMT4">
                  <p:embed/>
                </p:oleObj>
              </mc:Choice>
              <mc:Fallback>
                <p:oleObj name="Equation" r:id="rId3" imgW="710891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95600"/>
                        <a:ext cx="1676400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b="1" smtClean="0">
                <a:latin typeface="Arial" panose="020B0604020202020204" pitchFamily="34" charset="0"/>
              </a:rPr>
              <a:t>E</a:t>
            </a:r>
            <a:r>
              <a:rPr lang="es-MX" altLang="es-ES" smtClean="0">
                <a:latin typeface="Arial" panose="020B0604020202020204" pitchFamily="34" charset="0"/>
              </a:rPr>
              <a:t> y </a:t>
            </a:r>
            <a:r>
              <a:rPr lang="es-MX" altLang="es-ES" i="1" smtClean="0">
                <a:latin typeface="Arial" panose="020B0604020202020204" pitchFamily="34" charset="0"/>
              </a:rPr>
              <a:t>V</a:t>
            </a:r>
            <a:r>
              <a:rPr lang="es-MX" altLang="es-ES" smtClean="0">
                <a:latin typeface="Arial" panose="020B0604020202020204" pitchFamily="34" charset="0"/>
              </a:rPr>
              <a:t> para una placa infinita cargada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017713"/>
            <a:ext cx="4154488" cy="4611687"/>
          </a:xfrm>
        </p:spPr>
        <p:txBody>
          <a:bodyPr/>
          <a:lstStyle/>
          <a:p>
            <a:pPr eaLnBrk="1" hangingPunct="1"/>
            <a:r>
              <a:rPr lang="es-MX" altLang="es-ES" sz="2800" smtClean="0">
                <a:latin typeface="Arial" panose="020B0604020202020204" pitchFamily="34" charset="0"/>
              </a:rPr>
              <a:t>Las líneas azules corresponden con equipotenciales</a:t>
            </a:r>
          </a:p>
          <a:p>
            <a:pPr eaLnBrk="1" hangingPunct="1"/>
            <a:r>
              <a:rPr lang="es-MX" altLang="es-ES" sz="2800" smtClean="0">
                <a:latin typeface="Arial" panose="020B0604020202020204" pitchFamily="34" charset="0"/>
              </a:rPr>
              <a:t>Las líneas de campo eléctrico son las cafés</a:t>
            </a:r>
          </a:p>
          <a:p>
            <a:pPr eaLnBrk="1" hangingPunct="1"/>
            <a:r>
              <a:rPr lang="es-MX" altLang="es-ES" sz="2800" smtClean="0">
                <a:latin typeface="Arial" panose="020B0604020202020204" pitchFamily="34" charset="0"/>
              </a:rPr>
              <a:t>Las líneas equipotenciales son siempre perpendiculares a las líneas de campo</a:t>
            </a:r>
          </a:p>
        </p:txBody>
      </p:sp>
      <p:pic>
        <p:nvPicPr>
          <p:cNvPr id="27652" name="Picture 6" descr="25-13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227263"/>
            <a:ext cx="3810000" cy="3695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b="1" smtClean="0">
                <a:latin typeface="Arial" panose="020B0604020202020204" pitchFamily="34" charset="0"/>
              </a:rPr>
              <a:t>E</a:t>
            </a:r>
            <a:r>
              <a:rPr lang="es-MX" altLang="es-ES" smtClean="0">
                <a:latin typeface="Arial" panose="020B0604020202020204" pitchFamily="34" charset="0"/>
              </a:rPr>
              <a:t> y </a:t>
            </a:r>
            <a:r>
              <a:rPr lang="es-MX" altLang="es-ES" i="1" smtClean="0">
                <a:latin typeface="Arial" panose="020B0604020202020204" pitchFamily="34" charset="0"/>
              </a:rPr>
              <a:t>V</a:t>
            </a:r>
            <a:r>
              <a:rPr lang="es-MX" altLang="es-ES" smtClean="0">
                <a:latin typeface="Arial" panose="020B0604020202020204" pitchFamily="34" charset="0"/>
              </a:rPr>
              <a:t>  para una carga puntual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017713"/>
            <a:ext cx="4230688" cy="4535487"/>
          </a:xfrm>
        </p:spPr>
        <p:txBody>
          <a:bodyPr/>
          <a:lstStyle/>
          <a:p>
            <a:pPr eaLnBrk="1" hangingPunct="1"/>
            <a:r>
              <a:rPr lang="es-MX" altLang="es-ES" sz="2400" smtClean="0">
                <a:latin typeface="Arial" panose="020B0604020202020204" pitchFamily="34" charset="0"/>
              </a:rPr>
              <a:t>Las líneas equipotenciales son las líneas azules discontinuas</a:t>
            </a:r>
          </a:p>
          <a:p>
            <a:pPr eaLnBrk="1" hangingPunct="1"/>
            <a:r>
              <a:rPr lang="es-MX" altLang="es-ES" sz="2400" smtClean="0">
                <a:latin typeface="Arial" panose="020B0604020202020204" pitchFamily="34" charset="0"/>
              </a:rPr>
              <a:t>El campo eléctrico se señala por las líneas rojas</a:t>
            </a:r>
          </a:p>
          <a:p>
            <a:pPr eaLnBrk="1" hangingPunct="1"/>
            <a:r>
              <a:rPr lang="es-MX" altLang="es-ES" sz="2400" smtClean="0">
                <a:latin typeface="Arial" panose="020B0604020202020204" pitchFamily="34" charset="0"/>
              </a:rPr>
              <a:t>En todo punto las equipotenciales son perpendiculares a las líneas de campo. </a:t>
            </a:r>
          </a:p>
        </p:txBody>
      </p:sp>
      <p:pic>
        <p:nvPicPr>
          <p:cNvPr id="28676" name="Picture 6" descr="25-13b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0988" y="2017713"/>
            <a:ext cx="33782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b="1" smtClean="0">
                <a:latin typeface="Arial" panose="020B0604020202020204" pitchFamily="34" charset="0"/>
              </a:rPr>
              <a:t>E</a:t>
            </a:r>
            <a:r>
              <a:rPr lang="es-MX" altLang="es-ES" smtClean="0">
                <a:latin typeface="Arial" panose="020B0604020202020204" pitchFamily="34" charset="0"/>
              </a:rPr>
              <a:t> y V para un dipolo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017713"/>
            <a:ext cx="4154488" cy="4459287"/>
          </a:xfrm>
        </p:spPr>
        <p:txBody>
          <a:bodyPr/>
          <a:lstStyle/>
          <a:p>
            <a:pPr eaLnBrk="1" hangingPunct="1"/>
            <a:r>
              <a:rPr lang="es-MX" altLang="es-ES" sz="2800" smtClean="0">
                <a:latin typeface="Arial" panose="020B0604020202020204" pitchFamily="34" charset="0"/>
              </a:rPr>
              <a:t>En azul van las equipotenciales</a:t>
            </a:r>
          </a:p>
          <a:p>
            <a:pPr eaLnBrk="1" hangingPunct="1"/>
            <a:r>
              <a:rPr lang="es-MX" altLang="es-ES" sz="2800" smtClean="0">
                <a:latin typeface="Arial" panose="020B0604020202020204" pitchFamily="34" charset="0"/>
              </a:rPr>
              <a:t>El campo eléctrico va en rojo</a:t>
            </a:r>
          </a:p>
          <a:p>
            <a:pPr eaLnBrk="1" hangingPunct="1"/>
            <a:r>
              <a:rPr lang="es-MX" altLang="es-ES" sz="2800" smtClean="0">
                <a:latin typeface="Arial" panose="020B0604020202020204" pitchFamily="34" charset="0"/>
              </a:rPr>
              <a:t>Las líneas equipotenciales son perpendiculares a las líneas de campo en cualquiera punto</a:t>
            </a:r>
          </a:p>
        </p:txBody>
      </p:sp>
      <p:pic>
        <p:nvPicPr>
          <p:cNvPr id="29700" name="Picture 6" descr="25-13c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238375"/>
            <a:ext cx="3810000" cy="3673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Campo Eléctrico a partir del Potential, General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En general, el potencial eléctrico es una función de las coordenadas que definen la posición de una partícula.</a:t>
            </a:r>
          </a:p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Dado </a:t>
            </a:r>
            <a:r>
              <a:rPr lang="es-MX" altLang="es-ES" i="1" smtClean="0">
                <a:latin typeface="Arial" panose="020B0604020202020204" pitchFamily="34" charset="0"/>
              </a:rPr>
              <a:t>V</a:t>
            </a:r>
            <a:r>
              <a:rPr lang="es-MX" altLang="es-ES" smtClean="0">
                <a:latin typeface="Arial" panose="020B0604020202020204" pitchFamily="34" charset="0"/>
              </a:rPr>
              <a:t> (</a:t>
            </a:r>
            <a:r>
              <a:rPr lang="es-MX" altLang="es-ES" i="1" smtClean="0">
                <a:latin typeface="Arial" panose="020B0604020202020204" pitchFamily="34" charset="0"/>
              </a:rPr>
              <a:t>x</a:t>
            </a:r>
            <a:r>
              <a:rPr lang="es-MX" altLang="es-ES" smtClean="0">
                <a:latin typeface="Arial" panose="020B0604020202020204" pitchFamily="34" charset="0"/>
              </a:rPr>
              <a:t>, </a:t>
            </a:r>
            <a:r>
              <a:rPr lang="es-MX" altLang="es-ES" i="1" smtClean="0">
                <a:latin typeface="Arial" panose="020B0604020202020204" pitchFamily="34" charset="0"/>
              </a:rPr>
              <a:t>y</a:t>
            </a:r>
            <a:r>
              <a:rPr lang="es-MX" altLang="es-ES" smtClean="0">
                <a:latin typeface="Arial" panose="020B0604020202020204" pitchFamily="34" charset="0"/>
              </a:rPr>
              <a:t>, </a:t>
            </a:r>
            <a:r>
              <a:rPr lang="es-MX" altLang="es-ES" i="1" smtClean="0">
                <a:latin typeface="Arial" panose="020B0604020202020204" pitchFamily="34" charset="0"/>
              </a:rPr>
              <a:t>z</a:t>
            </a:r>
            <a:r>
              <a:rPr lang="es-MX" altLang="es-ES" smtClean="0">
                <a:latin typeface="Arial" panose="020B0604020202020204" pitchFamily="34" charset="0"/>
              </a:rPr>
              <a:t>) usted puede encontrar </a:t>
            </a:r>
            <a:r>
              <a:rPr lang="es-MX" altLang="es-ES" i="1" smtClean="0">
                <a:latin typeface="Arial" panose="020B0604020202020204" pitchFamily="34" charset="0"/>
              </a:rPr>
              <a:t>E</a:t>
            </a:r>
            <a:r>
              <a:rPr lang="es-MX" altLang="es-ES" i="1" baseline="-25000" smtClean="0">
                <a:latin typeface="Arial" panose="020B0604020202020204" pitchFamily="34" charset="0"/>
              </a:rPr>
              <a:t>x</a:t>
            </a:r>
            <a:r>
              <a:rPr lang="es-MX" altLang="es-ES" smtClean="0">
                <a:latin typeface="Arial" panose="020B0604020202020204" pitchFamily="34" charset="0"/>
              </a:rPr>
              <a:t>, </a:t>
            </a:r>
            <a:r>
              <a:rPr lang="es-MX" altLang="es-ES" i="1" smtClean="0">
                <a:latin typeface="Arial" panose="020B0604020202020204" pitchFamily="34" charset="0"/>
              </a:rPr>
              <a:t>E</a:t>
            </a:r>
            <a:r>
              <a:rPr lang="es-MX" altLang="es-ES" i="1" baseline="-25000" smtClean="0">
                <a:latin typeface="Arial" panose="020B0604020202020204" pitchFamily="34" charset="0"/>
              </a:rPr>
              <a:t>y</a:t>
            </a:r>
            <a:r>
              <a:rPr lang="es-MX" altLang="es-ES" smtClean="0">
                <a:latin typeface="Arial" panose="020B0604020202020204" pitchFamily="34" charset="0"/>
              </a:rPr>
              <a:t> y </a:t>
            </a:r>
            <a:r>
              <a:rPr lang="es-MX" altLang="es-ES" i="1" smtClean="0">
                <a:latin typeface="Arial" panose="020B0604020202020204" pitchFamily="34" charset="0"/>
              </a:rPr>
              <a:t>E</a:t>
            </a:r>
            <a:r>
              <a:rPr lang="es-MX" altLang="es-ES" i="1" baseline="-25000" smtClean="0">
                <a:latin typeface="Arial" panose="020B0604020202020204" pitchFamily="34" charset="0"/>
              </a:rPr>
              <a:t>z</a:t>
            </a:r>
            <a:r>
              <a:rPr lang="es-MX" altLang="es-ES" baseline="-25000" smtClean="0">
                <a:latin typeface="Arial" panose="020B0604020202020204" pitchFamily="34" charset="0"/>
              </a:rPr>
              <a:t> </a:t>
            </a:r>
            <a:r>
              <a:rPr lang="es-MX" altLang="es-ES" smtClean="0">
                <a:latin typeface="Arial" panose="020B0604020202020204" pitchFamily="34" charset="0"/>
              </a:rPr>
              <a:t>a partir de las derivadas parciales </a:t>
            </a:r>
          </a:p>
          <a:p>
            <a:pPr eaLnBrk="1" hangingPunct="1"/>
            <a:endParaRPr lang="es-MX" altLang="es-ES" smtClean="0">
              <a:latin typeface="Arial" panose="020B0604020202020204" pitchFamily="34" charset="0"/>
            </a:endParaRPr>
          </a:p>
          <a:p>
            <a:pPr eaLnBrk="1" hangingPunct="1"/>
            <a:endParaRPr lang="es-MX" altLang="es-ES" smtClean="0">
              <a:latin typeface="Arial" panose="020B0604020202020204" pitchFamily="34" charset="0"/>
            </a:endParaRP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1785938" y="5429250"/>
          <a:ext cx="533400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Equation" r:id="rId3" imgW="2324100" imgH="419100" progId="Equation.DSMT4">
                  <p:embed/>
                </p:oleObj>
              </mc:Choice>
              <mc:Fallback>
                <p:oleObj name="Equation" r:id="rId3" imgW="2324100" imgH="419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5429250"/>
                        <a:ext cx="5334000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z="4200" smtClean="0">
                <a:latin typeface="Arial" panose="020B0604020202020204" pitchFamily="34" charset="0"/>
              </a:rPr>
              <a:t>Potencial Eléctrico para una distribución continua de carga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MX" altLang="es-ES" sz="2000" smtClean="0">
                <a:latin typeface="Arial" panose="020B0604020202020204" pitchFamily="34" charset="0"/>
              </a:rPr>
              <a:t>Considerar un elemento de carga pequeño </a:t>
            </a:r>
            <a:r>
              <a:rPr lang="es-MX" altLang="es-ES" sz="2000" i="1" smtClean="0">
                <a:latin typeface="Arial" panose="020B0604020202020204" pitchFamily="34" charset="0"/>
              </a:rPr>
              <a:t>dq</a:t>
            </a:r>
          </a:p>
          <a:p>
            <a:pPr lvl="1" eaLnBrk="1" hangingPunct="1"/>
            <a:r>
              <a:rPr lang="es-MX" altLang="es-ES" sz="2000" smtClean="0">
                <a:latin typeface="Arial" panose="020B0604020202020204" pitchFamily="34" charset="0"/>
              </a:rPr>
              <a:t>Trátela como una carga puntual</a:t>
            </a:r>
          </a:p>
          <a:p>
            <a:pPr eaLnBrk="1" hangingPunct="1"/>
            <a:r>
              <a:rPr lang="es-MX" altLang="es-ES" sz="2000" smtClean="0">
                <a:latin typeface="Arial" panose="020B0604020202020204" pitchFamily="34" charset="0"/>
              </a:rPr>
              <a:t>El potencial en algún punto debido a este elemento de carga es</a:t>
            </a:r>
          </a:p>
        </p:txBody>
      </p:sp>
      <p:pic>
        <p:nvPicPr>
          <p:cNvPr id="31748" name="Picture 6" descr="25-1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6838" y="2017713"/>
            <a:ext cx="3744912" cy="4114800"/>
          </a:xfrm>
          <a:noFill/>
        </p:spPr>
      </p:pic>
      <p:graphicFrame>
        <p:nvGraphicFramePr>
          <p:cNvPr id="31749" name="Object 7"/>
          <p:cNvGraphicFramePr>
            <a:graphicFrameLocks noChangeAspect="1"/>
          </p:cNvGraphicFramePr>
          <p:nvPr/>
        </p:nvGraphicFramePr>
        <p:xfrm>
          <a:off x="2214563" y="4714875"/>
          <a:ext cx="16383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Equation" r:id="rId4" imgW="761669" imgH="393529" progId="Equation.DSMT4">
                  <p:embed/>
                </p:oleObj>
              </mc:Choice>
              <mc:Fallback>
                <p:oleObj name="Equation" r:id="rId4" imgW="761669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4714875"/>
                        <a:ext cx="16383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Cont…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ES" sz="2400" smtClean="0">
                <a:latin typeface="Arial" panose="020B0604020202020204" pitchFamily="34" charset="0"/>
              </a:rPr>
              <a:t>El trabajo hecho por el campo eléctrico está dado por: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MX" altLang="es-ES" sz="2400" smtClean="0">
                <a:latin typeface="Arial" panose="020B0604020202020204" pitchFamily="34" charset="0"/>
              </a:rPr>
              <a:t>  	</a:t>
            </a:r>
            <a:r>
              <a:rPr lang="es-MX" altLang="es-ES" sz="2400" b="1" smtClean="0">
                <a:latin typeface="Arial" panose="020B0604020202020204" pitchFamily="34" charset="0"/>
              </a:rPr>
              <a:t>F</a:t>
            </a:r>
            <a:r>
              <a:rPr lang="es-MX" altLang="es-ES" sz="2400" baseline="30000" smtClean="0">
                <a:latin typeface="Arial" panose="020B0604020202020204" pitchFamily="34" charset="0"/>
              </a:rPr>
              <a:t>.</a:t>
            </a:r>
            <a:r>
              <a:rPr lang="es-MX" altLang="es-ES" sz="2400" i="1" smtClean="0">
                <a:latin typeface="Arial" panose="020B0604020202020204" pitchFamily="34" charset="0"/>
              </a:rPr>
              <a:t>d</a:t>
            </a:r>
            <a:r>
              <a:rPr lang="es-MX" altLang="es-ES" sz="2400" b="1" smtClean="0">
                <a:latin typeface="Arial" panose="020B0604020202020204" pitchFamily="34" charset="0"/>
              </a:rPr>
              <a:t>s</a:t>
            </a:r>
            <a:r>
              <a:rPr lang="es-MX" altLang="es-ES" sz="2400" smtClean="0">
                <a:latin typeface="Arial" panose="020B0604020202020204" pitchFamily="34" charset="0"/>
              </a:rPr>
              <a:t> = </a:t>
            </a:r>
            <a:r>
              <a:rPr lang="es-MX" altLang="es-ES" sz="2400" i="1" smtClean="0">
                <a:latin typeface="Arial" panose="020B0604020202020204" pitchFamily="34" charset="0"/>
              </a:rPr>
              <a:t>q</a:t>
            </a:r>
            <a:r>
              <a:rPr lang="es-MX" altLang="es-ES" sz="2400" baseline="-25000" smtClean="0">
                <a:latin typeface="Arial" panose="020B0604020202020204" pitchFamily="34" charset="0"/>
              </a:rPr>
              <a:t>o</a:t>
            </a:r>
            <a:r>
              <a:rPr lang="es-MX" altLang="es-ES" sz="2400" b="1" smtClean="0">
                <a:latin typeface="Arial" panose="020B0604020202020204" pitchFamily="34" charset="0"/>
              </a:rPr>
              <a:t>E</a:t>
            </a:r>
            <a:r>
              <a:rPr lang="es-MX" altLang="es-ES" sz="2400" baseline="30000" smtClean="0">
                <a:latin typeface="Arial" panose="020B0604020202020204" pitchFamily="34" charset="0"/>
              </a:rPr>
              <a:t>.</a:t>
            </a:r>
            <a:r>
              <a:rPr lang="es-MX" altLang="es-ES" sz="2400" i="1" smtClean="0">
                <a:latin typeface="Arial" panose="020B0604020202020204" pitchFamily="34" charset="0"/>
              </a:rPr>
              <a:t>d</a:t>
            </a:r>
            <a:r>
              <a:rPr lang="es-MX" altLang="es-ES" sz="2400" b="1" smtClean="0">
                <a:latin typeface="Arial" panose="020B0604020202020204" pitchFamily="34" charset="0"/>
              </a:rPr>
              <a:t>s</a:t>
            </a:r>
            <a:endParaRPr lang="es-MX" altLang="es-ES" sz="24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MX" altLang="es-ES" sz="2400" smtClean="0">
                <a:latin typeface="Arial" panose="020B0604020202020204" pitchFamily="34" charset="0"/>
              </a:rPr>
              <a:t>Como este trabajo es hecho por el campo sobre la carga, la energía potencial del sistema carga-campo cambia por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MX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>	Δ</a:t>
            </a:r>
            <a:r>
              <a:rPr lang="es-MX" altLang="es-ES" sz="2400" i="1" smtClean="0">
                <a:latin typeface="Arial" panose="020B0604020202020204" pitchFamily="34" charset="0"/>
              </a:rPr>
              <a:t>U</a:t>
            </a:r>
            <a:r>
              <a:rPr lang="es-MX" altLang="es-ES" sz="2400" smtClean="0">
                <a:latin typeface="Arial" panose="020B0604020202020204" pitchFamily="34" charset="0"/>
              </a:rPr>
              <a:t> = -</a:t>
            </a:r>
            <a:r>
              <a:rPr lang="es-MX" altLang="es-ES" sz="2400" i="1" smtClean="0">
                <a:latin typeface="Arial" panose="020B0604020202020204" pitchFamily="34" charset="0"/>
              </a:rPr>
              <a:t>q</a:t>
            </a:r>
            <a:r>
              <a:rPr lang="es-MX" altLang="es-ES" sz="2400" baseline="-25000" smtClean="0">
                <a:latin typeface="Arial" panose="020B0604020202020204" pitchFamily="34" charset="0"/>
              </a:rPr>
              <a:t>o</a:t>
            </a:r>
            <a:r>
              <a:rPr lang="es-MX" altLang="es-ES" sz="2400" b="1" smtClean="0">
                <a:latin typeface="Arial" panose="020B0604020202020204" pitchFamily="34" charset="0"/>
              </a:rPr>
              <a:t>E</a:t>
            </a:r>
            <a:r>
              <a:rPr lang="es-MX" altLang="es-ES" sz="2400" baseline="30000" smtClean="0">
                <a:latin typeface="Arial" panose="020B0604020202020204" pitchFamily="34" charset="0"/>
              </a:rPr>
              <a:t>.</a:t>
            </a:r>
            <a:r>
              <a:rPr lang="es-MX" altLang="es-ES" sz="2400" i="1" smtClean="0">
                <a:latin typeface="Arial" panose="020B0604020202020204" pitchFamily="34" charset="0"/>
              </a:rPr>
              <a:t>d</a:t>
            </a:r>
            <a:r>
              <a:rPr lang="es-MX" altLang="es-ES" sz="2400" b="1" smtClean="0">
                <a:latin typeface="Arial" panose="020B0604020202020204" pitchFamily="34" charset="0"/>
              </a:rPr>
              <a:t>s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ES" sz="2400" smtClean="0">
                <a:latin typeface="Arial" panose="020B0604020202020204" pitchFamily="34" charset="0"/>
              </a:rPr>
              <a:t>Así, para un desplazamiento finito de la carga desde un punto A y hasta un punto B,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051050" y="5445125"/>
          <a:ext cx="41036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3" imgW="1828800" imgH="330200" progId="Equation.DSMT4">
                  <p:embed/>
                </p:oleObj>
              </mc:Choice>
              <mc:Fallback>
                <p:oleObj name="Equation" r:id="rId3" imgW="1828800" imgH="330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445125"/>
                        <a:ext cx="41036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z="4200" i="1" smtClean="0">
                <a:latin typeface="Arial" panose="020B0604020202020204" pitchFamily="34" charset="0"/>
              </a:rPr>
              <a:t>V</a:t>
            </a:r>
            <a:r>
              <a:rPr lang="es-MX" altLang="es-ES" sz="4200" smtClean="0">
                <a:latin typeface="Arial" panose="020B0604020202020204" pitchFamily="34" charset="0"/>
              </a:rPr>
              <a:t> Para una distribución continua de carga, cont.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Para encontrar el potencial total, necesitamos integrar para poder incluir las contribuciones de todos los elementos</a:t>
            </a:r>
          </a:p>
          <a:p>
            <a:pPr eaLnBrk="1" hangingPunct="1"/>
            <a:endParaRPr lang="es-MX" altLang="es-ES" smtClean="0">
              <a:latin typeface="Arial" panose="020B0604020202020204" pitchFamily="34" charset="0"/>
            </a:endParaRPr>
          </a:p>
          <a:p>
            <a:pPr eaLnBrk="1" hangingPunct="1"/>
            <a:endParaRPr lang="es-MX" altLang="es-ES" smtClean="0">
              <a:latin typeface="Arial" panose="020B0604020202020204" pitchFamily="34" charset="0"/>
            </a:endParaRPr>
          </a:p>
          <a:p>
            <a:pPr lvl="1" eaLnBrk="1" hangingPunct="1"/>
            <a:r>
              <a:rPr lang="es-MX" altLang="es-ES" smtClean="0">
                <a:latin typeface="Arial" panose="020B0604020202020204" pitchFamily="34" charset="0"/>
              </a:rPr>
              <a:t>Este valor de </a:t>
            </a:r>
            <a:r>
              <a:rPr lang="es-MX" altLang="es-ES" i="1" smtClean="0">
                <a:latin typeface="Arial" panose="020B0604020202020204" pitchFamily="34" charset="0"/>
              </a:rPr>
              <a:t>V</a:t>
            </a:r>
            <a:r>
              <a:rPr lang="es-MX" altLang="es-ES" smtClean="0">
                <a:latin typeface="Arial" panose="020B0604020202020204" pitchFamily="34" charset="0"/>
              </a:rPr>
              <a:t> utiliza la referencia de </a:t>
            </a:r>
            <a:r>
              <a:rPr lang="es-MX" altLang="es-ES" i="1" smtClean="0">
                <a:latin typeface="Arial" panose="020B0604020202020204" pitchFamily="34" charset="0"/>
              </a:rPr>
              <a:t>V</a:t>
            </a:r>
            <a:r>
              <a:rPr lang="es-MX" altLang="es-ES" smtClean="0">
                <a:latin typeface="Arial" panose="020B0604020202020204" pitchFamily="34" charset="0"/>
              </a:rPr>
              <a:t> = 0 cuando </a:t>
            </a:r>
            <a:r>
              <a:rPr lang="es-MX" altLang="es-ES" i="1" smtClean="0">
                <a:latin typeface="Arial" panose="020B0604020202020204" pitchFamily="34" charset="0"/>
              </a:rPr>
              <a:t>P</a:t>
            </a:r>
            <a:r>
              <a:rPr lang="es-MX" altLang="es-ES" smtClean="0">
                <a:latin typeface="Arial" panose="020B0604020202020204" pitchFamily="34" charset="0"/>
              </a:rPr>
              <a:t> está infinitamente lejos de las distribuciones de carga</a:t>
            </a: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3500438" y="3929063"/>
          <a:ext cx="19177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Equation" r:id="rId3" imgW="748975" imgH="393529" progId="Equation.DSMT4">
                  <p:embed/>
                </p:oleObj>
              </mc:Choice>
              <mc:Fallback>
                <p:oleObj name="Equation" r:id="rId3" imgW="748975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3929063"/>
                        <a:ext cx="191770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i="1" smtClean="0">
                <a:latin typeface="Arial" panose="020B0604020202020204" pitchFamily="34" charset="0"/>
              </a:rPr>
              <a:t>V</a:t>
            </a:r>
            <a:r>
              <a:rPr lang="es-MX" altLang="es-ES" smtClean="0">
                <a:latin typeface="Arial" panose="020B0604020202020204" pitchFamily="34" charset="0"/>
              </a:rPr>
              <a:t> para un anillo uniformemente cargado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017713"/>
            <a:ext cx="4002088" cy="4114800"/>
          </a:xfrm>
        </p:spPr>
        <p:txBody>
          <a:bodyPr/>
          <a:lstStyle/>
          <a:p>
            <a:pPr eaLnBrk="1" hangingPunct="1"/>
            <a:r>
              <a:rPr lang="es-MX" altLang="es-ES" sz="2800" i="1" smtClean="0">
                <a:latin typeface="Arial" panose="020B0604020202020204" pitchFamily="34" charset="0"/>
              </a:rPr>
              <a:t>P</a:t>
            </a:r>
            <a:r>
              <a:rPr lang="es-MX" altLang="es-ES" sz="2800" smtClean="0">
                <a:latin typeface="Arial" panose="020B0604020202020204" pitchFamily="34" charset="0"/>
              </a:rPr>
              <a:t> esta sobre el eje del anillo, perpendicularmente sobre el plano del anillo</a:t>
            </a:r>
          </a:p>
          <a:p>
            <a:pPr lvl="1" eaLnBrk="1" hangingPunct="1"/>
            <a:r>
              <a:rPr lang="es-MX" altLang="es-ES" sz="2400" smtClean="0">
                <a:latin typeface="Arial" panose="020B0604020202020204" pitchFamily="34" charset="0"/>
              </a:rPr>
              <a:t>El anillo tiene una carga total Q y un radio a</a:t>
            </a:r>
            <a:endParaRPr lang="es-MX" altLang="es-ES" sz="2400" i="1" smtClean="0">
              <a:latin typeface="Arial" panose="020B0604020202020204" pitchFamily="34" charset="0"/>
            </a:endParaRPr>
          </a:p>
          <a:p>
            <a:pPr lvl="1" eaLnBrk="1" hangingPunct="1"/>
            <a:endParaRPr lang="es-MX" altLang="es-ES" sz="2400" smtClean="0">
              <a:latin typeface="Arial" panose="020B0604020202020204" pitchFamily="34" charset="0"/>
            </a:endParaRPr>
          </a:p>
        </p:txBody>
      </p:sp>
      <p:pic>
        <p:nvPicPr>
          <p:cNvPr id="33796" name="Picture 6" descr="25-1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406650"/>
            <a:ext cx="3810000" cy="3336925"/>
          </a:xfrm>
          <a:noFill/>
        </p:spPr>
      </p:pic>
      <p:graphicFrame>
        <p:nvGraphicFramePr>
          <p:cNvPr id="33797" name="Object 1024"/>
          <p:cNvGraphicFramePr>
            <a:graphicFrameLocks noChangeAspect="1"/>
          </p:cNvGraphicFramePr>
          <p:nvPr/>
        </p:nvGraphicFramePr>
        <p:xfrm>
          <a:off x="1214438" y="5357813"/>
          <a:ext cx="3465512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Equation" r:id="rId4" imgW="1497950" imgH="431613" progId="Equation.DSMT4">
                  <p:embed/>
                </p:oleObj>
              </mc:Choice>
              <mc:Fallback>
                <p:oleObj name="Equation" r:id="rId4" imgW="1497950" imgH="431613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5357813"/>
                        <a:ext cx="3465512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i="1" smtClean="0">
                <a:latin typeface="Arial" panose="020B0604020202020204" pitchFamily="34" charset="0"/>
              </a:rPr>
              <a:t>V</a:t>
            </a:r>
            <a:r>
              <a:rPr lang="es-MX" altLang="es-ES" smtClean="0">
                <a:latin typeface="Arial" panose="020B0604020202020204" pitchFamily="34" charset="0"/>
              </a:rPr>
              <a:t> para un anillo uniformemente cargado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MX" altLang="es-ES" sz="2800" smtClean="0">
                <a:latin typeface="Arial" panose="020B0604020202020204" pitchFamily="34" charset="0"/>
              </a:rPr>
              <a:t>El anillo tiene una radio a y una densidad superficial de carga </a:t>
            </a:r>
            <a:r>
              <a:rPr lang="es-MX" altLang="es-ES" sz="2800" i="1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s-MX" altLang="es-ES" sz="2800" i="1" smtClean="0">
              <a:latin typeface="Arial" panose="020B0604020202020204" pitchFamily="34" charset="0"/>
            </a:endParaRPr>
          </a:p>
          <a:p>
            <a:pPr lvl="1" eaLnBrk="1" hangingPunct="1"/>
            <a:endParaRPr lang="es-MX" altLang="es-ES" sz="2400" smtClean="0">
              <a:latin typeface="Arial" panose="020B0604020202020204" pitchFamily="34" charset="0"/>
            </a:endParaRPr>
          </a:p>
        </p:txBody>
      </p:sp>
      <p:graphicFrame>
        <p:nvGraphicFramePr>
          <p:cNvPr id="34820" name="Object 1024"/>
          <p:cNvGraphicFramePr>
            <a:graphicFrameLocks noChangeAspect="1"/>
          </p:cNvGraphicFramePr>
          <p:nvPr/>
        </p:nvGraphicFramePr>
        <p:xfrm>
          <a:off x="1000125" y="4357688"/>
          <a:ext cx="4035425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Equation" r:id="rId3" imgW="1816100" imgH="431800" progId="Equation.DSMT4">
                  <p:embed/>
                </p:oleObj>
              </mc:Choice>
              <mc:Fallback>
                <p:oleObj name="Equation" r:id="rId3" imgW="1816100" imgH="4318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4357688"/>
                        <a:ext cx="4035425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1" name="Picture 8" descr="25-1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289175"/>
            <a:ext cx="3810000" cy="3570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i="1" smtClean="0">
                <a:latin typeface="Arial" panose="020B0604020202020204" pitchFamily="34" charset="0"/>
              </a:rPr>
              <a:t>V</a:t>
            </a:r>
            <a:r>
              <a:rPr lang="es-MX" altLang="es-ES" smtClean="0">
                <a:latin typeface="Arial" panose="020B0604020202020204" pitchFamily="34" charset="0"/>
              </a:rPr>
              <a:t> para un hilo infinito de carga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MX" altLang="es-ES" sz="2800" smtClean="0">
                <a:latin typeface="Arial" panose="020B0604020202020204" pitchFamily="34" charset="0"/>
              </a:rPr>
              <a:t>Un hilo de longitud </a:t>
            </a:r>
            <a:r>
              <a:rPr lang="es-MX" altLang="es-ES" sz="2800" i="1" smtClean="0">
                <a:latin typeface="Arial" panose="020B0604020202020204" pitchFamily="34" charset="0"/>
                <a:cs typeface="Arial" panose="020B0604020202020204" pitchFamily="34" charset="0"/>
              </a:rPr>
              <a:t>ℓ</a:t>
            </a:r>
            <a:r>
              <a:rPr lang="es-MX" altLang="es-ES" sz="2800" smtClean="0">
                <a:latin typeface="Arial" panose="020B0604020202020204" pitchFamily="34" charset="0"/>
              </a:rPr>
              <a:t> tiene una carga total </a:t>
            </a:r>
            <a:r>
              <a:rPr lang="es-MX" altLang="es-ES" sz="2800" i="1" smtClean="0">
                <a:latin typeface="Arial" panose="020B0604020202020204" pitchFamily="34" charset="0"/>
              </a:rPr>
              <a:t>Q</a:t>
            </a:r>
            <a:r>
              <a:rPr lang="es-MX" altLang="es-ES" sz="2800" smtClean="0">
                <a:latin typeface="Arial" panose="020B0604020202020204" pitchFamily="34" charset="0"/>
              </a:rPr>
              <a:t> y una densidad lineal de carga </a:t>
            </a:r>
            <a:r>
              <a:rPr lang="es-MX" altLang="es-ES" sz="2800" i="1" smtClean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endParaRPr lang="es-MX" altLang="es-ES" sz="2800" i="1" smtClean="0">
              <a:latin typeface="Arial" panose="020B0604020202020204" pitchFamily="34" charset="0"/>
            </a:endParaRPr>
          </a:p>
          <a:p>
            <a:pPr lvl="1" eaLnBrk="1" hangingPunct="1"/>
            <a:endParaRPr lang="es-MX" altLang="es-ES" sz="2400" smtClean="0">
              <a:latin typeface="Arial" panose="020B0604020202020204" pitchFamily="34" charset="0"/>
            </a:endParaRPr>
          </a:p>
        </p:txBody>
      </p:sp>
      <p:graphicFrame>
        <p:nvGraphicFramePr>
          <p:cNvPr id="35844" name="Object 0"/>
          <p:cNvGraphicFramePr>
            <a:graphicFrameLocks noChangeAspect="1"/>
          </p:cNvGraphicFramePr>
          <p:nvPr/>
        </p:nvGraphicFramePr>
        <p:xfrm>
          <a:off x="1285875" y="4357688"/>
          <a:ext cx="3586163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Equation" r:id="rId3" imgW="1688367" imgH="533169" progId="Equation.DSMT4">
                  <p:embed/>
                </p:oleObj>
              </mc:Choice>
              <mc:Fallback>
                <p:oleObj name="Equation" r:id="rId3" imgW="1688367" imgH="533169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4357688"/>
                        <a:ext cx="3586163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5" name="Picture 8" descr="25-1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5288" y="2017713"/>
            <a:ext cx="31496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i="1" smtClean="0">
                <a:latin typeface="Arial" panose="020B0604020202020204" pitchFamily="34" charset="0"/>
              </a:rPr>
              <a:t>V</a:t>
            </a:r>
            <a:r>
              <a:rPr lang="es-MX" altLang="es-ES" smtClean="0">
                <a:latin typeface="Arial" panose="020B0604020202020204" pitchFamily="34" charset="0"/>
              </a:rPr>
              <a:t>`para una esfera uniformemente cargada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MX" altLang="es-ES" sz="2800" dirty="0" smtClean="0">
                <a:latin typeface="Arial" panose="020B0604020202020204" pitchFamily="34" charset="0"/>
              </a:rPr>
              <a:t>Una esfera de radio </a:t>
            </a:r>
            <a:r>
              <a:rPr lang="es-MX" altLang="es-ES" sz="2800" i="1" dirty="0" smtClean="0">
                <a:latin typeface="Arial" panose="020B0604020202020204" pitchFamily="34" charset="0"/>
              </a:rPr>
              <a:t>R</a:t>
            </a:r>
            <a:r>
              <a:rPr lang="es-MX" altLang="es-ES" sz="2800" dirty="0" smtClean="0">
                <a:latin typeface="Arial" panose="020B0604020202020204" pitchFamily="34" charset="0"/>
              </a:rPr>
              <a:t> y una carga total Q</a:t>
            </a:r>
            <a:endParaRPr lang="es-MX" altLang="es-ES" sz="2800" i="1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s-MX" altLang="es-ES" sz="2800" dirty="0" smtClean="0">
                <a:latin typeface="Arial" panose="020B0604020202020204" pitchFamily="34" charset="0"/>
              </a:rPr>
              <a:t>Para </a:t>
            </a:r>
            <a:r>
              <a:rPr lang="es-MX" altLang="es-ES" sz="2800" i="1" dirty="0" smtClean="0">
                <a:latin typeface="Arial" panose="020B0604020202020204" pitchFamily="34" charset="0"/>
              </a:rPr>
              <a:t>r</a:t>
            </a:r>
            <a:r>
              <a:rPr lang="es-MX" altLang="es-ES" sz="2800" dirty="0" smtClean="0">
                <a:latin typeface="Arial" panose="020B0604020202020204" pitchFamily="34" charset="0"/>
              </a:rPr>
              <a:t> &gt; </a:t>
            </a:r>
            <a:r>
              <a:rPr lang="es-MX" altLang="es-ES" sz="2800" i="1" dirty="0" smtClean="0">
                <a:latin typeface="Arial" panose="020B0604020202020204" pitchFamily="34" charset="0"/>
              </a:rPr>
              <a:t>R</a:t>
            </a:r>
            <a:r>
              <a:rPr lang="es-MX" altLang="es-ES" sz="2800" dirty="0" smtClean="0">
                <a:latin typeface="Arial" panose="020B0604020202020204" pitchFamily="34" charset="0"/>
              </a:rPr>
              <a:t>, </a:t>
            </a:r>
          </a:p>
          <a:p>
            <a:pPr eaLnBrk="1" hangingPunct="1"/>
            <a:r>
              <a:rPr lang="es-MX" altLang="es-ES" sz="2800" dirty="0" smtClean="0">
                <a:latin typeface="Arial" panose="020B0604020202020204" pitchFamily="34" charset="0"/>
              </a:rPr>
              <a:t>Para </a:t>
            </a:r>
            <a:r>
              <a:rPr lang="es-MX" altLang="es-ES" sz="2800" i="1" dirty="0" smtClean="0">
                <a:latin typeface="Arial" panose="020B0604020202020204" pitchFamily="34" charset="0"/>
              </a:rPr>
              <a:t>r</a:t>
            </a:r>
            <a:r>
              <a:rPr lang="es-MX" altLang="es-ES" sz="2800" dirty="0" smtClean="0">
                <a:latin typeface="Arial" panose="020B0604020202020204" pitchFamily="34" charset="0"/>
              </a:rPr>
              <a:t> &lt; </a:t>
            </a:r>
            <a:r>
              <a:rPr lang="es-MX" altLang="es-ES" sz="2800" i="1" dirty="0" smtClean="0">
                <a:latin typeface="Arial" panose="020B0604020202020204" pitchFamily="34" charset="0"/>
              </a:rPr>
              <a:t>R</a:t>
            </a:r>
            <a:r>
              <a:rPr lang="es-MX" altLang="es-ES" sz="2800" dirty="0" smtClean="0">
                <a:latin typeface="Arial" panose="020B0604020202020204" pitchFamily="34" charset="0"/>
              </a:rPr>
              <a:t>,</a:t>
            </a:r>
          </a:p>
          <a:p>
            <a:pPr lvl="1" eaLnBrk="1" hangingPunct="1"/>
            <a:endParaRPr lang="es-MX" altLang="es-ES" sz="2400" dirty="0" smtClean="0">
              <a:latin typeface="Arial" panose="020B0604020202020204" pitchFamily="34" charset="0"/>
            </a:endParaRPr>
          </a:p>
        </p:txBody>
      </p:sp>
      <p:pic>
        <p:nvPicPr>
          <p:cNvPr id="36868" name="Picture 8" descr="25-1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489200"/>
            <a:ext cx="3810000" cy="3170238"/>
          </a:xfrm>
          <a:noFill/>
        </p:spPr>
      </p:pic>
      <p:graphicFrame>
        <p:nvGraphicFramePr>
          <p:cNvPr id="36869" name="Object 9"/>
          <p:cNvGraphicFramePr>
            <a:graphicFrameLocks noChangeAspect="1"/>
          </p:cNvGraphicFramePr>
          <p:nvPr/>
        </p:nvGraphicFramePr>
        <p:xfrm>
          <a:off x="3352800" y="3200400"/>
          <a:ext cx="14478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Equation" r:id="rId4" imgW="609336" imgH="393529" progId="Equation.DSMT4">
                  <p:embed/>
                </p:oleObj>
              </mc:Choice>
              <mc:Fallback>
                <p:oleObj name="Equation" r:id="rId4" imgW="609336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200400"/>
                        <a:ext cx="14478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10"/>
          <p:cNvGraphicFramePr>
            <a:graphicFrameLocks noChangeAspect="1"/>
          </p:cNvGraphicFramePr>
          <p:nvPr/>
        </p:nvGraphicFramePr>
        <p:xfrm>
          <a:off x="1676400" y="4435475"/>
          <a:ext cx="32766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Equation" r:id="rId6" imgW="1548728" imgH="393529" progId="Equation.DSMT4">
                  <p:embed/>
                </p:oleObj>
              </mc:Choice>
              <mc:Fallback>
                <p:oleObj name="Equation" r:id="rId6" imgW="1548728" imgH="39352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435475"/>
                        <a:ext cx="32766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z="2800" i="1" smtClean="0">
                <a:latin typeface="Arial" panose="020B0604020202020204" pitchFamily="34" charset="0"/>
              </a:rPr>
              <a:t>V </a:t>
            </a:r>
            <a:r>
              <a:rPr lang="es-MX" altLang="es-ES" sz="2800" smtClean="0">
                <a:latin typeface="Arial" panose="020B0604020202020204" pitchFamily="34" charset="0"/>
              </a:rPr>
              <a:t> para una esfera uniformemente cargada, la gráfica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ES" sz="2800" dirty="0" smtClean="0">
                <a:latin typeface="Arial" panose="020B0604020202020204" pitchFamily="34" charset="0"/>
              </a:rPr>
              <a:t>La curva para </a:t>
            </a:r>
            <a:r>
              <a:rPr lang="es-MX" altLang="es-ES" sz="2800" i="1" dirty="0" smtClean="0">
                <a:latin typeface="Arial" panose="020B0604020202020204" pitchFamily="34" charset="0"/>
              </a:rPr>
              <a:t>V</a:t>
            </a:r>
            <a:r>
              <a:rPr lang="es-MX" altLang="es-ES" sz="2800" i="1" baseline="-25000" dirty="0" smtClean="0">
                <a:latin typeface="Arial" panose="020B0604020202020204" pitchFamily="34" charset="0"/>
              </a:rPr>
              <a:t>D</a:t>
            </a:r>
            <a:r>
              <a:rPr lang="es-MX" altLang="es-ES" sz="2800" dirty="0" smtClean="0">
                <a:latin typeface="Arial" panose="020B0604020202020204" pitchFamily="34" charset="0"/>
              </a:rPr>
              <a:t> es para el potencial dentro de la esfera 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ES" sz="2400" dirty="0" smtClean="0">
                <a:latin typeface="Arial" panose="020B0604020202020204" pitchFamily="34" charset="0"/>
              </a:rPr>
              <a:t>Es parabólica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ES" sz="2400" dirty="0" smtClean="0">
                <a:latin typeface="Arial" panose="020B0604020202020204" pitchFamily="34" charset="0"/>
              </a:rPr>
              <a:t>Se une suavemente con la curva para </a:t>
            </a:r>
            <a:r>
              <a:rPr lang="es-MX" altLang="es-ES" sz="2400" i="1" dirty="0" smtClean="0">
                <a:latin typeface="Arial" panose="020B0604020202020204" pitchFamily="34" charset="0"/>
              </a:rPr>
              <a:t>V</a:t>
            </a:r>
            <a:r>
              <a:rPr lang="es-MX" altLang="es-ES" sz="2400" i="1" baseline="-25000" dirty="0" smtClean="0">
                <a:latin typeface="Arial" panose="020B0604020202020204" pitchFamily="34" charset="0"/>
              </a:rPr>
              <a:t>B</a:t>
            </a:r>
            <a:endParaRPr lang="es-MX" altLang="es-ES" sz="2400" i="1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MX" altLang="es-ES" sz="2800" dirty="0" smtClean="0">
                <a:latin typeface="Arial" panose="020B0604020202020204" pitchFamily="34" charset="0"/>
              </a:rPr>
              <a:t>La curva para </a:t>
            </a:r>
            <a:r>
              <a:rPr lang="es-MX" altLang="es-ES" sz="2800" i="1" dirty="0" smtClean="0">
                <a:latin typeface="Arial" panose="020B0604020202020204" pitchFamily="34" charset="0"/>
              </a:rPr>
              <a:t>V</a:t>
            </a:r>
            <a:r>
              <a:rPr lang="es-MX" altLang="es-ES" sz="2800" i="1" baseline="-25000" dirty="0" smtClean="0">
                <a:latin typeface="Arial" panose="020B0604020202020204" pitchFamily="34" charset="0"/>
              </a:rPr>
              <a:t>B</a:t>
            </a:r>
            <a:r>
              <a:rPr lang="es-MX" altLang="es-ES" sz="2800" dirty="0" smtClean="0">
                <a:latin typeface="Arial" panose="020B0604020202020204" pitchFamily="34" charset="0"/>
              </a:rPr>
              <a:t> es para el potencial fuera de la esfera 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ES" sz="2400" dirty="0" smtClean="0">
                <a:latin typeface="Arial" panose="020B0604020202020204" pitchFamily="34" charset="0"/>
              </a:rPr>
              <a:t>Es una hipérbola</a:t>
            </a:r>
          </a:p>
        </p:txBody>
      </p:sp>
      <p:pic>
        <p:nvPicPr>
          <p:cNvPr id="37892" name="Picture 6" descr="25-2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0500" y="2017713"/>
            <a:ext cx="355917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i="1" dirty="0" smtClean="0">
                <a:latin typeface="Arial" panose="020B0604020202020204" pitchFamily="34" charset="0"/>
              </a:rPr>
              <a:t>Potencial V debido a un conductor cargado</a:t>
            </a:r>
            <a:endParaRPr lang="es-MX" altLang="es-ES" dirty="0" smtClean="0">
              <a:latin typeface="Arial" panose="020B0604020202020204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ES" sz="2400" dirty="0" smtClean="0">
                <a:latin typeface="Arial" panose="020B0604020202020204" pitchFamily="34" charset="0"/>
              </a:rPr>
              <a:t>Considere dos puntos sobre la superficie de un conductor cargado, como se muestra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ES" sz="2400" b="1" dirty="0" smtClean="0">
                <a:latin typeface="Arial" panose="020B0604020202020204" pitchFamily="34" charset="0"/>
              </a:rPr>
              <a:t>E</a:t>
            </a:r>
            <a:r>
              <a:rPr lang="es-MX" altLang="es-ES" sz="2400" dirty="0" smtClean="0">
                <a:latin typeface="Arial" panose="020B0604020202020204" pitchFamily="34" charset="0"/>
              </a:rPr>
              <a:t> siempre es perpendicular al desplazamiento </a:t>
            </a:r>
            <a:r>
              <a:rPr lang="es-MX" altLang="es-ES" sz="2400" i="1" dirty="0" err="1" smtClean="0">
                <a:latin typeface="Arial" panose="020B0604020202020204" pitchFamily="34" charset="0"/>
              </a:rPr>
              <a:t>d</a:t>
            </a:r>
            <a:r>
              <a:rPr lang="es-MX" altLang="es-ES" sz="2400" b="1" dirty="0" err="1" smtClean="0">
                <a:latin typeface="Arial" panose="020B0604020202020204" pitchFamily="34" charset="0"/>
              </a:rPr>
              <a:t>s</a:t>
            </a:r>
            <a:endParaRPr lang="es-MX" altLang="es-ES" sz="2400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MX" altLang="es-ES" sz="2400" dirty="0" smtClean="0">
                <a:latin typeface="Arial" panose="020B0604020202020204" pitchFamily="34" charset="0"/>
              </a:rPr>
              <a:t>Por lo que </a:t>
            </a:r>
            <a:r>
              <a:rPr lang="es-MX" altLang="es-ES" sz="2400" b="1" dirty="0" smtClean="0">
                <a:latin typeface="Arial" panose="020B0604020202020204" pitchFamily="34" charset="0"/>
              </a:rPr>
              <a:t>E </a:t>
            </a:r>
            <a:r>
              <a:rPr lang="es-MX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s-MX" altLang="es-ES" sz="2400" dirty="0" smtClean="0">
                <a:latin typeface="Arial" panose="020B0604020202020204" pitchFamily="34" charset="0"/>
              </a:rPr>
              <a:t> </a:t>
            </a:r>
            <a:r>
              <a:rPr lang="es-MX" altLang="es-ES" sz="2400" i="1" dirty="0" err="1" smtClean="0">
                <a:latin typeface="Arial" panose="020B0604020202020204" pitchFamily="34" charset="0"/>
              </a:rPr>
              <a:t>d</a:t>
            </a:r>
            <a:r>
              <a:rPr lang="es-MX" altLang="es-ES" sz="2400" b="1" dirty="0" err="1" smtClean="0">
                <a:latin typeface="Arial" panose="020B0604020202020204" pitchFamily="34" charset="0"/>
              </a:rPr>
              <a:t>s</a:t>
            </a:r>
            <a:r>
              <a:rPr lang="es-MX" altLang="es-ES" sz="2400" dirty="0" smtClean="0">
                <a:latin typeface="Arial" panose="020B0604020202020204" pitchFamily="34" charset="0"/>
              </a:rPr>
              <a:t> = 0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ES" sz="2400" dirty="0" smtClean="0">
                <a:latin typeface="Arial" panose="020B0604020202020204" pitchFamily="34" charset="0"/>
              </a:rPr>
              <a:t>Por lo tanto, la diferencia de potencial entre </a:t>
            </a:r>
            <a:r>
              <a:rPr lang="es-MX" altLang="es-ES" sz="2400" i="1" dirty="0" smtClean="0">
                <a:latin typeface="Arial" panose="020B0604020202020204" pitchFamily="34" charset="0"/>
              </a:rPr>
              <a:t>A</a:t>
            </a:r>
            <a:r>
              <a:rPr lang="es-MX" altLang="es-ES" sz="2400" dirty="0" smtClean="0">
                <a:latin typeface="Arial" panose="020B0604020202020204" pitchFamily="34" charset="0"/>
              </a:rPr>
              <a:t> y </a:t>
            </a:r>
            <a:r>
              <a:rPr lang="es-MX" altLang="es-ES" sz="2400" i="1" dirty="0" smtClean="0">
                <a:latin typeface="Arial" panose="020B0604020202020204" pitchFamily="34" charset="0"/>
              </a:rPr>
              <a:t>B</a:t>
            </a:r>
            <a:r>
              <a:rPr lang="es-MX" altLang="es-ES" sz="2400" dirty="0" smtClean="0">
                <a:latin typeface="Arial" panose="020B0604020202020204" pitchFamily="34" charset="0"/>
              </a:rPr>
              <a:t> es también cero </a:t>
            </a:r>
          </a:p>
        </p:txBody>
      </p:sp>
      <p:pic>
        <p:nvPicPr>
          <p:cNvPr id="38916" name="Picture 7" descr="25-2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2150" y="2017713"/>
            <a:ext cx="255587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i="1" dirty="0" smtClean="0">
                <a:latin typeface="Arial" panose="020B0604020202020204" pitchFamily="34" charset="0"/>
              </a:rPr>
              <a:t>Potencial V debido a un conductor cargado</a:t>
            </a:r>
            <a:r>
              <a:rPr lang="es-MX" altLang="es-ES" dirty="0" smtClean="0">
                <a:latin typeface="Arial" panose="020B0604020202020204" pitchFamily="34" charset="0"/>
              </a:rPr>
              <a:t>, cont.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ES" sz="2800" i="1" dirty="0" smtClean="0">
                <a:latin typeface="Arial" panose="020B0604020202020204" pitchFamily="34" charset="0"/>
              </a:rPr>
              <a:t>V</a:t>
            </a:r>
            <a:r>
              <a:rPr lang="es-MX" altLang="es-ES" sz="2800" dirty="0" smtClean="0">
                <a:latin typeface="Arial" panose="020B0604020202020204" pitchFamily="34" charset="0"/>
              </a:rPr>
              <a:t> es constante en todos los puntos sobre la superficie de un conductor cargado en equilibrio electrostático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s-MX" altLang="es-ES" sz="2400" i="1" dirty="0" smtClean="0">
                <a:latin typeface="Arial" panose="020B0604020202020204" pitchFamily="34" charset="0"/>
              </a:rPr>
              <a:t>V</a:t>
            </a:r>
            <a:r>
              <a:rPr lang="es-MX" altLang="es-ES" sz="2400" dirty="0" smtClean="0">
                <a:latin typeface="Arial" panose="020B0604020202020204" pitchFamily="34" charset="0"/>
              </a:rPr>
              <a:t> = 0 entre cualquiera dos puntos </a:t>
            </a:r>
            <a:r>
              <a:rPr lang="es-MX" altLang="es-ES" sz="2400" dirty="0" err="1" smtClean="0">
                <a:latin typeface="Arial" panose="020B0604020202020204" pitchFamily="34" charset="0"/>
              </a:rPr>
              <a:t>osbre</a:t>
            </a:r>
            <a:r>
              <a:rPr lang="es-MX" altLang="es-ES" sz="2400" dirty="0" smtClean="0">
                <a:latin typeface="Arial" panose="020B0604020202020204" pitchFamily="34" charset="0"/>
              </a:rPr>
              <a:t> la superficie 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ES" sz="2400" dirty="0" smtClean="0">
                <a:latin typeface="Arial" panose="020B0604020202020204" pitchFamily="34" charset="0"/>
              </a:rPr>
              <a:t>La superficie de cualquiera conductor cargado en equilibrio electrostático es una superficie equipotencial</a:t>
            </a:r>
            <a:endParaRPr lang="es-MX" altLang="es-ES" sz="2800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MX" altLang="es-ES" sz="2800" dirty="0" smtClean="0">
                <a:latin typeface="Arial" panose="020B0604020202020204" pitchFamily="34" charset="0"/>
              </a:rPr>
              <a:t>Debido a que el campo eléctrico es cero dentro del conductor, se concluye que el potencial eléctrico es constante en todos los puntos y que es igual al valor en la superficie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793037" cy="1143000"/>
          </a:xfrm>
        </p:spPr>
        <p:txBody>
          <a:bodyPr/>
          <a:lstStyle/>
          <a:p>
            <a:pPr eaLnBrk="1" hangingPunct="1"/>
            <a:r>
              <a:rPr lang="es-MX" altLang="es-ES" b="1" dirty="0" smtClean="0">
                <a:latin typeface="Arial" panose="020B0604020202020204" pitchFamily="34" charset="0"/>
              </a:rPr>
              <a:t>Comparando E</a:t>
            </a:r>
            <a:r>
              <a:rPr lang="es-MX" altLang="es-ES" dirty="0" smtClean="0">
                <a:latin typeface="Arial" panose="020B0604020202020204" pitchFamily="34" charset="0"/>
              </a:rPr>
              <a:t> y V </a:t>
            </a:r>
            <a:endParaRPr lang="es-MX" altLang="es-ES" i="1" dirty="0" smtClean="0">
              <a:latin typeface="Arial" panose="020B0604020202020204" pitchFamily="34" charset="0"/>
            </a:endParaRP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446943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ES" sz="2400" dirty="0" smtClean="0">
                <a:latin typeface="Arial" panose="020B0604020202020204" pitchFamily="34" charset="0"/>
              </a:rPr>
              <a:t>El potencial eléctrico es una función que depende de r</a:t>
            </a:r>
            <a:endParaRPr lang="es-MX" altLang="es-ES" sz="2400" i="1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MX" altLang="es-ES" sz="2400" dirty="0" smtClean="0">
                <a:latin typeface="Arial" panose="020B0604020202020204" pitchFamily="34" charset="0"/>
              </a:rPr>
              <a:t>El campo eléctrico es una función que depende de </a:t>
            </a:r>
            <a:r>
              <a:rPr lang="es-MX" altLang="es-ES" sz="2400" i="1" dirty="0" smtClean="0">
                <a:latin typeface="Arial" panose="020B0604020202020204" pitchFamily="34" charset="0"/>
              </a:rPr>
              <a:t>r</a:t>
            </a:r>
            <a:r>
              <a:rPr lang="es-MX" altLang="es-ES" sz="2400" baseline="30000" dirty="0" smtClean="0">
                <a:latin typeface="Arial" panose="020B0604020202020204" pitchFamily="34" charset="0"/>
              </a:rPr>
              <a:t>2</a:t>
            </a:r>
            <a:endParaRPr lang="es-MX" altLang="es-ES" sz="2400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MX" altLang="es-ES" sz="2400" dirty="0" smtClean="0">
                <a:latin typeface="Arial" panose="020B0604020202020204" pitchFamily="34" charset="0"/>
              </a:rPr>
              <a:t>El efecto de una carga sobre la superficie que las rodea :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ES" sz="2000" dirty="0" smtClean="0">
                <a:latin typeface="Arial" panose="020B0604020202020204" pitchFamily="34" charset="0"/>
              </a:rPr>
              <a:t>La carga establece un vector campo eléctrico que está relacionado con la fuerza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ES" sz="2000" dirty="0" smtClean="0">
                <a:latin typeface="Arial" panose="020B0604020202020204" pitchFamily="34" charset="0"/>
              </a:rPr>
              <a:t>La carga establece un potencial escalar que está relacionado con la energía</a:t>
            </a:r>
          </a:p>
        </p:txBody>
      </p:sp>
      <p:pic>
        <p:nvPicPr>
          <p:cNvPr id="40964" name="Picture 1030" descr="25-2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685800"/>
            <a:ext cx="2763838" cy="58277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dirty="0" smtClean="0">
                <a:latin typeface="Arial" panose="020B0604020202020204" pitchFamily="34" charset="0"/>
              </a:rPr>
              <a:t>Objetos de forma irregular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017713"/>
            <a:ext cx="4896544" cy="4535487"/>
          </a:xfrm>
        </p:spPr>
        <p:txBody>
          <a:bodyPr/>
          <a:lstStyle/>
          <a:p>
            <a:pPr eaLnBrk="1" hangingPunct="1"/>
            <a:r>
              <a:rPr lang="es-MX" altLang="es-ES" sz="2400" dirty="0" smtClean="0">
                <a:latin typeface="Arial" panose="020B0604020202020204" pitchFamily="34" charset="0"/>
              </a:rPr>
              <a:t>La </a:t>
            </a:r>
            <a:r>
              <a:rPr lang="es-MX" altLang="es-ES" sz="2400" dirty="0" smtClean="0">
                <a:latin typeface="Arial" panose="020B0604020202020204" pitchFamily="34" charset="0"/>
              </a:rPr>
              <a:t>densidad de carga en aquellos puntos en los que el radio de curvatura es pequeño</a:t>
            </a:r>
          </a:p>
          <a:p>
            <a:pPr lvl="1" eaLnBrk="1" hangingPunct="1"/>
            <a:r>
              <a:rPr lang="es-MX" altLang="es-ES" sz="2000" dirty="0" smtClean="0">
                <a:latin typeface="Arial" panose="020B0604020202020204" pitchFamily="34" charset="0"/>
              </a:rPr>
              <a:t>Y baja densidad de carga donde los radios de curvatura son grandes</a:t>
            </a:r>
          </a:p>
          <a:p>
            <a:pPr eaLnBrk="1" hangingPunct="1"/>
            <a:r>
              <a:rPr lang="es-MX" altLang="es-ES" sz="2400" dirty="0" smtClean="0">
                <a:latin typeface="Arial" panose="020B0604020202020204" pitchFamily="34" charset="0"/>
              </a:rPr>
              <a:t>El campo eléctrico en grande cerca de cerca de los puntos de convexidad que tienen un radio pequeño de curvatura y alcanza valores muy altos en puntos donde hay puntas</a:t>
            </a:r>
          </a:p>
        </p:txBody>
      </p:sp>
      <p:pic>
        <p:nvPicPr>
          <p:cNvPr id="41988" name="Picture 6" descr="25-2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1488" y="2017713"/>
            <a:ext cx="29972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Como </a:t>
            </a:r>
            <a:r>
              <a:rPr lang="es-MX" altLang="es-ES" i="1" smtClean="0">
                <a:latin typeface="Arial" panose="020B0604020202020204" pitchFamily="34" charset="0"/>
              </a:rPr>
              <a:t>q</a:t>
            </a:r>
            <a:r>
              <a:rPr lang="es-MX" altLang="es-ES" baseline="-25000" smtClean="0">
                <a:latin typeface="Arial" panose="020B0604020202020204" pitchFamily="34" charset="0"/>
              </a:rPr>
              <a:t>o</a:t>
            </a:r>
            <a:r>
              <a:rPr lang="es-MX" altLang="es-ES" b="1" smtClean="0">
                <a:latin typeface="Arial" panose="020B0604020202020204" pitchFamily="34" charset="0"/>
              </a:rPr>
              <a:t>E</a:t>
            </a:r>
            <a:r>
              <a:rPr lang="es-MX" altLang="es-ES" smtClean="0">
                <a:latin typeface="Arial" panose="020B0604020202020204" pitchFamily="34" charset="0"/>
              </a:rPr>
              <a:t> es conservativa, la integral de línea no depende de la trayectoria que tome la carga en este cambio desde A hasta B</a:t>
            </a:r>
          </a:p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Este es el cambio de energía potencial del sistema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20713"/>
            <a:ext cx="7793037" cy="1143000"/>
          </a:xfrm>
        </p:spPr>
        <p:txBody>
          <a:bodyPr/>
          <a:lstStyle/>
          <a:p>
            <a:pPr eaLnBrk="1" hangingPunct="1"/>
            <a:r>
              <a:rPr lang="es-MX" altLang="es-ES" dirty="0" smtClean="0">
                <a:latin typeface="Arial" panose="020B0604020202020204" pitchFamily="34" charset="0"/>
              </a:rPr>
              <a:t>Objetos de forma irregular, cont.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MX" altLang="es-ES" sz="2800" smtClean="0">
                <a:latin typeface="Arial" panose="020B0604020202020204" pitchFamily="34" charset="0"/>
              </a:rPr>
              <a:t>The field lines are still perpendicular to the conducting surface at all points</a:t>
            </a:r>
          </a:p>
          <a:p>
            <a:pPr eaLnBrk="1" hangingPunct="1"/>
            <a:r>
              <a:rPr lang="es-MX" altLang="es-ES" sz="2800" smtClean="0">
                <a:latin typeface="Arial" panose="020B0604020202020204" pitchFamily="34" charset="0"/>
              </a:rPr>
              <a:t>The equipotential surfaces are perpendicular to the field lines everywhere</a:t>
            </a:r>
          </a:p>
        </p:txBody>
      </p:sp>
      <p:pic>
        <p:nvPicPr>
          <p:cNvPr id="43012" name="Picture 7" descr="25-2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620963"/>
            <a:ext cx="3810000" cy="29067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Cavity in a Conductor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MX" altLang="es-ES" sz="2800" smtClean="0">
                <a:latin typeface="Arial" panose="020B0604020202020204" pitchFamily="34" charset="0"/>
              </a:rPr>
              <a:t>Assume an irregularly shaped cavity is inside a conductor</a:t>
            </a:r>
          </a:p>
          <a:p>
            <a:pPr eaLnBrk="1" hangingPunct="1"/>
            <a:r>
              <a:rPr lang="es-MX" altLang="es-ES" sz="2800" smtClean="0">
                <a:latin typeface="Arial" panose="020B0604020202020204" pitchFamily="34" charset="0"/>
              </a:rPr>
              <a:t>Assume no charges are inside the cavity</a:t>
            </a:r>
          </a:p>
          <a:p>
            <a:pPr eaLnBrk="1" hangingPunct="1"/>
            <a:r>
              <a:rPr lang="es-MX" altLang="es-ES" sz="2800" smtClean="0">
                <a:latin typeface="Arial" panose="020B0604020202020204" pitchFamily="34" charset="0"/>
              </a:rPr>
              <a:t>The electric field inside the conductor  must be zero</a:t>
            </a:r>
          </a:p>
        </p:txBody>
      </p:sp>
      <p:pic>
        <p:nvPicPr>
          <p:cNvPr id="44036" name="Picture 6" descr="25-2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570163"/>
            <a:ext cx="3810000" cy="3009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Cavity in a Conductor, cont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ES" sz="2800" smtClean="0">
                <a:latin typeface="Arial" panose="020B0604020202020204" pitchFamily="34" charset="0"/>
              </a:rPr>
              <a:t>The electric field inside does not depend on the charge distribution on the outside surface of the conductor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ES" sz="2800" smtClean="0">
                <a:latin typeface="Arial" panose="020B0604020202020204" pitchFamily="34" charset="0"/>
              </a:rPr>
              <a:t>For all paths between </a:t>
            </a:r>
            <a:r>
              <a:rPr lang="es-MX" altLang="es-ES" sz="2800" i="1" smtClean="0">
                <a:latin typeface="Arial" panose="020B0604020202020204" pitchFamily="34" charset="0"/>
              </a:rPr>
              <a:t>A</a:t>
            </a:r>
            <a:r>
              <a:rPr lang="es-MX" altLang="es-ES" sz="2800" smtClean="0">
                <a:latin typeface="Arial" panose="020B0604020202020204" pitchFamily="34" charset="0"/>
              </a:rPr>
              <a:t> and </a:t>
            </a:r>
            <a:r>
              <a:rPr lang="es-MX" altLang="es-ES" sz="2800" i="1" smtClean="0">
                <a:latin typeface="Arial" panose="020B0604020202020204" pitchFamily="34" charset="0"/>
              </a:rPr>
              <a:t>B</a:t>
            </a:r>
            <a:r>
              <a:rPr lang="es-MX" altLang="es-ES" sz="2800" smtClean="0">
                <a:latin typeface="Arial" panose="020B0604020202020204" pitchFamily="34" charset="0"/>
              </a:rPr>
              <a:t>,</a:t>
            </a:r>
          </a:p>
          <a:p>
            <a:pPr eaLnBrk="1" hangingPunct="1">
              <a:lnSpc>
                <a:spcPct val="90000"/>
              </a:lnSpc>
            </a:pPr>
            <a:endParaRPr lang="es-MX" altLang="es-ES" sz="28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s-MX" altLang="es-ES" sz="28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MX" altLang="es-ES" sz="2800" smtClean="0">
                <a:latin typeface="Arial" panose="020B0604020202020204" pitchFamily="34" charset="0"/>
              </a:rPr>
              <a:t>A cavity surrounded by conducting walls is a field-free region as long as no charges are inside the cavity</a:t>
            </a: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2286000" y="3733800"/>
          <a:ext cx="403225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Equation" r:id="rId3" imgW="1485900" imgH="330200" progId="Equation.DSMT4">
                  <p:embed/>
                </p:oleObj>
              </mc:Choice>
              <mc:Fallback>
                <p:oleObj name="Equation" r:id="rId3" imgW="1485900" imgH="330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733800"/>
                        <a:ext cx="4032250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Corona Discharge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If the electric field near a conductor is sufficiently strong, electrons resulting from random ionizations of air molecules near the conductor accelerate away from their parent molecules</a:t>
            </a:r>
          </a:p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These electrons can ionize additional molecules near the conductor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Corona Discharge, cont.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ES" smtClean="0">
                <a:latin typeface="Arial" panose="020B0604020202020204" pitchFamily="34" charset="0"/>
              </a:rPr>
              <a:t>This creates more free electrons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ES" smtClean="0">
                <a:latin typeface="Arial" panose="020B0604020202020204" pitchFamily="34" charset="0"/>
              </a:rPr>
              <a:t>The </a:t>
            </a:r>
            <a:r>
              <a:rPr lang="es-MX" altLang="es-ES" b="1" smtClean="0">
                <a:latin typeface="Arial" panose="020B0604020202020204" pitchFamily="34" charset="0"/>
              </a:rPr>
              <a:t>corona discharge</a:t>
            </a:r>
            <a:r>
              <a:rPr lang="es-MX" altLang="es-ES" smtClean="0">
                <a:latin typeface="Arial" panose="020B0604020202020204" pitchFamily="34" charset="0"/>
              </a:rPr>
              <a:t> is the glow that results from the recombination of these free electrons with the ionized air molecules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ES" smtClean="0">
                <a:latin typeface="Arial" panose="020B0604020202020204" pitchFamily="34" charset="0"/>
              </a:rPr>
              <a:t>The ionization and corona discharge are most likely to occur near very sharp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Millikan Oil-Drop Experiment – Experimental Set-Up</a:t>
            </a:r>
          </a:p>
        </p:txBody>
      </p:sp>
      <p:pic>
        <p:nvPicPr>
          <p:cNvPr id="48131" name="Picture 6" descr="25-27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981200"/>
            <a:ext cx="7162800" cy="4425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Millikan Oil-Drop Experiment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Robert Millikan measured </a:t>
            </a:r>
            <a:r>
              <a:rPr lang="es-MX" altLang="es-ES" i="1" smtClean="0">
                <a:latin typeface="Arial" panose="020B0604020202020204" pitchFamily="34" charset="0"/>
              </a:rPr>
              <a:t>e</a:t>
            </a:r>
            <a:r>
              <a:rPr lang="es-MX" altLang="es-ES" smtClean="0">
                <a:latin typeface="Arial" panose="020B0604020202020204" pitchFamily="34" charset="0"/>
              </a:rPr>
              <a:t>, the magnitude of the elementary charge on the electron</a:t>
            </a:r>
          </a:p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He also demonstrated the quantized nature of this charge</a:t>
            </a:r>
          </a:p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Oil droplets pass through a small hole and are illuminated by a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Oil-Drop Experiment, 2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MX" altLang="es-ES" sz="2800" smtClean="0">
                <a:latin typeface="Arial" panose="020B0604020202020204" pitchFamily="34" charset="0"/>
              </a:rPr>
              <a:t>With no electric field between the plates, the gravitational force and the drag force (viscous) act on the electron</a:t>
            </a:r>
          </a:p>
          <a:p>
            <a:pPr eaLnBrk="1" hangingPunct="1"/>
            <a:r>
              <a:rPr lang="es-MX" altLang="es-ES" sz="2800" smtClean="0">
                <a:latin typeface="Arial" panose="020B0604020202020204" pitchFamily="34" charset="0"/>
              </a:rPr>
              <a:t>The drop reaches terminal velocity with </a:t>
            </a:r>
            <a:r>
              <a:rPr lang="es-MX" altLang="es-ES" sz="2800" b="1" smtClean="0">
                <a:latin typeface="Arial" panose="020B0604020202020204" pitchFamily="34" charset="0"/>
              </a:rPr>
              <a:t>F</a:t>
            </a:r>
            <a:r>
              <a:rPr lang="es-MX" altLang="es-ES" sz="2800" i="1" baseline="-25000" smtClean="0">
                <a:latin typeface="Arial" panose="020B0604020202020204" pitchFamily="34" charset="0"/>
              </a:rPr>
              <a:t>D</a:t>
            </a:r>
            <a:r>
              <a:rPr lang="es-MX" altLang="es-ES" sz="2800" smtClean="0">
                <a:latin typeface="Arial" panose="020B0604020202020204" pitchFamily="34" charset="0"/>
              </a:rPr>
              <a:t> = </a:t>
            </a:r>
            <a:r>
              <a:rPr lang="es-MX" altLang="es-ES" sz="2800" i="1" smtClean="0">
                <a:latin typeface="Arial" panose="020B0604020202020204" pitchFamily="34" charset="0"/>
              </a:rPr>
              <a:t>m</a:t>
            </a:r>
            <a:r>
              <a:rPr lang="es-MX" altLang="es-ES" sz="2800" b="1" smtClean="0">
                <a:latin typeface="Arial" panose="020B0604020202020204" pitchFamily="34" charset="0"/>
              </a:rPr>
              <a:t>g</a:t>
            </a:r>
          </a:p>
        </p:txBody>
      </p:sp>
      <p:pic>
        <p:nvPicPr>
          <p:cNvPr id="50180" name="Picture 6" descr="25-28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3725" y="2017713"/>
            <a:ext cx="275272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Oil-Drop Experiment, 3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017713"/>
            <a:ext cx="4078288" cy="4611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ES" sz="2800" smtClean="0">
                <a:latin typeface="Arial" panose="020B0604020202020204" pitchFamily="34" charset="0"/>
              </a:rPr>
              <a:t>When an electric field is set up between the plates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ES" sz="2400" smtClean="0">
                <a:latin typeface="Arial" panose="020B0604020202020204" pitchFamily="34" charset="0"/>
              </a:rPr>
              <a:t>The upper plate has a higher potential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ES" sz="2800" smtClean="0">
                <a:latin typeface="Arial" panose="020B0604020202020204" pitchFamily="34" charset="0"/>
              </a:rPr>
              <a:t>The drop reaches a new terminal velocity when the electrical force equals the sum of the drag force and gravity</a:t>
            </a:r>
          </a:p>
        </p:txBody>
      </p:sp>
      <p:pic>
        <p:nvPicPr>
          <p:cNvPr id="51204" name="Picture 6" descr="25-28b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2150" y="2017713"/>
            <a:ext cx="255587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Oil-Drop Experiment, final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The drop can be raised and allowed to fall numerous times by turning the electric field on and off</a:t>
            </a:r>
          </a:p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After many experiments, Millikan determined:</a:t>
            </a:r>
          </a:p>
          <a:p>
            <a:pPr lvl="1" eaLnBrk="1" hangingPunct="1"/>
            <a:r>
              <a:rPr lang="es-MX" altLang="es-ES" i="1" smtClean="0">
                <a:latin typeface="Arial" panose="020B0604020202020204" pitchFamily="34" charset="0"/>
              </a:rPr>
              <a:t>q</a:t>
            </a:r>
            <a:r>
              <a:rPr lang="es-MX" altLang="es-ES" smtClean="0">
                <a:latin typeface="Arial" panose="020B0604020202020204" pitchFamily="34" charset="0"/>
              </a:rPr>
              <a:t> = </a:t>
            </a:r>
            <a:r>
              <a:rPr lang="es-MX" altLang="es-ES" i="1" smtClean="0">
                <a:latin typeface="Arial" panose="020B0604020202020204" pitchFamily="34" charset="0"/>
              </a:rPr>
              <a:t>ne</a:t>
            </a:r>
            <a:r>
              <a:rPr lang="es-MX" altLang="es-ES" smtClean="0">
                <a:latin typeface="Arial" panose="020B0604020202020204" pitchFamily="34" charset="0"/>
              </a:rPr>
              <a:t> where </a:t>
            </a:r>
            <a:r>
              <a:rPr lang="es-MX" altLang="es-ES" i="1" smtClean="0">
                <a:latin typeface="Arial" panose="020B0604020202020204" pitchFamily="34" charset="0"/>
              </a:rPr>
              <a:t>n</a:t>
            </a:r>
            <a:r>
              <a:rPr lang="es-MX" altLang="es-ES" smtClean="0">
                <a:latin typeface="Arial" panose="020B0604020202020204" pitchFamily="34" charset="0"/>
              </a:rPr>
              <a:t> = 1, 2, 3, …</a:t>
            </a:r>
          </a:p>
          <a:p>
            <a:pPr lvl="1" eaLnBrk="1" hangingPunct="1"/>
            <a:r>
              <a:rPr lang="es-MX" altLang="es-ES" i="1" smtClean="0">
                <a:latin typeface="Arial" panose="020B0604020202020204" pitchFamily="34" charset="0"/>
              </a:rPr>
              <a:t>e</a:t>
            </a:r>
            <a:r>
              <a:rPr lang="es-MX" altLang="es-ES" smtClean="0">
                <a:latin typeface="Arial" panose="020B0604020202020204" pitchFamily="34" charset="0"/>
              </a:rPr>
              <a:t> = 1.60 x 10</a:t>
            </a:r>
            <a:r>
              <a:rPr lang="es-MX" altLang="es-ES" baseline="30000" smtClean="0">
                <a:latin typeface="Arial" panose="020B0604020202020204" pitchFamily="34" charset="0"/>
              </a:rPr>
              <a:t>-19</a:t>
            </a:r>
            <a:r>
              <a:rPr lang="es-MX" altLang="es-ES" smtClean="0">
                <a:latin typeface="Arial" panose="020B0604020202020204" pitchFamily="34" charset="0"/>
              </a:rPr>
              <a:t>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Potencial eléctrico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8345488" cy="4114800"/>
          </a:xfrm>
        </p:spPr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La energía potencial por unidad de carga, </a:t>
            </a:r>
            <a:r>
              <a:rPr lang="es-MX" altLang="es-ES" i="1" smtClean="0">
                <a:latin typeface="Arial" panose="020B0604020202020204" pitchFamily="34" charset="0"/>
              </a:rPr>
              <a:t>U</a:t>
            </a:r>
            <a:r>
              <a:rPr lang="es-MX" altLang="es-ES" smtClean="0">
                <a:latin typeface="Arial" panose="020B0604020202020204" pitchFamily="34" charset="0"/>
              </a:rPr>
              <a:t>/</a:t>
            </a:r>
            <a:r>
              <a:rPr lang="es-MX" altLang="es-ES" i="1" smtClean="0">
                <a:latin typeface="Arial" panose="020B0604020202020204" pitchFamily="34" charset="0"/>
              </a:rPr>
              <a:t>q</a:t>
            </a:r>
            <a:r>
              <a:rPr lang="es-MX" altLang="es-ES" baseline="-25000" smtClean="0">
                <a:latin typeface="Arial" panose="020B0604020202020204" pitchFamily="34" charset="0"/>
              </a:rPr>
              <a:t>o</a:t>
            </a:r>
            <a:r>
              <a:rPr lang="es-MX" altLang="es-ES" smtClean="0">
                <a:latin typeface="Arial" panose="020B0604020202020204" pitchFamily="34" charset="0"/>
              </a:rPr>
              <a:t>, es el potencial eléctrico </a:t>
            </a:r>
          </a:p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El valor del potencial es independinte del valor de </a:t>
            </a:r>
            <a:r>
              <a:rPr lang="es-MX" altLang="es-ES" i="1" smtClean="0">
                <a:latin typeface="Arial" panose="020B0604020202020204" pitchFamily="34" charset="0"/>
              </a:rPr>
              <a:t>q</a:t>
            </a:r>
            <a:r>
              <a:rPr lang="es-MX" altLang="es-ES" baseline="-25000" smtClean="0">
                <a:latin typeface="Arial" panose="020B0604020202020204" pitchFamily="34" charset="0"/>
              </a:rPr>
              <a:t>o</a:t>
            </a:r>
            <a:endParaRPr lang="es-MX" altLang="es-ES" smtClean="0">
              <a:latin typeface="Arial" panose="020B0604020202020204" pitchFamily="34" charset="0"/>
            </a:endParaRPr>
          </a:p>
          <a:p>
            <a:pPr lvl="1" eaLnBrk="1" hangingPunct="1"/>
            <a:r>
              <a:rPr lang="es-MX" altLang="es-ES" smtClean="0">
                <a:latin typeface="Arial" panose="020B0604020202020204" pitchFamily="34" charset="0"/>
              </a:rPr>
              <a:t>El potencial tiene un valor en cada uno de los puntos de una región en la que existe un potencial eléctrico</a:t>
            </a:r>
          </a:p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El potencial eléctrico es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5724525" y="5300663"/>
          <a:ext cx="10525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3" imgW="482391" imgH="431613" progId="Equation.DSMT4">
                  <p:embed/>
                </p:oleObj>
              </mc:Choice>
              <mc:Fallback>
                <p:oleObj name="Equation" r:id="rId3" imgW="482391" imgH="4316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300663"/>
                        <a:ext cx="105251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20713"/>
            <a:ext cx="7793037" cy="1143000"/>
          </a:xfrm>
        </p:spPr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Van de Graaff </a:t>
            </a:r>
            <a:br>
              <a:rPr lang="es-MX" altLang="es-ES" smtClean="0">
                <a:latin typeface="Arial" panose="020B0604020202020204" pitchFamily="34" charset="0"/>
              </a:rPr>
            </a:br>
            <a:r>
              <a:rPr lang="es-MX" altLang="es-ES" smtClean="0">
                <a:latin typeface="Arial" panose="020B0604020202020204" pitchFamily="34" charset="0"/>
              </a:rPr>
              <a:t>Generator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544671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ES" sz="2400" smtClean="0">
                <a:latin typeface="Arial" panose="020B0604020202020204" pitchFamily="34" charset="0"/>
              </a:rPr>
              <a:t>Charge is delivered continuously to a high-potential electrode by means of a moving belt of insulating material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ES" sz="2400" smtClean="0">
                <a:latin typeface="Arial" panose="020B0604020202020204" pitchFamily="34" charset="0"/>
              </a:rPr>
              <a:t>The high-voltage electrode is a hollow metal dome mounted on an insulated column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ES" sz="2400" smtClean="0">
                <a:latin typeface="Arial" panose="020B0604020202020204" pitchFamily="34" charset="0"/>
              </a:rPr>
              <a:t>Large potentials can be developed by repeated trips of the belt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ES" sz="2400" smtClean="0">
                <a:latin typeface="Arial" panose="020B0604020202020204" pitchFamily="34" charset="0"/>
              </a:rPr>
              <a:t>Protons accelerated through such large potentials receive enough energy to initiate nuclear reactions</a:t>
            </a:r>
          </a:p>
        </p:txBody>
      </p:sp>
      <p:pic>
        <p:nvPicPr>
          <p:cNvPr id="53252" name="Picture 6" descr="25-2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457200"/>
            <a:ext cx="2012950" cy="6132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Electrostatic Precipitator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017713"/>
            <a:ext cx="5715000" cy="4611687"/>
          </a:xfrm>
        </p:spPr>
        <p:txBody>
          <a:bodyPr/>
          <a:lstStyle/>
          <a:p>
            <a:pPr eaLnBrk="1" hangingPunct="1"/>
            <a:r>
              <a:rPr lang="es-MX" altLang="es-ES" sz="2100" smtClean="0">
                <a:latin typeface="Arial" panose="020B0604020202020204" pitchFamily="34" charset="0"/>
              </a:rPr>
              <a:t>An application of electrical discharge in gases is the electrostatic precipitator</a:t>
            </a:r>
          </a:p>
          <a:p>
            <a:pPr eaLnBrk="1" hangingPunct="1"/>
            <a:r>
              <a:rPr lang="es-MX" altLang="es-ES" sz="2100" smtClean="0">
                <a:latin typeface="Arial" panose="020B0604020202020204" pitchFamily="34" charset="0"/>
              </a:rPr>
              <a:t>It removes particulate matter from combustible gases</a:t>
            </a:r>
          </a:p>
          <a:p>
            <a:pPr eaLnBrk="1" hangingPunct="1"/>
            <a:r>
              <a:rPr lang="es-MX" altLang="es-ES" sz="2100" smtClean="0">
                <a:latin typeface="Arial" panose="020B0604020202020204" pitchFamily="34" charset="0"/>
              </a:rPr>
              <a:t>The air to be cleaned enters the duct and moves near the wire</a:t>
            </a:r>
          </a:p>
          <a:p>
            <a:pPr eaLnBrk="1" hangingPunct="1"/>
            <a:r>
              <a:rPr lang="es-MX" altLang="es-ES" sz="2100" smtClean="0">
                <a:latin typeface="Arial" panose="020B0604020202020204" pitchFamily="34" charset="0"/>
              </a:rPr>
              <a:t>As the electrons and negative ions created by the discharge are accelerated toward the outer wall by the electric field, the dirt particles become charged</a:t>
            </a:r>
          </a:p>
          <a:p>
            <a:pPr eaLnBrk="1" hangingPunct="1"/>
            <a:r>
              <a:rPr lang="es-MX" altLang="es-ES" sz="2100" smtClean="0">
                <a:latin typeface="Arial" panose="020B0604020202020204" pitchFamily="34" charset="0"/>
              </a:rPr>
              <a:t>Most of the dirt particles are negatively charged and are drawn to the walls by the electric field</a:t>
            </a:r>
          </a:p>
        </p:txBody>
      </p:sp>
      <p:graphicFrame>
        <p:nvGraphicFramePr>
          <p:cNvPr id="54276" name="Object 0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6553200" y="2057400"/>
          <a:ext cx="233045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4" name="Photo Editor Photo" r:id="rId3" imgW="1914286" imgH="3381847" progId="MSPhotoEd.3">
                  <p:embed/>
                </p:oleObj>
              </mc:Choice>
              <mc:Fallback>
                <p:oleObj name="Photo Editor Photo" r:id="rId3" imgW="1914286" imgH="3381847" progId="MSPhotoEd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057400"/>
                        <a:ext cx="233045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Application – Xerographic Copiers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The process of xerography is used for making photocopies</a:t>
            </a:r>
          </a:p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Uses photoconductive materials</a:t>
            </a:r>
          </a:p>
          <a:p>
            <a:pPr lvl="1" eaLnBrk="1" hangingPunct="1"/>
            <a:r>
              <a:rPr lang="es-MX" altLang="es-ES" smtClean="0">
                <a:latin typeface="Arial" panose="020B0604020202020204" pitchFamily="34" charset="0"/>
              </a:rPr>
              <a:t>A photoconductive material is a poor conductor of electricity in the dark but becomes a good electric conductor when exposed to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The Xerographic Process</a:t>
            </a:r>
          </a:p>
        </p:txBody>
      </p:sp>
      <p:pic>
        <p:nvPicPr>
          <p:cNvPr id="56323" name="Picture 3" descr="Fig 16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35163"/>
            <a:ext cx="49530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Application – Laser Printer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17713"/>
            <a:ext cx="7964488" cy="4611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ES" sz="2800" smtClean="0">
                <a:latin typeface="Arial" panose="020B0604020202020204" pitchFamily="34" charset="0"/>
              </a:rPr>
              <a:t>The steps for producing a document on a laser printer is similar to the steps in the xerographic process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ES" sz="2400" smtClean="0">
                <a:latin typeface="Arial" panose="020B0604020202020204" pitchFamily="34" charset="0"/>
              </a:rPr>
              <a:t>Steps a, c, and d are the same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ES" sz="2400" smtClean="0">
                <a:latin typeface="Arial" panose="020B0604020202020204" pitchFamily="34" charset="0"/>
              </a:rPr>
              <a:t>The major difference is the way the image forms on the selenium-coated drum</a:t>
            </a:r>
          </a:p>
          <a:p>
            <a:pPr lvl="2" eaLnBrk="1" hangingPunct="1">
              <a:lnSpc>
                <a:spcPct val="90000"/>
              </a:lnSpc>
            </a:pPr>
            <a:r>
              <a:rPr lang="es-MX" altLang="es-ES" sz="2000" smtClean="0">
                <a:latin typeface="Arial" panose="020B0604020202020204" pitchFamily="34" charset="0"/>
              </a:rPr>
              <a:t>A rotating mirror inside the printer causes the beam of the laser to sweep across the selenium-coated drum</a:t>
            </a:r>
          </a:p>
          <a:p>
            <a:pPr lvl="2" eaLnBrk="1" hangingPunct="1">
              <a:lnSpc>
                <a:spcPct val="90000"/>
              </a:lnSpc>
            </a:pPr>
            <a:r>
              <a:rPr lang="es-MX" altLang="es-ES" sz="2000" smtClean="0">
                <a:latin typeface="Arial" panose="020B0604020202020204" pitchFamily="34" charset="0"/>
              </a:rPr>
              <a:t>The electrical signals form the desired letter in positive charges on the selenium-coated drum</a:t>
            </a:r>
          </a:p>
          <a:p>
            <a:pPr lvl="2" eaLnBrk="1" hangingPunct="1">
              <a:lnSpc>
                <a:spcPct val="90000"/>
              </a:lnSpc>
            </a:pPr>
            <a:r>
              <a:rPr lang="es-MX" altLang="es-ES" sz="2000" smtClean="0">
                <a:latin typeface="Arial" panose="020B0604020202020204" pitchFamily="34" charset="0"/>
              </a:rPr>
              <a:t>Toner is applied and the process continues as in the xerographic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Potentials Due to Various Charge Distributions</a:t>
            </a:r>
          </a:p>
        </p:txBody>
      </p:sp>
      <p:pic>
        <p:nvPicPr>
          <p:cNvPr id="58371" name="Picture 3" descr="25-T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3413"/>
            <a:ext cx="5378450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El potencial eléctrico es una cantidad escalar</a:t>
            </a:r>
          </a:p>
          <a:p>
            <a:pPr lvl="1" eaLnBrk="1" hangingPunct="1"/>
            <a:r>
              <a:rPr lang="es-MX" altLang="es-ES" smtClean="0">
                <a:latin typeface="Arial" panose="020B0604020202020204" pitchFamily="34" charset="0"/>
              </a:rPr>
              <a:t>Ya que la energía es un escalar</a:t>
            </a:r>
          </a:p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Cuando una partícula cargada se mueve en un campo eléctrico, ésta experimenta un cambio en su potencial eléctrico</a:t>
            </a:r>
            <a:endParaRPr lang="en-US" altLang="es-ES" smtClean="0">
              <a:latin typeface="Arial" panose="020B0604020202020204" pitchFamily="34" charset="0"/>
            </a:endParaRPr>
          </a:p>
        </p:txBody>
      </p:sp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3419475" y="5229225"/>
          <a:ext cx="315595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3" imgW="1422400" imgH="431800" progId="Equation.DSMT4">
                  <p:embed/>
                </p:oleObj>
              </mc:Choice>
              <mc:Fallback>
                <p:oleObj name="Equation" r:id="rId3" imgW="14224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229225"/>
                        <a:ext cx="3155950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459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ES" sz="2400" smtClean="0">
                <a:latin typeface="Arial" panose="020B0604020202020204" pitchFamily="34" charset="0"/>
              </a:rPr>
              <a:t>La cantidad que es verdaderamente significativa es el cambio o la diferencia en el valor del potencial eléctrico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ES" sz="2400" smtClean="0">
                <a:latin typeface="Arial" panose="020B0604020202020204" pitchFamily="34" charset="0"/>
              </a:rPr>
              <a:t>Es frecuente (y necesario) tomar una valor de referencia y ahí definir un valor de cero para el valor del potencial eléctrico. Este valor se toma en función del campo eléctrico que experimenta la partícula en el espacio.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ES" sz="2400" smtClean="0">
                <a:latin typeface="Arial" panose="020B0604020202020204" pitchFamily="34" charset="0"/>
              </a:rPr>
              <a:t>El potencial eléctrico es una caracteritica escalar de un campo eléctrico, independientemente de cualquiera otra carga que pueda ser colocada en esa región del espacio donde existe el campo eléctrico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trabajo y potencial eléctrico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Supongamos que una carga se mueve en una región donde existe un campo eléctrico, con la condición de que no cambie su energía cinética. </a:t>
            </a:r>
          </a:p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El valor del trabajo realizado sobre la carga es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s-MX" altLang="es-ES" i="1" smtClean="0">
                <a:latin typeface="Arial" panose="020B0604020202020204" pitchFamily="34" charset="0"/>
              </a:rPr>
              <a:t>W</a:t>
            </a:r>
            <a:r>
              <a:rPr lang="es-MX" altLang="es-ES" smtClean="0">
                <a:latin typeface="Arial" panose="020B0604020202020204" pitchFamily="34" charset="0"/>
              </a:rPr>
              <a:t> = </a:t>
            </a:r>
            <a:r>
              <a:rPr lang="es-MX" altLang="es-ES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s-MX" altLang="es-ES" i="1" smtClean="0">
                <a:latin typeface="Arial" panose="020B0604020202020204" pitchFamily="34" charset="0"/>
              </a:rPr>
              <a:t>V</a:t>
            </a:r>
            <a:r>
              <a:rPr lang="es-MX" altLang="es-ES" smtClean="0">
                <a:latin typeface="Arial" panose="020B0604020202020204" pitchFamily="34" charset="0"/>
              </a:rPr>
              <a:t> = </a:t>
            </a:r>
            <a:r>
              <a:rPr lang="es-MX" altLang="es-ES" i="1" smtClean="0">
                <a:latin typeface="Arial" panose="020B0604020202020204" pitchFamily="34" charset="0"/>
              </a:rPr>
              <a:t>q </a:t>
            </a:r>
            <a:r>
              <a:rPr lang="es-MX" altLang="es-ES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s-MX" altLang="es-ES" i="1" smtClean="0">
                <a:latin typeface="Arial" panose="020B0604020202020204" pitchFamily="34" charset="0"/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ES" smtClean="0">
                <a:latin typeface="Arial" panose="020B0604020202020204" pitchFamily="34" charset="0"/>
              </a:rPr>
              <a:t>Unidades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ES" sz="2800" smtClean="0">
                <a:latin typeface="Arial" panose="020B0604020202020204" pitchFamily="34" charset="0"/>
              </a:rPr>
              <a:t>1 V = 1 J/C</a:t>
            </a:r>
          </a:p>
          <a:p>
            <a:pPr lvl="1" eaLnBrk="1" hangingPunct="1"/>
            <a:r>
              <a:rPr lang="es-MX" altLang="es-ES" sz="2400" smtClean="0">
                <a:latin typeface="Arial" panose="020B0604020202020204" pitchFamily="34" charset="0"/>
              </a:rPr>
              <a:t>V es un vol</a:t>
            </a:r>
          </a:p>
          <a:p>
            <a:pPr lvl="1" eaLnBrk="1" hangingPunct="1"/>
            <a:r>
              <a:rPr lang="es-MX" altLang="es-ES" sz="2400" smtClean="0">
                <a:latin typeface="Arial" panose="020B0604020202020204" pitchFamily="34" charset="0"/>
              </a:rPr>
              <a:t>Se realiza un joule de trabajo para mover una carga de 1 coulomb a través de una diferencia de potencial de un volt</a:t>
            </a:r>
          </a:p>
          <a:p>
            <a:pPr eaLnBrk="1" hangingPunct="1"/>
            <a:r>
              <a:rPr lang="es-MX" altLang="es-ES" sz="2800" smtClean="0">
                <a:latin typeface="Arial" panose="020B0604020202020204" pitchFamily="34" charset="0"/>
              </a:rPr>
              <a:t>Adicionalmente, 1 N/C = 1 V/m</a:t>
            </a:r>
          </a:p>
          <a:p>
            <a:pPr lvl="1" eaLnBrk="1" hangingPunct="1"/>
            <a:r>
              <a:rPr lang="es-MX" altLang="es-ES" sz="2400" smtClean="0">
                <a:latin typeface="Arial" panose="020B0604020202020204" pitchFamily="34" charset="0"/>
              </a:rPr>
              <a:t>Esto indica que podemos interpretar al campo eléctrico como una medida de la razón de cambio del potencial eléctrico con la posición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1001</TotalTime>
  <Words>2379</Words>
  <Application>Microsoft Office PowerPoint</Application>
  <PresentationFormat>Presentación en pantalla (4:3)</PresentationFormat>
  <Paragraphs>220</Paragraphs>
  <Slides>55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55</vt:i4>
      </vt:variant>
    </vt:vector>
  </HeadingPairs>
  <TitlesOfParts>
    <vt:vector size="62" baseType="lpstr">
      <vt:lpstr>Arial</vt:lpstr>
      <vt:lpstr>Calibri</vt:lpstr>
      <vt:lpstr>Tahoma</vt:lpstr>
      <vt:lpstr>Wingdings</vt:lpstr>
      <vt:lpstr>Blends</vt:lpstr>
      <vt:lpstr>Equation</vt:lpstr>
      <vt:lpstr>Photo Editor Photo</vt:lpstr>
      <vt:lpstr>Física II.</vt:lpstr>
      <vt:lpstr>Energía Potencial Eléctrica</vt:lpstr>
      <vt:lpstr>Cont…</vt:lpstr>
      <vt:lpstr>Presentación de PowerPoint</vt:lpstr>
      <vt:lpstr>Potencial eléctrico</vt:lpstr>
      <vt:lpstr>Presentación de PowerPoint</vt:lpstr>
      <vt:lpstr>Presentación de PowerPoint</vt:lpstr>
      <vt:lpstr>trabajo y potencial eléctrico </vt:lpstr>
      <vt:lpstr>Unidades</vt:lpstr>
      <vt:lpstr>Electrones-Volt</vt:lpstr>
      <vt:lpstr>Diferencia de potencial en un campo uniforme</vt:lpstr>
      <vt:lpstr>La energía y la dirección del campo eléctrico</vt:lpstr>
      <vt:lpstr>Más sobre la energía y la dirección del E</vt:lpstr>
      <vt:lpstr>Equipotenciales</vt:lpstr>
      <vt:lpstr>Partículas cargadas en una región de campo uniforme</vt:lpstr>
      <vt:lpstr>Potencial y cargas puntuales</vt:lpstr>
      <vt:lpstr>cont.</vt:lpstr>
      <vt:lpstr>Potencial eléctrico de una carga puntual</vt:lpstr>
      <vt:lpstr>Potencial eléctrico para un conjunto de cargas</vt:lpstr>
      <vt:lpstr>El potencial eléctrico de un dipolo</vt:lpstr>
      <vt:lpstr>Energía potencial de un conjunto de cargas</vt:lpstr>
      <vt:lpstr>Además…</vt:lpstr>
      <vt:lpstr>U para un conjunto de cargas, final</vt:lpstr>
      <vt:lpstr>Cálculo de E a partir de V</vt:lpstr>
      <vt:lpstr>E y V para una placa infinita cargada</vt:lpstr>
      <vt:lpstr>E y V  para una carga puntual</vt:lpstr>
      <vt:lpstr>E y V para un dipolo</vt:lpstr>
      <vt:lpstr>Campo Eléctrico a partir del Potential, General</vt:lpstr>
      <vt:lpstr>Potencial Eléctrico para una distribución continua de carga</vt:lpstr>
      <vt:lpstr>V Para una distribución continua de carga, cont.</vt:lpstr>
      <vt:lpstr>V para un anillo uniformemente cargado</vt:lpstr>
      <vt:lpstr>V para un anillo uniformemente cargado</vt:lpstr>
      <vt:lpstr>V para un hilo infinito de carga</vt:lpstr>
      <vt:lpstr>V`para una esfera uniformemente cargada</vt:lpstr>
      <vt:lpstr>V  para una esfera uniformemente cargada, la gráfica</vt:lpstr>
      <vt:lpstr>Potencial V debido a un conductor cargado</vt:lpstr>
      <vt:lpstr>Potencial V debido a un conductor cargado, cont.</vt:lpstr>
      <vt:lpstr>Comparando E y V </vt:lpstr>
      <vt:lpstr>Objetos de forma irregular</vt:lpstr>
      <vt:lpstr>Objetos de forma irregular, cont.</vt:lpstr>
      <vt:lpstr>Cavity in a Conductor</vt:lpstr>
      <vt:lpstr>Cavity in a Conductor, cont</vt:lpstr>
      <vt:lpstr>Corona Discharge</vt:lpstr>
      <vt:lpstr>Corona Discharge, cont.</vt:lpstr>
      <vt:lpstr>Millikan Oil-Drop Experiment – Experimental Set-Up</vt:lpstr>
      <vt:lpstr>Millikan Oil-Drop Experiment</vt:lpstr>
      <vt:lpstr>Oil-Drop Experiment, 2</vt:lpstr>
      <vt:lpstr>Oil-Drop Experiment, 3</vt:lpstr>
      <vt:lpstr>Oil-Drop Experiment, final</vt:lpstr>
      <vt:lpstr>Van de Graaff  Generator</vt:lpstr>
      <vt:lpstr>Electrostatic Precipitator</vt:lpstr>
      <vt:lpstr>Application – Xerographic Copiers</vt:lpstr>
      <vt:lpstr>The Xerographic Process</vt:lpstr>
      <vt:lpstr>Application – Laser Printer</vt:lpstr>
      <vt:lpstr>Potentials Due to Various Charge Distributions</vt:lpstr>
    </vt:vector>
  </TitlesOfParts>
  <Company>Next Step Program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25</dc:title>
  <dc:creator>Marilyn Akins</dc:creator>
  <cp:lastModifiedBy>Gustavo Tavizon</cp:lastModifiedBy>
  <cp:revision>42</cp:revision>
  <dcterms:created xsi:type="dcterms:W3CDTF">2003-12-28T00:17:21Z</dcterms:created>
  <dcterms:modified xsi:type="dcterms:W3CDTF">2021-02-27T22:26:33Z</dcterms:modified>
</cp:coreProperties>
</file>