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2"/>
  </p:notesMasterIdLst>
  <p:sldIdLst>
    <p:sldId id="256" r:id="rId2"/>
    <p:sldId id="313" r:id="rId3"/>
    <p:sldId id="314" r:id="rId4"/>
    <p:sldId id="315" r:id="rId5"/>
    <p:sldId id="316" r:id="rId6"/>
    <p:sldId id="257" r:id="rId7"/>
    <p:sldId id="258" r:id="rId8"/>
    <p:sldId id="312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80" r:id="rId23"/>
    <p:sldId id="273" r:id="rId24"/>
    <p:sldId id="274" r:id="rId25"/>
    <p:sldId id="275" r:id="rId26"/>
    <p:sldId id="276" r:id="rId27"/>
    <p:sldId id="277" r:id="rId28"/>
    <p:sldId id="281" r:id="rId29"/>
    <p:sldId id="278" r:id="rId30"/>
    <p:sldId id="279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18" autoAdjust="0"/>
    <p:restoredTop sz="90929"/>
  </p:normalViewPr>
  <p:slideViewPr>
    <p:cSldViewPr>
      <p:cViewPr varScale="1">
        <p:scale>
          <a:sx n="73" d="100"/>
          <a:sy n="73" d="100"/>
        </p:scale>
        <p:origin x="145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9.xml"/><Relationship Id="rId1" Type="http://schemas.openxmlformats.org/officeDocument/2006/relationships/slide" Target="slides/slide2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284F827-6859-46CF-979A-31924E473F1B}" type="datetimeFigureOut">
              <a:rPr lang="es-MX"/>
              <a:pPr>
                <a:defRPr/>
              </a:pPr>
              <a:t>27/02/2021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41988A8-0F1A-4930-A985-A028E5E93AF5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945929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51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BF4D2F-8260-40B8-A5ED-7A7D70146C6D}" type="slidenum">
              <a:rPr lang="es-MX" altLang="es-MX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</a:t>
            </a:fld>
            <a:endParaRPr lang="es-MX" altLang="es-MX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242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9DFCA4-8936-4246-AAF2-24DCFE836BD3}" type="slidenum">
              <a:rPr lang="es-MX" altLang="es-MX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s-MX" altLang="es-MX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019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F469AC-B374-4621-B80B-B34E6E96E6E3}" type="slidenum">
              <a:rPr lang="es-MX" altLang="es-MX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s-MX" altLang="es-MX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122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327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E74AC2-5357-4FB2-9DB5-8546A5C98A81}" type="slidenum">
              <a:rPr lang="es-MX" altLang="es-MX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s-MX" altLang="es-MX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57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348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FB6BCD-276E-47EC-9417-34BDA8723508}" type="slidenum">
              <a:rPr lang="es-MX" altLang="es-MX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s-MX" altLang="es-MX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0532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720A38-D8B6-4363-945D-1CD7E735D094}" type="slidenum">
              <a:rPr lang="es-MX" altLang="es-MX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s-MX" altLang="es-MX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2328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389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E85B98-B841-4076-96AA-6D15C1F45C2B}" type="slidenum">
              <a:rPr lang="es-MX" altLang="es-MX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s-MX" altLang="es-MX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5942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409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5CDA7B-BD18-4312-9C26-A3615C874C90}" type="slidenum">
              <a:rPr lang="es-MX" altLang="es-MX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s-MX" altLang="es-MX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8965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430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8EB873-D513-4B1B-A678-1D67FC800C79}" type="slidenum">
              <a:rPr lang="es-MX" altLang="es-MX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s-MX" altLang="es-MX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79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450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4F8634-FEE0-414C-8966-E774E68BB278}" type="slidenum">
              <a:rPr lang="es-MX" altLang="es-MX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s-MX" altLang="es-MX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9182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471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100BB7-6D94-4B22-AD1F-E1E8337F2E33}" type="slidenum">
              <a:rPr lang="es-MX" altLang="es-MX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24</a:t>
            </a:fld>
            <a:endParaRPr lang="es-MX" altLang="es-MX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472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112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A0CF4B-A4E4-48FC-AABC-2D4DB97FEBDD}" type="slidenum">
              <a:rPr lang="es-MX" altLang="es-MX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6</a:t>
            </a:fld>
            <a:endParaRPr lang="es-MX" altLang="es-MX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6292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491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53E38C-68F0-46E0-B968-FA403DD22F08}" type="slidenum">
              <a:rPr lang="es-MX" altLang="es-MX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25</a:t>
            </a:fld>
            <a:endParaRPr lang="es-MX" altLang="es-MX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6771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512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F4A537-0AC5-49B0-8CE7-D9133498DAA1}" type="slidenum">
              <a:rPr lang="es-MX" altLang="es-MX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26</a:t>
            </a:fld>
            <a:endParaRPr lang="es-MX" altLang="es-MX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3946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532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3A4C36-0AED-4AA9-B74B-EEA4811AD7BB}" type="slidenum">
              <a:rPr lang="es-MX" altLang="es-MX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27</a:t>
            </a:fld>
            <a:endParaRPr lang="es-MX" altLang="es-MX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4470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553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6AB7B9-D4D4-4F7B-825E-5CA6A90F4576}" type="slidenum">
              <a:rPr lang="es-MX" altLang="es-MX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28</a:t>
            </a:fld>
            <a:endParaRPr lang="es-MX" altLang="es-MX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5251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573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477A7B-D1BF-4A08-845E-6E087ECE4194}" type="slidenum">
              <a:rPr lang="es-MX" altLang="es-MX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29</a:t>
            </a:fld>
            <a:endParaRPr lang="es-MX" altLang="es-MX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2456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593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3B7C17-3A7C-4BAE-B92E-9466A8578AB4}" type="slidenum">
              <a:rPr lang="es-MX" altLang="es-MX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30</a:t>
            </a:fld>
            <a:endParaRPr lang="es-MX" altLang="es-MX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8127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614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BE8FB3-F291-4379-9619-FF270B55D817}" type="slidenum">
              <a:rPr lang="es-MX" altLang="es-MX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31</a:t>
            </a:fld>
            <a:endParaRPr lang="es-MX" altLang="es-MX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9608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634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2A0625-BFB9-4275-8062-BED641FD77E7}" type="slidenum">
              <a:rPr lang="es-MX" altLang="es-MX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32</a:t>
            </a:fld>
            <a:endParaRPr lang="es-MX" altLang="es-MX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6888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655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A76E8A-6313-44D4-B772-11CB0938B8AE}" type="slidenum">
              <a:rPr lang="es-MX" altLang="es-MX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33</a:t>
            </a:fld>
            <a:endParaRPr lang="es-MX" altLang="es-MX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4415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675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B11A20-A6F5-417B-BB43-F6009681D538}" type="slidenum">
              <a:rPr lang="es-MX" altLang="es-MX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34</a:t>
            </a:fld>
            <a:endParaRPr lang="es-MX" altLang="es-MX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872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133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596D73-002B-40E3-A5DF-E5863743E125}" type="slidenum">
              <a:rPr lang="es-MX" altLang="es-MX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7</a:t>
            </a:fld>
            <a:endParaRPr lang="es-MX" altLang="es-MX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7182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696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8CA85A-3D13-4B9D-B3CE-5D07CD9B3205}" type="slidenum">
              <a:rPr lang="es-MX" altLang="es-MX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35</a:t>
            </a:fld>
            <a:endParaRPr lang="es-MX" altLang="es-MX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1880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716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E0B1CA-DFD6-4E6E-9E0B-985AB779DED1}" type="slidenum">
              <a:rPr lang="es-MX" altLang="es-MX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36</a:t>
            </a:fld>
            <a:endParaRPr lang="es-MX" altLang="es-MX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8034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737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30B5D7-0D0A-4F06-B64E-0EEFDBB42082}" type="slidenum">
              <a:rPr lang="es-MX" altLang="es-MX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37</a:t>
            </a:fld>
            <a:endParaRPr lang="es-MX" altLang="es-MX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8871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757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807F71-3E98-491D-9392-96ABB184F049}" type="slidenum">
              <a:rPr lang="es-MX" altLang="es-MX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38</a:t>
            </a:fld>
            <a:endParaRPr lang="es-MX" altLang="es-MX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6576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778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A42FCE-96F9-46DD-9EBD-7977D05FA9BC}" type="slidenum">
              <a:rPr lang="es-MX" altLang="es-MX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39</a:t>
            </a:fld>
            <a:endParaRPr lang="es-MX" altLang="es-MX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9840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798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736804-DA34-430D-B223-EB98B6300656}" type="slidenum">
              <a:rPr lang="es-MX" altLang="es-MX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40</a:t>
            </a:fld>
            <a:endParaRPr lang="es-MX" altLang="es-MX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3012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819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1B5E7D-8DBE-4793-8EC5-19ADA9774008}" type="slidenum">
              <a:rPr lang="es-MX" altLang="es-MX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41</a:t>
            </a:fld>
            <a:endParaRPr lang="es-MX" altLang="es-MX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5577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839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682985C-0599-4FDE-94E9-29FF825B7A12}" type="slidenum">
              <a:rPr lang="es-MX" altLang="es-MX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42</a:t>
            </a:fld>
            <a:endParaRPr lang="es-MX" altLang="es-MX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6884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860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7218DC-27F6-493F-82B0-63C2F2F600CC}" type="slidenum">
              <a:rPr lang="es-MX" altLang="es-MX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43</a:t>
            </a:fld>
            <a:endParaRPr lang="es-MX" altLang="es-MX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8409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880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6A579F-7F6E-4168-890C-9F1DA569E8F7}" type="slidenum">
              <a:rPr lang="es-MX" altLang="es-MX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44</a:t>
            </a:fld>
            <a:endParaRPr lang="es-MX" altLang="es-MX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477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812DA9-4A69-4A28-A00F-E5E9B4DB9842}" type="slidenum">
              <a:rPr lang="es-MX" altLang="es-MX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9</a:t>
            </a:fld>
            <a:endParaRPr lang="es-MX" altLang="es-MX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8475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901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1B91A3-FCE9-44DF-B800-F983B746F014}" type="slidenum">
              <a:rPr lang="es-MX" altLang="es-MX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45</a:t>
            </a:fld>
            <a:endParaRPr lang="es-MX" altLang="es-MX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9264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921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07A1DD-2EC4-464F-B5C3-826E6D3DC85D}" type="slidenum">
              <a:rPr lang="es-MX" altLang="es-MX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46</a:t>
            </a:fld>
            <a:endParaRPr lang="es-MX" altLang="es-MX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29120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942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7A57B2-FF1D-4C1F-883E-C5580EE60479}" type="slidenum">
              <a:rPr lang="es-MX" altLang="es-MX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47</a:t>
            </a:fld>
            <a:endParaRPr lang="es-MX" altLang="es-MX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62604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962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AC960E-2EF6-4FCD-B2BC-4CEC293D3441}" type="slidenum">
              <a:rPr lang="es-MX" altLang="es-MX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48</a:t>
            </a:fld>
            <a:endParaRPr lang="es-MX" altLang="es-MX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143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983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15D81C-33CE-4B52-9408-3B0D4D018EC5}" type="slidenum">
              <a:rPr lang="es-MX" altLang="es-MX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49</a:t>
            </a:fld>
            <a:endParaRPr lang="es-MX" altLang="es-MX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15018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1003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A46F51-917B-475E-8A79-4EFB2BE6E55D}" type="slidenum">
              <a:rPr lang="es-MX" altLang="es-MX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50</a:t>
            </a:fld>
            <a:endParaRPr lang="es-MX" altLang="es-MX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40589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1024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A545AF-45FB-40F9-A07A-5D2523323FBE}" type="slidenum">
              <a:rPr lang="es-MX" altLang="es-MX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51</a:t>
            </a:fld>
            <a:endParaRPr lang="es-MX" altLang="es-MX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43796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1044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41F3C6-0E0D-4FA1-82AC-9FEEC066AD76}" type="slidenum">
              <a:rPr lang="es-MX" altLang="es-MX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52</a:t>
            </a:fld>
            <a:endParaRPr lang="es-MX" altLang="es-MX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15109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1065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292A76-8FD8-4C1A-BE31-EED5AF03EB05}" type="slidenum">
              <a:rPr lang="es-MX" altLang="es-MX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53</a:t>
            </a:fld>
            <a:endParaRPr lang="es-MX" altLang="es-MX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08222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1085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A5FDDF-ABE2-4411-813E-3C9FBA7A4F6B}" type="slidenum">
              <a:rPr lang="es-MX" altLang="es-MX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54</a:t>
            </a:fld>
            <a:endParaRPr lang="es-MX" altLang="es-MX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079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184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A2CAA2-BA01-4D0A-B826-3C090C4475F4}" type="slidenum">
              <a:rPr lang="es-MX" altLang="es-MX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s-MX" altLang="es-MX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76370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1105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9DB85B-7585-44E7-97FB-AB8C51C34BBB}" type="slidenum">
              <a:rPr lang="es-MX" altLang="es-MX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55</a:t>
            </a:fld>
            <a:endParaRPr lang="es-MX" altLang="es-MX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56236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1126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673B13-F2AC-4A95-87A9-5CC94C2F1D0F}" type="slidenum">
              <a:rPr lang="es-MX" altLang="es-MX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56</a:t>
            </a:fld>
            <a:endParaRPr lang="es-MX" altLang="es-MX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92056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1146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0DD08C-4809-46EE-A766-F1C9AF2ED41D}" type="slidenum">
              <a:rPr lang="es-MX" altLang="es-MX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57</a:t>
            </a:fld>
            <a:endParaRPr lang="es-MX" altLang="es-MX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67783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1167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2B6A94-D7B1-4EBB-9C79-03BB95D196DB}" type="slidenum">
              <a:rPr lang="es-MX" altLang="es-MX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58</a:t>
            </a:fld>
            <a:endParaRPr lang="es-MX" altLang="es-MX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71510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1187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9758EA-920A-4D12-B0C6-C55BF64E49F0}" type="slidenum">
              <a:rPr lang="es-MX" altLang="es-MX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59</a:t>
            </a:fld>
            <a:endParaRPr lang="es-MX" altLang="es-MX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3257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1208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7D3295-24CE-41E9-AA72-25F0A36576E8}" type="slidenum">
              <a:rPr lang="es-MX" altLang="es-MX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60</a:t>
            </a:fld>
            <a:endParaRPr lang="es-MX" altLang="es-MX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58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204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B713A2-F47E-4237-86C5-EB420FC63967}" type="slidenum">
              <a:rPr lang="es-MX" altLang="es-MX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s-MX" altLang="es-MX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484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858B4B-5D9E-43BB-997B-41CD9BE7E2C7}" type="slidenum">
              <a:rPr lang="es-MX" altLang="es-MX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s-MX" altLang="es-MX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814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615E216-4F60-45A4-AF0A-E4326CF0BA1E}" type="slidenum">
              <a:rPr lang="es-MX" altLang="es-MX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s-MX" altLang="es-MX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498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32B85ED-3950-45CF-A144-73EB45A96046}" type="slidenum">
              <a:rPr lang="es-MX" altLang="es-MX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s-MX" altLang="es-MX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892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MX" altLang="es-MX" smtClean="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MX" altLang="es-MX" smtClean="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MX" altLang="es-MX" smtClean="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s-MX" altLang="es-MX" smtClean="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s-MX" altLang="es-MX" smtClean="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s-MX" altLang="es-MX" smtClean="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es-MX" altLang="es-MX" smtClean="0"/>
            </a:p>
          </p:txBody>
        </p:sp>
      </p:grpSp>
      <p:sp>
        <p:nvSpPr>
          <p:cNvPr id="41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564DE3B-1D63-47DD-B43D-8464358E481D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808242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87EB4-C503-41A9-B35F-104C37B25DBA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102925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2A876-574F-4C11-8D28-2396902F4DE9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1108578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endParaRPr lang="es-MX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468A1-C061-41A9-B287-566A89272A65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2023283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ítulo y objetos encima del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10E4F-6365-4F13-BE7B-E97678162FC8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159097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2C115-246A-4EAA-82D4-4200BA3F35FE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1027044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3750A-2AD7-406C-9573-21F168E26C25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2264126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07A8B-1372-44EA-BAC7-465B80B9506C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1874380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D9FC9-30BB-46DB-AC06-FB5C02228935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276465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A4C64-5DC2-46BC-9145-4DBA94B6902D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1637885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39F2D-A191-4484-891C-DAA2CA5EBA4A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4083984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A22C7-B2BD-4F87-B8FE-B31390EF6965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2104877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5DCF4-B3F1-431D-ABC8-D608378523CE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2423505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s-MX" altLang="es-MX" smtClean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s-MX" altLang="es-MX" smtClean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s-MX" altLang="es-MX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s-MX" altLang="es-MX" smtClean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s-MX" altLang="es-MX" smtClean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s-MX" altLang="es-MX" smtClean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s-MX" altLang="es-MX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MX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MX" smtClean="0"/>
              <a:t>Click to edit Master text styles</a:t>
            </a:r>
          </a:p>
          <a:p>
            <a:pPr lvl="1"/>
            <a:r>
              <a:rPr lang="en-US" altLang="es-MX" smtClean="0"/>
              <a:t>Second level</a:t>
            </a:r>
          </a:p>
          <a:p>
            <a:pPr lvl="2"/>
            <a:r>
              <a:rPr lang="en-US" altLang="es-MX" smtClean="0"/>
              <a:t>Third level</a:t>
            </a:r>
          </a:p>
          <a:p>
            <a:pPr lvl="3"/>
            <a:r>
              <a:rPr lang="en-US" altLang="es-MX" smtClean="0"/>
              <a:t>Fourth level</a:t>
            </a:r>
          </a:p>
          <a:p>
            <a:pPr lvl="4"/>
            <a:r>
              <a:rPr lang="en-US" altLang="es-MX" smtClean="0"/>
              <a:t>Fifth level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57ADA99-4E26-4E96-97D2-144DC084BCDC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2.png"/><Relationship Id="rId4" Type="http://schemas.openxmlformats.org/officeDocument/2006/relationships/oleObject" Target="../embeddings/oleObject7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8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9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1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s-MX" smtClean="0"/>
              <a:t>Capacitores y dieléctricos</a:t>
            </a:r>
          </a:p>
        </p:txBody>
      </p:sp>
      <p:sp>
        <p:nvSpPr>
          <p:cNvPr id="2" name="1 Rectángulo"/>
          <p:cNvSpPr/>
          <p:nvPr/>
        </p:nvSpPr>
        <p:spPr>
          <a:xfrm>
            <a:off x="971550" y="3860800"/>
            <a:ext cx="7758113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MX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Presentación basada en el material contenido en: </a:t>
            </a:r>
            <a:r>
              <a:rPr lang="es-MX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Serway</a:t>
            </a:r>
            <a:r>
              <a:rPr lang="es-MX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R. </a:t>
            </a:r>
            <a:r>
              <a:rPr lang="es-MX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Physics</a:t>
            </a:r>
            <a:r>
              <a:rPr lang="es-MX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MX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</a:t>
            </a:r>
            <a:r>
              <a:rPr lang="es-MX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MX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Scientists</a:t>
            </a:r>
            <a:r>
              <a:rPr lang="es-MX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</a:t>
            </a:r>
            <a:r>
              <a:rPr lang="es-MX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Engineers</a:t>
            </a:r>
            <a:r>
              <a:rPr lang="es-MX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Saunders </a:t>
            </a:r>
            <a:r>
              <a:rPr lang="es-MX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College</a:t>
            </a:r>
            <a:r>
              <a:rPr lang="es-MX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Pub. 3rd </a:t>
            </a:r>
            <a:r>
              <a:rPr lang="es-MX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edition</a:t>
            </a:r>
            <a:r>
              <a:rPr lang="es-MX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s-E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smtClean="0"/>
              <a:t>Más sobre sus generalidades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altLang="es-MX" sz="2400" smtClean="0"/>
              <a:t>La capacitancia siempre es una cantidad positiva</a:t>
            </a:r>
          </a:p>
          <a:p>
            <a:pPr eaLnBrk="1" hangingPunct="1"/>
            <a:r>
              <a:rPr lang="es-MX" altLang="es-MX" sz="2400" smtClean="0"/>
              <a:t>La capacitancia de un sistema es una constante</a:t>
            </a:r>
          </a:p>
          <a:p>
            <a:pPr eaLnBrk="1" hangingPunct="1"/>
            <a:r>
              <a:rPr lang="es-MX" altLang="es-MX" sz="2400" smtClean="0"/>
              <a:t>La capacitancia es una medida de la capacidad del sistema (capacitor) para almacenar carga eléctrica</a:t>
            </a:r>
          </a:p>
          <a:p>
            <a:pPr eaLnBrk="1" hangingPunct="1"/>
            <a:r>
              <a:rPr lang="es-MX" altLang="es-MX" sz="2400" smtClean="0"/>
              <a:t>El farad es una unidad verdaderamente grande. Las cantidades que típicamente se manejan son más bien en microfarads (</a:t>
            </a:r>
            <a:r>
              <a:rPr lang="es-MX" altLang="es-MX" sz="2400" smtClean="0">
                <a:latin typeface="Symbol" panose="05050102010706020507" pitchFamily="18" charset="2"/>
              </a:rPr>
              <a:t>m</a:t>
            </a:r>
            <a:r>
              <a:rPr lang="es-MX" altLang="es-MX" sz="2400" smtClean="0"/>
              <a:t>F) y picofarads (pF)</a:t>
            </a:r>
          </a:p>
          <a:p>
            <a:pPr eaLnBrk="1" hangingPunct="1"/>
            <a:endParaRPr lang="en-US" altLang="es-MX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smtClean="0"/>
              <a:t/>
            </a:r>
            <a:br>
              <a:rPr lang="en-US" altLang="es-MX" smtClean="0"/>
            </a:br>
            <a:r>
              <a:rPr lang="en-US" altLang="es-MX" smtClean="0"/>
              <a:t>Capacitor de placas paralelas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altLang="es-MX" sz="2400" smtClean="0"/>
              <a:t>Cada uno de las placas se conecta a las terminales de una batería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sz="2400" smtClean="0"/>
              <a:t>Si el capacitor está inicialmente descargado, la batería establece una campo eléctrico a través de los cables conductores mediante los que se conectan</a:t>
            </a:r>
          </a:p>
        </p:txBody>
      </p:sp>
      <p:pic>
        <p:nvPicPr>
          <p:cNvPr id="19460" name="Picture 6" descr="C:\Serway Art Eng\Chapter26\26-02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16613" y="2017713"/>
            <a:ext cx="2266950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smtClean="0"/>
              <a:t>Capacitor de placas paralelas, cont…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altLang="es-MX" sz="2200" smtClean="0"/>
              <a:t>El campo producido por la batería aplica una fuerza sobre los electrones en el alambre justo antes de las placas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sz="2200" smtClean="0"/>
              <a:t>Esta fuerza provoca que los electrones migren hacia la placa negativa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sz="2200" smtClean="0"/>
              <a:t>Este movimiento continua hasta que se establece un equilibrio electrostático (igualdad de potenciales eléctricos)</a:t>
            </a:r>
          </a:p>
          <a:p>
            <a:pPr lvl="1" eaLnBrk="1" hangingPunct="1">
              <a:lnSpc>
                <a:spcPct val="90000"/>
              </a:lnSpc>
            </a:pPr>
            <a:r>
              <a:rPr lang="es-MX" altLang="es-MX" sz="1800" smtClean="0"/>
              <a:t>Cada placa, el alambre y las terminales de la batería se encuentran ahora al mismo valor del potencial eléctrico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sz="2200" smtClean="0"/>
              <a:t>En esta condición, no existe más un campo presente en el alambre y cesa el movimiento de los electrones.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smtClean="0"/>
              <a:t>Más…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altLang="es-MX" sz="2400" smtClean="0"/>
              <a:t>La placa queda cargada negativamente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sz="2400" smtClean="0"/>
              <a:t>En la otra placa ocurre un proceso similar, los electrones migran ahora desde la placa y producen una deficiencia de electrones…la placa queda positivamente cargada 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sz="2400" smtClean="0"/>
              <a:t>En su configuración final, la diferencia de potencial que se establece entre las placas es la misma que existe entre los bornes de la batería.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50963" y="642938"/>
            <a:ext cx="7793037" cy="1143000"/>
          </a:xfrm>
        </p:spPr>
        <p:txBody>
          <a:bodyPr/>
          <a:lstStyle/>
          <a:p>
            <a:pPr eaLnBrk="1" hangingPunct="1"/>
            <a:r>
              <a:rPr lang="es-MX" altLang="es-MX" smtClean="0"/>
              <a:t>Capacitancia de una esfera aislada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altLang="es-MX" sz="2400" smtClean="0"/>
              <a:t>Suponga que tiene una esfera conductora cargada</a:t>
            </a:r>
          </a:p>
          <a:p>
            <a:pPr eaLnBrk="1" hangingPunct="1"/>
            <a:r>
              <a:rPr lang="es-MX" altLang="es-MX" sz="2400" smtClean="0"/>
              <a:t>El potencial </a:t>
            </a:r>
            <a:r>
              <a:rPr lang="es-MX" altLang="es-MX" sz="2400" i="1" smtClean="0"/>
              <a:t>V</a:t>
            </a:r>
            <a:r>
              <a:rPr lang="es-MX" altLang="es-MX" sz="2400" smtClean="0"/>
              <a:t> = 0 es la convención (en el infinito)</a:t>
            </a:r>
          </a:p>
          <a:p>
            <a:pPr eaLnBrk="1" hangingPunct="1"/>
            <a:endParaRPr lang="es-MX" altLang="es-MX" sz="2400" smtClean="0"/>
          </a:p>
          <a:p>
            <a:pPr eaLnBrk="1" hangingPunct="1"/>
            <a:endParaRPr lang="es-MX" altLang="es-MX" sz="2400" smtClean="0"/>
          </a:p>
          <a:p>
            <a:pPr eaLnBrk="1" hangingPunct="1"/>
            <a:endParaRPr lang="es-MX" altLang="es-MX" sz="2400" smtClean="0"/>
          </a:p>
          <a:p>
            <a:pPr eaLnBrk="1" hangingPunct="1"/>
            <a:endParaRPr lang="es-MX" altLang="es-MX" sz="2400" smtClean="0"/>
          </a:p>
          <a:p>
            <a:pPr eaLnBrk="1" hangingPunct="1"/>
            <a:r>
              <a:rPr lang="es-MX" altLang="es-MX" sz="2400" smtClean="0"/>
              <a:t>Note que el valor de esta capacitancia es independiente de la carga y de la diferencia de potencial.</a:t>
            </a:r>
          </a:p>
          <a:p>
            <a:pPr eaLnBrk="1" hangingPunct="1"/>
            <a:endParaRPr lang="es-MX" altLang="es-MX" smtClean="0"/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1928813" y="3143250"/>
          <a:ext cx="53340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" name="Equation" r:id="rId4" imgW="2108200" imgH="431800" progId="Equation.DSMT4">
                  <p:embed/>
                </p:oleObj>
              </mc:Choice>
              <mc:Fallback>
                <p:oleObj name="Equation" r:id="rId4" imgW="2108200" imgH="431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3" y="3143250"/>
                        <a:ext cx="53340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smtClean="0"/>
              <a:t>Capacitancia de arreglo de placas paralelas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133600"/>
            <a:ext cx="7772400" cy="4114800"/>
          </a:xfrm>
        </p:spPr>
        <p:txBody>
          <a:bodyPr/>
          <a:lstStyle/>
          <a:p>
            <a:pPr eaLnBrk="1" hangingPunct="1"/>
            <a:r>
              <a:rPr lang="es-MX" altLang="es-MX" sz="2400" smtClean="0"/>
              <a:t>La densidad de carga sobre las placas es </a:t>
            </a:r>
            <a:r>
              <a:rPr lang="es-MX" altLang="es-MX" sz="2400" i="1" smtClean="0">
                <a:cs typeface="Arial" panose="020B0604020202020204" pitchFamily="34" charset="0"/>
              </a:rPr>
              <a:t>σ</a:t>
            </a:r>
            <a:r>
              <a:rPr lang="es-MX" altLang="es-MX" sz="2400" smtClean="0"/>
              <a:t> = </a:t>
            </a:r>
            <a:r>
              <a:rPr lang="es-MX" altLang="es-MX" sz="2400" i="1" smtClean="0"/>
              <a:t>Q</a:t>
            </a:r>
            <a:r>
              <a:rPr lang="es-MX" altLang="es-MX" sz="2400" smtClean="0"/>
              <a:t>/</a:t>
            </a:r>
            <a:r>
              <a:rPr lang="es-MX" altLang="es-MX" sz="2400" i="1" smtClean="0"/>
              <a:t>A</a:t>
            </a:r>
          </a:p>
          <a:p>
            <a:pPr lvl="1" eaLnBrk="1" hangingPunct="1"/>
            <a:r>
              <a:rPr lang="es-MX" altLang="es-MX" sz="2400" i="1" smtClean="0"/>
              <a:t>A</a:t>
            </a:r>
            <a:r>
              <a:rPr lang="es-MX" altLang="es-MX" sz="2400" smtClean="0"/>
              <a:t> es el área de cada placa, es igual para las dos placas</a:t>
            </a:r>
          </a:p>
          <a:p>
            <a:pPr lvl="1" eaLnBrk="1" hangingPunct="1"/>
            <a:r>
              <a:rPr lang="es-MX" altLang="es-MX" sz="2400" i="1" smtClean="0"/>
              <a:t>Q</a:t>
            </a:r>
            <a:r>
              <a:rPr lang="es-MX" altLang="es-MX" sz="2400" smtClean="0"/>
              <a:t> es la carga en cada placa, también es numéricamente igual pero de signo contrario</a:t>
            </a:r>
          </a:p>
          <a:p>
            <a:pPr eaLnBrk="1" hangingPunct="1"/>
            <a:r>
              <a:rPr lang="es-MX" altLang="es-MX" sz="2400" smtClean="0"/>
              <a:t>El campo eléctrico es homogéneo entre las placas y vale cero afuera de esta región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smtClean="0"/>
              <a:t>Capacitancia de placas paralelas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altLang="es-MX" smtClean="0"/>
              <a:t>Como se ve, la capacitancia es directamente proporcional al área de las placas e inversamente proporcional a la distancia que separa a las placas</a:t>
            </a:r>
          </a:p>
        </p:txBody>
      </p:sp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2209800" y="4191000"/>
          <a:ext cx="4724400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Equation" r:id="rId4" imgW="2070100" imgH="431800" progId="Equation.DSMT4">
                  <p:embed/>
                </p:oleObj>
              </mc:Choice>
              <mc:Fallback>
                <p:oleObj name="Equation" r:id="rId4" imgW="2070100" imgH="431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191000"/>
                        <a:ext cx="4724400" cy="98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smtClean="0"/>
              <a:t>Consideraciones sobre capacitor de placas paralelas</a:t>
            </a:r>
            <a:r>
              <a:rPr lang="en-US" altLang="es-MX" smtClean="0"/>
              <a:t>.</a:t>
            </a: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altLang="es-MX" sz="2000" smtClean="0"/>
              <a:t>Solamente en la región central del arreglo de placas paralelas vale lo de la homogeneidad del campo eléctrico; en la vecindad de las orillas esto no es necesariamente válido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sz="2000" smtClean="0"/>
              <a:t>Si la separación entre las placas es muy pequeña comparada con la longitud de las placas, el efecto de la no uniformidad del campo eléctrico puede ser ignorado</a:t>
            </a:r>
          </a:p>
        </p:txBody>
      </p:sp>
      <p:pic>
        <p:nvPicPr>
          <p:cNvPr id="31748" name="Picture 6" descr="C:\Serway Art Eng\Chapter26\26-03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905000"/>
            <a:ext cx="2935288" cy="1981200"/>
          </a:xfrm>
          <a:noFill/>
        </p:spPr>
      </p:pic>
      <p:pic>
        <p:nvPicPr>
          <p:cNvPr id="31749" name="Picture 7" descr="C:\Serway Art Eng\Chapter26\26-03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81200"/>
            <a:ext cx="2362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smtClean="0"/>
              <a:t>La energía en un capacitor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017713"/>
            <a:ext cx="4383088" cy="46116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altLang="es-MX" sz="2400" smtClean="0"/>
              <a:t>Considere que el sistema consiste de un circuito eléctrico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sz="2400" smtClean="0"/>
              <a:t>Antes de que el interruptor sea cerrado la energía es solamente energía química almacenada en la batería. 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sz="2400" smtClean="0"/>
              <a:t>Una vez que se cierra el interruptor, una parte de la energía química de la batería se transforma en energía potencial eléctrica</a:t>
            </a:r>
          </a:p>
        </p:txBody>
      </p:sp>
      <p:pic>
        <p:nvPicPr>
          <p:cNvPr id="33796" name="Picture 9" descr="C:\Serway Art Eng\Chapter26\26-04b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773238"/>
            <a:ext cx="3954462" cy="48561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smtClean="0"/>
              <a:t>Más…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altLang="es-MX" smtClean="0"/>
              <a:t>La energía potencial eléctrica está relacionada con la carga que se ha acumulado y la separación que existe entre éstas cuando están sobre las placas. </a:t>
            </a:r>
          </a:p>
          <a:p>
            <a:pPr eaLnBrk="1" hangingPunct="1"/>
            <a:r>
              <a:rPr lang="es-MX" altLang="es-MX" smtClean="0"/>
              <a:t>Un capacitor puede describirse como un dispositivo que almacena carga y energía potencial eléctrica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76250"/>
            <a:ext cx="2743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47675"/>
            <a:ext cx="3114675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420938"/>
            <a:ext cx="2960688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138" y="2409825"/>
            <a:ext cx="26574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4467225"/>
            <a:ext cx="4802188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13" y="2409825"/>
            <a:ext cx="302895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Imagen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4425950"/>
            <a:ext cx="257016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smtClean="0"/>
              <a:t>Capacitancia de un capacitor cilíndrico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s-MX" altLang="es-MX" sz="2400" smtClean="0"/>
              <a:t>A partir de la ley de Gauss, el campo entre los dos cilindros es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MX" altLang="es-MX" sz="2400" smtClean="0"/>
              <a:t>	</a:t>
            </a:r>
            <a:r>
              <a:rPr lang="es-MX" altLang="es-MX" sz="2400" i="1" smtClean="0"/>
              <a:t>E</a:t>
            </a:r>
            <a:r>
              <a:rPr lang="es-MX" altLang="es-MX" sz="2400" smtClean="0"/>
              <a:t> = 2</a:t>
            </a:r>
            <a:r>
              <a:rPr lang="es-MX" altLang="es-MX" sz="2400" i="1" smtClean="0"/>
              <a:t>k</a:t>
            </a:r>
            <a:r>
              <a:rPr lang="es-MX" altLang="es-MX" sz="2400" i="1" baseline="-25000" smtClean="0"/>
              <a:t>e</a:t>
            </a:r>
            <a:r>
              <a:rPr lang="es-MX" altLang="es-MX" sz="2400" smtClean="0">
                <a:latin typeface="Symbol" panose="05050102010706020507" pitchFamily="18" charset="2"/>
              </a:rPr>
              <a:t> l</a:t>
            </a:r>
            <a:r>
              <a:rPr lang="es-MX" altLang="es-MX" sz="2400" smtClean="0"/>
              <a:t>/ </a:t>
            </a:r>
            <a:r>
              <a:rPr lang="es-MX" altLang="es-MX" sz="2400" i="1" smtClean="0"/>
              <a:t>r</a:t>
            </a:r>
          </a:p>
          <a:p>
            <a:pPr eaLnBrk="1" hangingPunct="1"/>
            <a:r>
              <a:rPr lang="es-MX" altLang="es-MX" sz="2400" smtClean="0">
                <a:latin typeface="Symbol" panose="05050102010706020507" pitchFamily="18" charset="2"/>
              </a:rPr>
              <a:t>D</a:t>
            </a:r>
            <a:r>
              <a:rPr lang="es-MX" altLang="es-MX" sz="2400" i="1" smtClean="0"/>
              <a:t>V</a:t>
            </a:r>
            <a:r>
              <a:rPr lang="es-MX" altLang="es-MX" sz="2400" smtClean="0"/>
              <a:t> = -2</a:t>
            </a:r>
            <a:r>
              <a:rPr lang="es-MX" altLang="es-MX" sz="2400" i="1" smtClean="0"/>
              <a:t>k</a:t>
            </a:r>
            <a:r>
              <a:rPr lang="es-MX" altLang="es-MX" sz="2400" i="1" baseline="-25000" smtClean="0"/>
              <a:t>e</a:t>
            </a:r>
            <a:r>
              <a:rPr lang="es-MX" altLang="es-MX" sz="2400" smtClean="0"/>
              <a:t> </a:t>
            </a:r>
            <a:r>
              <a:rPr lang="es-MX" altLang="es-MX" sz="2400" smtClean="0">
                <a:latin typeface="Symbol" panose="05050102010706020507" pitchFamily="18" charset="2"/>
              </a:rPr>
              <a:t>l</a:t>
            </a:r>
            <a:r>
              <a:rPr lang="es-MX" altLang="es-MX" sz="2400" smtClean="0"/>
              <a:t>ln (</a:t>
            </a:r>
            <a:r>
              <a:rPr lang="es-MX" altLang="es-MX" sz="2400" i="1" smtClean="0"/>
              <a:t>b</a:t>
            </a:r>
            <a:r>
              <a:rPr lang="es-MX" altLang="es-MX" sz="2400" smtClean="0"/>
              <a:t>/</a:t>
            </a:r>
            <a:r>
              <a:rPr lang="es-MX" altLang="es-MX" sz="2400" i="1" smtClean="0"/>
              <a:t>a</a:t>
            </a:r>
            <a:r>
              <a:rPr lang="es-MX" altLang="es-MX" sz="2400" smtClean="0"/>
              <a:t>)</a:t>
            </a:r>
          </a:p>
          <a:p>
            <a:pPr eaLnBrk="1" hangingPunct="1"/>
            <a:r>
              <a:rPr lang="es-MX" altLang="es-MX" sz="2400" smtClean="0"/>
              <a:t>La capacitancia será ahora: </a:t>
            </a:r>
            <a:endParaRPr lang="es-MX" altLang="es-MX" sz="2400" smtClean="0">
              <a:latin typeface="Symbol" panose="05050102010706020507" pitchFamily="18" charset="2"/>
            </a:endParaRPr>
          </a:p>
          <a:p>
            <a:pPr eaLnBrk="1" hangingPunct="1"/>
            <a:endParaRPr lang="en-US" altLang="es-MX" sz="2800" smtClean="0"/>
          </a:p>
        </p:txBody>
      </p:sp>
      <p:pic>
        <p:nvPicPr>
          <p:cNvPr id="37892" name="Picture 9" descr="C:\Serway Art Eng\Chapter26\26-06a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1950" y="2017713"/>
            <a:ext cx="3214688" cy="4114800"/>
          </a:xfrm>
          <a:noFill/>
        </p:spPr>
      </p:pic>
      <p:graphicFrame>
        <p:nvGraphicFramePr>
          <p:cNvPr id="37893" name="Object 10"/>
          <p:cNvGraphicFramePr>
            <a:graphicFrameLocks noChangeAspect="1"/>
          </p:cNvGraphicFramePr>
          <p:nvPr/>
        </p:nvGraphicFramePr>
        <p:xfrm>
          <a:off x="1428750" y="4929188"/>
          <a:ext cx="320040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5" name="Equation" r:id="rId5" imgW="1497950" imgH="444307" progId="Equation.DSMT4">
                  <p:embed/>
                </p:oleObj>
              </mc:Choice>
              <mc:Fallback>
                <p:oleObj name="Equation" r:id="rId5" imgW="1497950" imgH="444307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4929188"/>
                        <a:ext cx="3200400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smtClean="0"/>
              <a:t>Capacitancia de un capacitor esférico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s-MX" altLang="es-MX" sz="2800" smtClean="0"/>
              <a:t>La diferencia de potencial es:</a:t>
            </a:r>
          </a:p>
          <a:p>
            <a:pPr eaLnBrk="1" hangingPunct="1"/>
            <a:endParaRPr lang="es-MX" altLang="es-MX" sz="2800" smtClean="0"/>
          </a:p>
          <a:p>
            <a:pPr eaLnBrk="1" hangingPunct="1"/>
            <a:endParaRPr lang="es-MX" altLang="es-MX" sz="2800" smtClean="0"/>
          </a:p>
          <a:p>
            <a:pPr eaLnBrk="1" hangingPunct="1"/>
            <a:r>
              <a:rPr lang="es-MX" altLang="es-MX" sz="2800" smtClean="0"/>
              <a:t>Así, la capacitancia es:</a:t>
            </a:r>
          </a:p>
        </p:txBody>
      </p:sp>
      <p:pic>
        <p:nvPicPr>
          <p:cNvPr id="39940" name="Picture 6" descr="C:\Serway Art Eng\Chapter26\26-07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2117725"/>
            <a:ext cx="3810000" cy="3913188"/>
          </a:xfrm>
          <a:noFill/>
        </p:spPr>
      </p:pic>
      <p:graphicFrame>
        <p:nvGraphicFramePr>
          <p:cNvPr id="39941" name="Object 7"/>
          <p:cNvGraphicFramePr>
            <a:graphicFrameLocks noChangeAspect="1"/>
          </p:cNvGraphicFramePr>
          <p:nvPr/>
        </p:nvGraphicFramePr>
        <p:xfrm>
          <a:off x="1676400" y="2997200"/>
          <a:ext cx="274320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5" name="Equation" r:id="rId5" imgW="1206500" imgH="431800" progId="Equation.DSMT4">
                  <p:embed/>
                </p:oleObj>
              </mc:Choice>
              <mc:Fallback>
                <p:oleObj name="Equation" r:id="rId5" imgW="1206500" imgH="431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997200"/>
                        <a:ext cx="2743200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2" name="Object 8"/>
          <p:cNvGraphicFramePr>
            <a:graphicFrameLocks noChangeAspect="1"/>
          </p:cNvGraphicFramePr>
          <p:nvPr/>
        </p:nvGraphicFramePr>
        <p:xfrm>
          <a:off x="1676400" y="4976813"/>
          <a:ext cx="3048000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6" name="Equation" r:id="rId7" imgW="1345616" imgH="444307" progId="Equation.DSMT4">
                  <p:embed/>
                </p:oleObj>
              </mc:Choice>
              <mc:Fallback>
                <p:oleObj name="Equation" r:id="rId7" imgW="1345616" imgH="444307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976813"/>
                        <a:ext cx="3048000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smtClean="0"/>
              <a:t>Símbolos de capacitores en un circuito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017713"/>
            <a:ext cx="4154488" cy="4611687"/>
          </a:xfrm>
        </p:spPr>
        <p:txBody>
          <a:bodyPr/>
          <a:lstStyle/>
          <a:p>
            <a:pPr eaLnBrk="1" hangingPunct="1"/>
            <a:r>
              <a:rPr lang="es-MX" altLang="es-MX" sz="2000" smtClean="0"/>
              <a:t>Un diagrama de circuito es una representación simplificada de un circuito real</a:t>
            </a:r>
          </a:p>
          <a:p>
            <a:pPr eaLnBrk="1" hangingPunct="1"/>
            <a:r>
              <a:rPr lang="es-MX" altLang="es-MX" sz="2000" smtClean="0"/>
              <a:t>Los símbolos de un circuito representan a los elementos del circuito</a:t>
            </a:r>
          </a:p>
          <a:p>
            <a:pPr eaLnBrk="1" hangingPunct="1"/>
            <a:r>
              <a:rPr lang="es-MX" altLang="es-MX" sz="2000" smtClean="0"/>
              <a:t>Las líneas son los alambres</a:t>
            </a:r>
          </a:p>
          <a:p>
            <a:pPr eaLnBrk="1" hangingPunct="1"/>
            <a:r>
              <a:rPr lang="es-MX" altLang="es-MX" sz="2000" smtClean="0"/>
              <a:t>La terminal positiva de una batería se representa con una línea más larga</a:t>
            </a:r>
          </a:p>
        </p:txBody>
      </p:sp>
      <p:pic>
        <p:nvPicPr>
          <p:cNvPr id="41988" name="Picture 6" descr="C:\Serway Art Eng\Chapter26\26-08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2117725"/>
            <a:ext cx="3810000" cy="39131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smtClean="0"/>
              <a:t>Capacitores en paralelo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3810000" cy="44592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altLang="es-MX" sz="2400" smtClean="0"/>
              <a:t>Cuando se conectan los capacitores en el circuito, los electrones se transfieren desde las placas de la izquierda a través de la batería a las placas de la derecha, dejando a la placa del lado izquierdo cargada positivamente y a la placa del lado derecho cargada negativamente</a:t>
            </a:r>
          </a:p>
        </p:txBody>
      </p:sp>
      <p:pic>
        <p:nvPicPr>
          <p:cNvPr id="44036" name="Picture 6" descr="C:\Serway Art Eng\Chapter26\26-09a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425" y="1628775"/>
            <a:ext cx="2527300" cy="4981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smtClean="0"/>
              <a:t>Capacitores en Paralelo,2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altLang="es-MX" sz="2400" smtClean="0"/>
              <a:t>El flujo de carga termina cuando el voltaje a través de los capacitores iguala al de la batería.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sz="2400" smtClean="0"/>
              <a:t>Los capacitores alcanzan su máxima carga cuando el flujo de carga cesa.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sz="2400" smtClean="0"/>
              <a:t>La carga total es la suma de las cargas en las placas de los capacitores (tomar sólo la placa positiva de cada capacitor) </a:t>
            </a:r>
          </a:p>
          <a:p>
            <a:pPr lvl="1" eaLnBrk="1" hangingPunct="1">
              <a:lnSpc>
                <a:spcPct val="90000"/>
              </a:lnSpc>
            </a:pPr>
            <a:r>
              <a:rPr lang="es-MX" altLang="es-MX" sz="2400" i="1" smtClean="0"/>
              <a:t>Q</a:t>
            </a:r>
            <a:r>
              <a:rPr lang="es-MX" altLang="es-MX" sz="2400" baseline="-25000" smtClean="0"/>
              <a:t>total</a:t>
            </a:r>
            <a:r>
              <a:rPr lang="es-MX" altLang="es-MX" sz="2400" smtClean="0"/>
              <a:t> = </a:t>
            </a:r>
            <a:r>
              <a:rPr lang="es-MX" altLang="es-MX" sz="2400" i="1" smtClean="0"/>
              <a:t>Q</a:t>
            </a:r>
            <a:r>
              <a:rPr lang="es-MX" altLang="es-MX" sz="2400" baseline="-25000" smtClean="0"/>
              <a:t>1 </a:t>
            </a:r>
            <a:r>
              <a:rPr lang="es-MX" altLang="es-MX" sz="2400" smtClean="0"/>
              <a:t>+ </a:t>
            </a:r>
            <a:r>
              <a:rPr lang="es-MX" altLang="es-MX" sz="2400" i="1" smtClean="0"/>
              <a:t>Q</a:t>
            </a:r>
            <a:r>
              <a:rPr lang="es-MX" altLang="es-MX" sz="2400" baseline="-25000" smtClean="0"/>
              <a:t>2</a:t>
            </a:r>
            <a:endParaRPr lang="es-MX" altLang="es-MX" sz="2400" smtClean="0"/>
          </a:p>
          <a:p>
            <a:pPr eaLnBrk="1" hangingPunct="1">
              <a:lnSpc>
                <a:spcPct val="90000"/>
              </a:lnSpc>
            </a:pPr>
            <a:r>
              <a:rPr lang="es-MX" altLang="es-MX" sz="2400" smtClean="0"/>
              <a:t>La diferencia de potencial a través de los capacitores en paralelo es la misma.</a:t>
            </a:r>
          </a:p>
          <a:p>
            <a:pPr lvl="1" eaLnBrk="1" hangingPunct="1">
              <a:lnSpc>
                <a:spcPct val="90000"/>
              </a:lnSpc>
            </a:pPr>
            <a:r>
              <a:rPr lang="es-MX" altLang="es-MX" sz="2400" smtClean="0"/>
              <a:t>Cada una de éstas es igual al voltaje de la batería.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smtClean="0"/>
              <a:t>Capacitores en Paralelo, 3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s-MX" altLang="es-MX" sz="2000" smtClean="0"/>
              <a:t>Los capacitores pueden ser reemplazados por un capacitor con la misma capacitancia</a:t>
            </a:r>
          </a:p>
          <a:p>
            <a:pPr lvl="1" eaLnBrk="1" hangingPunct="1"/>
            <a:r>
              <a:rPr lang="es-MX" altLang="es-MX" sz="2000" smtClean="0"/>
              <a:t>El capacitor equivalente debe tener exactamente el mismo efecto externo sobre el circuito que el de los capacitores originales.</a:t>
            </a:r>
          </a:p>
        </p:txBody>
      </p:sp>
      <p:graphicFrame>
        <p:nvGraphicFramePr>
          <p:cNvPr id="48132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5105400" y="2057400"/>
          <a:ext cx="376396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4" name="Photo Editor Photo" r:id="rId4" imgW="4695238" imgH="5133333" progId="MSPhotoEd.3">
                  <p:embed/>
                </p:oleObj>
              </mc:Choice>
              <mc:Fallback>
                <p:oleObj name="Photo Editor Photo" r:id="rId4" imgW="4695238" imgH="5133333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057400"/>
                        <a:ext cx="3763963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smtClean="0"/>
              <a:t>Capacitores en Paralelo, final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altLang="es-MX" i="1" smtClean="0"/>
              <a:t>C</a:t>
            </a:r>
            <a:r>
              <a:rPr lang="es-MX" altLang="es-MX" baseline="-25000" smtClean="0"/>
              <a:t>eq</a:t>
            </a:r>
            <a:r>
              <a:rPr lang="es-MX" altLang="es-MX" smtClean="0"/>
              <a:t> = </a:t>
            </a:r>
            <a:r>
              <a:rPr lang="es-MX" altLang="es-MX" i="1" smtClean="0"/>
              <a:t>C</a:t>
            </a:r>
            <a:r>
              <a:rPr lang="es-MX" altLang="es-MX" baseline="-25000" smtClean="0"/>
              <a:t>1</a:t>
            </a:r>
            <a:r>
              <a:rPr lang="es-MX" altLang="es-MX" smtClean="0"/>
              <a:t> + </a:t>
            </a:r>
            <a:r>
              <a:rPr lang="es-MX" altLang="es-MX" i="1" smtClean="0"/>
              <a:t>C</a:t>
            </a:r>
            <a:r>
              <a:rPr lang="es-MX" altLang="es-MX" baseline="-25000" smtClean="0"/>
              <a:t>2</a:t>
            </a:r>
            <a:r>
              <a:rPr lang="es-MX" altLang="es-MX" smtClean="0"/>
              <a:t> + … </a:t>
            </a:r>
          </a:p>
          <a:p>
            <a:pPr eaLnBrk="1" hangingPunct="1"/>
            <a:r>
              <a:rPr lang="es-MX" altLang="es-MX" smtClean="0"/>
              <a:t>La capacitancia equivalente de una combinación de capacitores en paralelo es mayor que la de cualquiera de los capacitores individualmente</a:t>
            </a:r>
          </a:p>
          <a:p>
            <a:pPr lvl="1" eaLnBrk="1" hangingPunct="1"/>
            <a:r>
              <a:rPr lang="es-MX" altLang="es-MX" smtClean="0"/>
              <a:t>En esencia, se combinan las áreas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smtClean="0"/>
              <a:t>Capacitores en Serie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s-MX" altLang="es-MX" sz="2800" smtClean="0"/>
              <a:t>Cuando una batería se conecta al circuito, los electrones se transfieren desde la placa de la izquierda </a:t>
            </a:r>
            <a:r>
              <a:rPr lang="es-MX" altLang="es-MX" sz="2800" i="1" smtClean="0"/>
              <a:t>C</a:t>
            </a:r>
            <a:r>
              <a:rPr lang="es-MX" altLang="es-MX" sz="2800" baseline="-25000" smtClean="0"/>
              <a:t>1</a:t>
            </a:r>
            <a:r>
              <a:rPr lang="es-MX" altLang="es-MX" sz="2800" smtClean="0"/>
              <a:t> hacia la placa de la derecha </a:t>
            </a:r>
            <a:r>
              <a:rPr lang="es-MX" altLang="es-MX" sz="2800" i="1" smtClean="0"/>
              <a:t>C</a:t>
            </a:r>
            <a:r>
              <a:rPr lang="es-MX" altLang="es-MX" sz="2800" baseline="-25000" smtClean="0"/>
              <a:t>2</a:t>
            </a:r>
            <a:r>
              <a:rPr lang="es-MX" altLang="es-MX" sz="2800" smtClean="0"/>
              <a:t> a través de la batería</a:t>
            </a:r>
          </a:p>
          <a:p>
            <a:pPr eaLnBrk="1" hangingPunct="1"/>
            <a:endParaRPr lang="es-MX" altLang="es-MX" sz="2800" smtClean="0"/>
          </a:p>
        </p:txBody>
      </p:sp>
      <p:pic>
        <p:nvPicPr>
          <p:cNvPr id="52228" name="Picture 6" descr="C:\Serway Art Eng\Chapter26\26-10a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7950" y="2017713"/>
            <a:ext cx="3722688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smtClean="0"/>
              <a:t>Capacitores en Serie, 2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017713"/>
            <a:ext cx="8116888" cy="4154487"/>
          </a:xfrm>
        </p:spPr>
        <p:txBody>
          <a:bodyPr/>
          <a:lstStyle/>
          <a:p>
            <a:pPr eaLnBrk="1" hangingPunct="1"/>
            <a:r>
              <a:rPr lang="es-MX" altLang="es-MX" sz="2400" smtClean="0"/>
              <a:t>Al irse acumulando la carga negativa sobre la placa derecha, </a:t>
            </a:r>
            <a:r>
              <a:rPr lang="es-MX" altLang="es-MX" sz="2400" i="1" smtClean="0"/>
              <a:t>C</a:t>
            </a:r>
            <a:r>
              <a:rPr lang="es-MX" altLang="es-MX" sz="2400" baseline="-25000" smtClean="0"/>
              <a:t>2</a:t>
            </a:r>
            <a:r>
              <a:rPr lang="es-MX" altLang="es-MX" sz="2400" smtClean="0"/>
              <a:t>, una cantidad equivalente de carga se remueve desde la placa de lado izquierdo de </a:t>
            </a:r>
            <a:r>
              <a:rPr lang="es-MX" altLang="es-MX" sz="2400" i="1" smtClean="0"/>
              <a:t>C</a:t>
            </a:r>
            <a:r>
              <a:rPr lang="es-MX" altLang="es-MX" sz="2400" baseline="-25000" smtClean="0"/>
              <a:t>2</a:t>
            </a:r>
            <a:r>
              <a:rPr lang="es-MX" altLang="es-MX" sz="2400" smtClean="0"/>
              <a:t>, dejándola con un exceso de carga positiva</a:t>
            </a:r>
          </a:p>
          <a:p>
            <a:pPr eaLnBrk="1" hangingPunct="1"/>
            <a:r>
              <a:rPr lang="es-MX" altLang="es-MX" sz="2400" smtClean="0"/>
              <a:t>Todas las placas del lado derecho ganan una carga –</a:t>
            </a:r>
            <a:r>
              <a:rPr lang="es-MX" altLang="es-MX" sz="2400" i="1" smtClean="0"/>
              <a:t>Q</a:t>
            </a:r>
            <a:r>
              <a:rPr lang="es-MX" altLang="es-MX" sz="2400" smtClean="0"/>
              <a:t> y todas las lacas de la izquierda tienen una carga +</a:t>
            </a:r>
            <a:r>
              <a:rPr lang="es-MX" altLang="es-MX" sz="2400" i="1" smtClean="0"/>
              <a:t>Q</a:t>
            </a:r>
            <a:endParaRPr lang="es-MX" altLang="es-MX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sz="3600" smtClean="0"/>
              <a:t>Capacitores en serie, 3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017713"/>
            <a:ext cx="4876800" cy="4535487"/>
          </a:xfrm>
        </p:spPr>
        <p:txBody>
          <a:bodyPr/>
          <a:lstStyle/>
          <a:p>
            <a:pPr eaLnBrk="1" hangingPunct="1"/>
            <a:r>
              <a:rPr lang="es-MX" altLang="es-MX" sz="2800" smtClean="0"/>
              <a:t>Un capacitor equivalente debe desempeñar las mismas funciones que hacia la combinación en serie</a:t>
            </a:r>
          </a:p>
          <a:p>
            <a:pPr eaLnBrk="1" hangingPunct="1"/>
            <a:r>
              <a:rPr lang="es-MX" altLang="es-MX" sz="2800" smtClean="0"/>
              <a:t>Las diferencias de potencial se suman hasta igualar el voltaje de la batería</a:t>
            </a:r>
          </a:p>
        </p:txBody>
      </p:sp>
      <p:pic>
        <p:nvPicPr>
          <p:cNvPr id="56324" name="Picture 10" descr="C:\Serway Art Eng\Chapter26\26-10b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38850" y="1219200"/>
            <a:ext cx="3105150" cy="3352800"/>
          </a:xfrm>
          <a:noFill/>
        </p:spPr>
      </p:pic>
      <p:pic>
        <p:nvPicPr>
          <p:cNvPr id="56325" name="Picture 11" descr="C:\Serway Art Eng\Chapter26\26-10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98900"/>
            <a:ext cx="17526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2781300"/>
            <a:ext cx="5965825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6038"/>
            <a:ext cx="554355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smtClean="0"/>
              <a:t>Capacitores en Serie, final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s-MX" smtClean="0"/>
              <a:t>	Q = Q</a:t>
            </a:r>
            <a:r>
              <a:rPr lang="en-US" altLang="es-MX" baseline="-25000" smtClean="0"/>
              <a:t>1</a:t>
            </a:r>
            <a:r>
              <a:rPr lang="en-US" altLang="es-MX" smtClean="0"/>
              <a:t> = Q</a:t>
            </a:r>
            <a:r>
              <a:rPr lang="en-US" altLang="es-MX" baseline="-25000" smtClean="0"/>
              <a:t>2</a:t>
            </a:r>
            <a:r>
              <a:rPr lang="en-US" altLang="es-MX" smtClean="0"/>
              <a:t> = …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s-MX" smtClean="0">
                <a:cs typeface="Arial" panose="020B0604020202020204" pitchFamily="34" charset="0"/>
              </a:rPr>
              <a:t>	ΔV = V</a:t>
            </a:r>
            <a:r>
              <a:rPr lang="en-US" altLang="es-MX" baseline="-25000" smtClean="0">
                <a:cs typeface="Arial" panose="020B0604020202020204" pitchFamily="34" charset="0"/>
              </a:rPr>
              <a:t>1</a:t>
            </a:r>
            <a:r>
              <a:rPr lang="en-US" altLang="es-MX" smtClean="0">
                <a:cs typeface="Arial" panose="020B0604020202020204" pitchFamily="34" charset="0"/>
              </a:rPr>
              <a:t> + V</a:t>
            </a:r>
            <a:r>
              <a:rPr lang="en-US" altLang="es-MX" baseline="-25000" smtClean="0">
                <a:cs typeface="Arial" panose="020B0604020202020204" pitchFamily="34" charset="0"/>
              </a:rPr>
              <a:t>2</a:t>
            </a:r>
            <a:r>
              <a:rPr lang="en-US" altLang="es-MX" smtClean="0">
                <a:cs typeface="Arial" panose="020B0604020202020204" pitchFamily="34" charset="0"/>
              </a:rPr>
              <a:t> + …</a:t>
            </a:r>
            <a:endParaRPr lang="en-US" altLang="es-MX" smtClean="0"/>
          </a:p>
          <a:p>
            <a:pPr eaLnBrk="1" hangingPunct="1"/>
            <a:endParaRPr lang="en-US" altLang="es-MX" smtClean="0"/>
          </a:p>
          <a:p>
            <a:pPr eaLnBrk="1" hangingPunct="1"/>
            <a:endParaRPr lang="en-US" altLang="es-MX" smtClean="0"/>
          </a:p>
          <a:p>
            <a:pPr eaLnBrk="1" hangingPunct="1"/>
            <a:r>
              <a:rPr lang="es-MX" altLang="es-MX" smtClean="0"/>
              <a:t>La capacitancia de una combinación en serie es siempre menor que la menor de las capacitancias de la combinación</a:t>
            </a:r>
          </a:p>
        </p:txBody>
      </p:sp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1600200" y="3263900"/>
          <a:ext cx="297180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4" name="Equation" r:id="rId4" imgW="1181216" imgH="399872" progId="Equation.DSMT4">
                  <p:embed/>
                </p:oleObj>
              </mc:Choice>
              <mc:Fallback>
                <p:oleObj name="Equation" r:id="rId4" imgW="1181216" imgH="39987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263900"/>
                        <a:ext cx="2971800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smtClean="0"/>
              <a:t>Problemas, algunos tips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17713"/>
            <a:ext cx="7888288" cy="44592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altLang="es-MX" sz="2400" smtClean="0"/>
              <a:t>Cuidado con las unidades</a:t>
            </a:r>
          </a:p>
          <a:p>
            <a:pPr lvl="1" eaLnBrk="1" hangingPunct="1">
              <a:lnSpc>
                <a:spcPct val="90000"/>
              </a:lnSpc>
            </a:pPr>
            <a:r>
              <a:rPr lang="es-MX" altLang="es-MX" sz="2400" smtClean="0"/>
              <a:t>En el SI la capacitancia está en farads, la distancia en metros, la diferencia de potencial en volts</a:t>
            </a:r>
          </a:p>
          <a:p>
            <a:pPr lvl="1" eaLnBrk="1" hangingPunct="1">
              <a:lnSpc>
                <a:spcPct val="90000"/>
              </a:lnSpc>
            </a:pPr>
            <a:r>
              <a:rPr lang="es-MX" altLang="es-MX" sz="2400" smtClean="0"/>
              <a:t>Los campos eléctricos pueden ahora expresarse, ya sea en V/m ó en N/C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sz="2400" smtClean="0"/>
              <a:t>Cuando dos o mas capacitores se conectan en paralelo la diferencia de potencial a través de ellos es la misma. </a:t>
            </a:r>
          </a:p>
          <a:p>
            <a:pPr lvl="1" eaLnBrk="1" hangingPunct="1">
              <a:lnSpc>
                <a:spcPct val="90000"/>
              </a:lnSpc>
            </a:pPr>
            <a:r>
              <a:rPr lang="es-MX" altLang="es-MX" sz="2400" smtClean="0"/>
              <a:t>La carga almacenada por cada capacitor es proporcional a su capacitancia. </a:t>
            </a:r>
          </a:p>
          <a:p>
            <a:pPr lvl="1" eaLnBrk="1" hangingPunct="1">
              <a:lnSpc>
                <a:spcPct val="90000"/>
              </a:lnSpc>
            </a:pPr>
            <a:r>
              <a:rPr lang="es-MX" altLang="es-MX" sz="2400" smtClean="0"/>
              <a:t>Las capacitancias se suman directamente hasta hacer la capacitancia equivalente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smtClean="0"/>
              <a:t/>
            </a:r>
            <a:br>
              <a:rPr lang="en-US" altLang="es-MX" smtClean="0"/>
            </a:br>
            <a:r>
              <a:rPr lang="es-MX" altLang="es-MX" smtClean="0"/>
              <a:t>Problemas, algunos tips, cont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altLang="es-MX" smtClean="0"/>
              <a:t>Cuando dos o más capacitores se conectan en serie cada uno de ellos tiene la misma carga; la diferencia de potencial no es la misma</a:t>
            </a:r>
          </a:p>
          <a:p>
            <a:pPr lvl="1" eaLnBrk="1" hangingPunct="1"/>
            <a:r>
              <a:rPr lang="es-MX" altLang="es-MX" smtClean="0"/>
              <a:t>Los recíprocos de las capacitancias se suman y la capacitancia equivalente es siempre menor que la menor de las capacitancias del circuito</a:t>
            </a:r>
          </a:p>
          <a:p>
            <a:pPr eaLnBrk="1" hangingPunct="1"/>
            <a:endParaRPr lang="en-US" altLang="es-MX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71500"/>
            <a:ext cx="7793038" cy="1143000"/>
          </a:xfrm>
        </p:spPr>
        <p:txBody>
          <a:bodyPr/>
          <a:lstStyle/>
          <a:p>
            <a:pPr eaLnBrk="1" hangingPunct="1"/>
            <a:r>
              <a:rPr lang="es-MX" altLang="es-MX" sz="3600" smtClean="0"/>
              <a:t>Capacitancias equivalentes, un ejemplo</a:t>
            </a:r>
          </a:p>
        </p:txBody>
      </p:sp>
      <p:sp>
        <p:nvSpPr>
          <p:cNvPr id="6451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456113"/>
            <a:ext cx="8574088" cy="24018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altLang="es-MX" sz="2400" smtClean="0"/>
              <a:t>Los capacitores de 1.0-</a:t>
            </a:r>
            <a:r>
              <a:rPr lang="es-MX" altLang="es-MX" sz="2400" smtClean="0">
                <a:latin typeface="Symbol" panose="05050102010706020507" pitchFamily="18" charset="2"/>
              </a:rPr>
              <a:t>m</a:t>
            </a:r>
            <a:r>
              <a:rPr lang="es-MX" altLang="es-MX" sz="2400" smtClean="0"/>
              <a:t>F y 3.0-</a:t>
            </a:r>
            <a:r>
              <a:rPr lang="es-MX" altLang="es-MX" sz="2400" smtClean="0">
                <a:latin typeface="Symbol" panose="05050102010706020507" pitchFamily="18" charset="2"/>
              </a:rPr>
              <a:t>m</a:t>
            </a:r>
            <a:r>
              <a:rPr lang="es-MX" altLang="es-MX" sz="2400" smtClean="0"/>
              <a:t>F están en paralelo; también lo están los de 6.0-</a:t>
            </a:r>
            <a:r>
              <a:rPr lang="es-MX" altLang="es-MX" sz="2400" smtClean="0">
                <a:latin typeface="Symbol" panose="05050102010706020507" pitchFamily="18" charset="2"/>
              </a:rPr>
              <a:t>m</a:t>
            </a:r>
            <a:r>
              <a:rPr lang="es-MX" altLang="es-MX" sz="2400" smtClean="0"/>
              <a:t>F y 2.0-</a:t>
            </a:r>
            <a:r>
              <a:rPr lang="es-MX" altLang="es-MX" sz="2400" smtClean="0">
                <a:latin typeface="Symbol" panose="05050102010706020507" pitchFamily="18" charset="2"/>
              </a:rPr>
              <a:t>m</a:t>
            </a:r>
            <a:r>
              <a:rPr lang="es-MX" altLang="es-MX" sz="2400" smtClean="0"/>
              <a:t>F. 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sz="2400" smtClean="0"/>
              <a:t>Estas combinaciones en paralelo estan en serie con los capacitores próximos a ellos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sz="2400" smtClean="0"/>
              <a:t>Las combinaciones en serie están en paralelo y al final puede encontrarse la capacitancia equivalente</a:t>
            </a:r>
          </a:p>
        </p:txBody>
      </p:sp>
      <p:pic>
        <p:nvPicPr>
          <p:cNvPr id="64516" name="Picture 6" descr="C:\Serway Art Eng\Chapter26\26-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828800"/>
            <a:ext cx="5876925" cy="25796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smtClean="0"/>
              <a:t>La energía almacenada en un capacitor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905000"/>
            <a:ext cx="7772400" cy="4114800"/>
          </a:xfrm>
        </p:spPr>
        <p:txBody>
          <a:bodyPr/>
          <a:lstStyle/>
          <a:p>
            <a:pPr eaLnBrk="1" hangingPunct="1"/>
            <a:r>
              <a:rPr lang="es-MX" altLang="es-MX" sz="2400" smtClean="0"/>
              <a:t>Suponga que el capacitor está siendo cargado y que en algún tiempo t, él tiene una carga q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MX" altLang="es-MX" sz="2400" smtClean="0"/>
              <a:t>El trabajo necesitado para transferir una carga desde una placa hasta otra es</a:t>
            </a:r>
          </a:p>
          <a:p>
            <a:pPr eaLnBrk="1" hangingPunct="1"/>
            <a:endParaRPr lang="es-MX" altLang="es-MX" smtClean="0"/>
          </a:p>
          <a:p>
            <a:pPr eaLnBrk="1" hangingPunct="1"/>
            <a:endParaRPr lang="es-MX" altLang="es-MX" smtClean="0"/>
          </a:p>
          <a:p>
            <a:pPr eaLnBrk="1" hangingPunct="1"/>
            <a:r>
              <a:rPr lang="es-MX" altLang="es-MX" smtClean="0"/>
              <a:t>El trabajo total requerido es :</a:t>
            </a:r>
          </a:p>
        </p:txBody>
      </p:sp>
      <p:graphicFrame>
        <p:nvGraphicFramePr>
          <p:cNvPr id="66564" name="Object 4"/>
          <p:cNvGraphicFramePr>
            <a:graphicFrameLocks noChangeAspect="1"/>
          </p:cNvGraphicFramePr>
          <p:nvPr/>
        </p:nvGraphicFramePr>
        <p:xfrm>
          <a:off x="2214563" y="3571875"/>
          <a:ext cx="342900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8" name="Equation" r:id="rId4" imgW="1320227" imgH="393529" progId="Equation.DSMT4">
                  <p:embed/>
                </p:oleObj>
              </mc:Choice>
              <mc:Fallback>
                <p:oleObj name="Equation" r:id="rId4" imgW="1320227" imgH="39352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63" y="3571875"/>
                        <a:ext cx="3429000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5" name="Object 5"/>
          <p:cNvGraphicFramePr>
            <a:graphicFrameLocks noChangeAspect="1"/>
          </p:cNvGraphicFramePr>
          <p:nvPr/>
        </p:nvGraphicFramePr>
        <p:xfrm>
          <a:off x="2571750" y="5286375"/>
          <a:ext cx="297180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9" name="Equation" r:id="rId6" imgW="1244600" imgH="419100" progId="Equation.DSMT4">
                  <p:embed/>
                </p:oleObj>
              </mc:Choice>
              <mc:Fallback>
                <p:oleObj name="Equation" r:id="rId6" imgW="1244600" imgH="4191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5286375"/>
                        <a:ext cx="2971800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smtClean="0"/>
              <a:t>Energía…cont. 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altLang="es-MX" sz="2400" smtClean="0"/>
              <a:t>El trabajo que se realiza al cargar el capacitor aparece como energía potencial eléctrica </a:t>
            </a:r>
            <a:r>
              <a:rPr lang="es-MX" altLang="es-MX" sz="2400" i="1" smtClean="0"/>
              <a:t>U</a:t>
            </a:r>
            <a:r>
              <a:rPr lang="es-MX" altLang="es-MX" sz="2400" smtClean="0"/>
              <a:t>:</a:t>
            </a:r>
          </a:p>
          <a:p>
            <a:pPr eaLnBrk="1" hangingPunct="1">
              <a:lnSpc>
                <a:spcPct val="90000"/>
              </a:lnSpc>
            </a:pPr>
            <a:endParaRPr lang="es-MX" altLang="es-MX" sz="2400" smtClean="0"/>
          </a:p>
          <a:p>
            <a:pPr eaLnBrk="1" hangingPunct="1">
              <a:lnSpc>
                <a:spcPct val="90000"/>
              </a:lnSpc>
            </a:pPr>
            <a:endParaRPr lang="es-MX" altLang="es-MX" sz="2400" smtClean="0"/>
          </a:p>
          <a:p>
            <a:pPr eaLnBrk="1" hangingPunct="1">
              <a:lnSpc>
                <a:spcPct val="90000"/>
              </a:lnSpc>
            </a:pPr>
            <a:r>
              <a:rPr lang="es-MX" altLang="es-MX" sz="2400" smtClean="0"/>
              <a:t>Esto aplica a un capacitor con una simetría cualquiera.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sz="2400" smtClean="0"/>
              <a:t>La energía almacenada incrementa cuando la carga incrementa y cuando la diferencia en el potencial eléctrico incrementa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sz="2400" smtClean="0"/>
              <a:t>En la práctica, existe un voltaje máximo antes de que la descarga ocurra entre las placas</a:t>
            </a:r>
          </a:p>
          <a:p>
            <a:pPr eaLnBrk="1" hangingPunct="1">
              <a:lnSpc>
                <a:spcPct val="90000"/>
              </a:lnSpc>
            </a:pPr>
            <a:endParaRPr lang="es-MX" altLang="es-MX" sz="2400" smtClean="0"/>
          </a:p>
        </p:txBody>
      </p:sp>
      <p:graphicFrame>
        <p:nvGraphicFramePr>
          <p:cNvPr id="68612" name="Object 0"/>
          <p:cNvGraphicFramePr>
            <a:graphicFrameLocks noChangeAspect="1"/>
          </p:cNvGraphicFramePr>
          <p:nvPr/>
        </p:nvGraphicFramePr>
        <p:xfrm>
          <a:off x="2428875" y="2786063"/>
          <a:ext cx="4114800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4" name="Equation" r:id="rId4" imgW="1917700" imgH="419100" progId="Equation.DSMT4">
                  <p:embed/>
                </p:oleObj>
              </mc:Choice>
              <mc:Fallback>
                <p:oleObj name="Equation" r:id="rId4" imgW="1917700" imgH="419100" progId="Equation.DSMT4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75" y="2786063"/>
                        <a:ext cx="4114800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smtClean="0"/>
              <a:t>Energía, final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altLang="es-MX" sz="2800" smtClean="0"/>
              <a:t>La energía está almacenada en el campo eléctrico. 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sz="2800" smtClean="0"/>
              <a:t>Para un capacitor de placas paralelas, la energía puede expresarse en términos del campo como: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MX" altLang="es-MX" sz="2800" i="1" smtClean="0"/>
              <a:t>U</a:t>
            </a:r>
            <a:r>
              <a:rPr lang="es-MX" altLang="es-MX" sz="2800" smtClean="0"/>
              <a:t> = ½ (</a:t>
            </a:r>
            <a:r>
              <a:rPr lang="es-MX" altLang="es-MX" sz="2800" i="1" smtClean="0">
                <a:cs typeface="Arial" panose="020B0604020202020204" pitchFamily="34" charset="0"/>
              </a:rPr>
              <a:t>ε</a:t>
            </a:r>
            <a:r>
              <a:rPr lang="es-MX" altLang="es-MX" sz="2800" baseline="-25000" smtClean="0"/>
              <a:t>o</a:t>
            </a:r>
            <a:r>
              <a:rPr lang="es-MX" altLang="es-MX" sz="2800" i="1" smtClean="0"/>
              <a:t>Ad</a:t>
            </a:r>
            <a:r>
              <a:rPr lang="es-MX" altLang="es-MX" sz="2800" smtClean="0"/>
              <a:t>)</a:t>
            </a:r>
            <a:r>
              <a:rPr lang="es-MX" altLang="es-MX" sz="2800" i="1" smtClean="0"/>
              <a:t>E</a:t>
            </a:r>
            <a:r>
              <a:rPr lang="es-MX" altLang="es-MX" sz="2800" baseline="30000" smtClean="0"/>
              <a:t>2</a:t>
            </a:r>
            <a:endParaRPr lang="es-MX" altLang="es-MX" sz="2800" smtClean="0"/>
          </a:p>
          <a:p>
            <a:pPr eaLnBrk="1" hangingPunct="1">
              <a:lnSpc>
                <a:spcPct val="90000"/>
              </a:lnSpc>
            </a:pPr>
            <a:r>
              <a:rPr lang="es-MX" altLang="es-MX" sz="2800" smtClean="0"/>
              <a:t>Esta puede ser expresado también en términos de la densidad de energía (energía por unidad de volumen) 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sz="2800" smtClean="0"/>
              <a:t>	</a:t>
            </a:r>
            <a:r>
              <a:rPr lang="es-MX" altLang="es-MX" sz="2800" i="1" smtClean="0"/>
              <a:t>u</a:t>
            </a:r>
            <a:r>
              <a:rPr lang="es-MX" altLang="es-MX" sz="2800" i="1" baseline="-25000" smtClean="0"/>
              <a:t>E</a:t>
            </a:r>
            <a:r>
              <a:rPr lang="es-MX" altLang="es-MX" sz="2800" smtClean="0"/>
              <a:t> = ½ </a:t>
            </a:r>
            <a:r>
              <a:rPr lang="es-MX" altLang="es-MX" sz="2800" i="1" smtClean="0">
                <a:latin typeface="Symbol" panose="05050102010706020507" pitchFamily="18" charset="2"/>
              </a:rPr>
              <a:t>e</a:t>
            </a:r>
            <a:r>
              <a:rPr lang="es-MX" altLang="es-MX" sz="2800" baseline="-25000" smtClean="0"/>
              <a:t>o</a:t>
            </a:r>
            <a:r>
              <a:rPr lang="es-MX" altLang="es-MX" sz="2800" i="1" smtClean="0"/>
              <a:t>E</a:t>
            </a:r>
            <a:r>
              <a:rPr lang="es-MX" altLang="es-MX" sz="2800" baseline="30000" smtClean="0"/>
              <a:t>2</a:t>
            </a:r>
            <a:endParaRPr lang="es-MX" altLang="es-MX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sz="4000" smtClean="0"/>
              <a:t>Algunos usos de los capacitores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s-MX" sz="2400" smtClean="0"/>
              <a:t>Desfibriladores </a:t>
            </a:r>
          </a:p>
          <a:p>
            <a:pPr lvl="1" eaLnBrk="1" hangingPunct="1">
              <a:lnSpc>
                <a:spcPct val="90000"/>
              </a:lnSpc>
            </a:pPr>
            <a:r>
              <a:rPr lang="es-MX" altLang="es-MX" sz="2400" smtClean="0"/>
              <a:t>Cuando aparece fibrilación, el corazón produce patrones de latidos que son rápidos e irregulares</a:t>
            </a:r>
          </a:p>
          <a:p>
            <a:pPr lvl="1" eaLnBrk="1" hangingPunct="1">
              <a:lnSpc>
                <a:spcPct val="90000"/>
              </a:lnSpc>
            </a:pPr>
            <a:r>
              <a:rPr lang="es-MX" altLang="es-MX" sz="2400" smtClean="0"/>
              <a:t>Una descarga rápida de energía eléctrica a través del corazón es capaz de regresar a que recupere  su patrón normal de latidos.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sz="2400" smtClean="0"/>
              <a:t>En general, los capacitores actúan como reservorios de energía que pueden ser lentamente cargados y rápidamente descargados para producir cantidades de energía grandes en un pulso corto.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smtClean="0"/>
              <a:t>Capacitores con dieléctricos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7772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altLang="es-MX" sz="2400" smtClean="0"/>
              <a:t>Un dieléctrico es un material no conductor que cuando se coloca entre las placas de un capacitor incrementa la capacitancia.  </a:t>
            </a:r>
          </a:p>
          <a:p>
            <a:pPr lvl="1" eaLnBrk="1" hangingPunct="1">
              <a:lnSpc>
                <a:spcPct val="90000"/>
              </a:lnSpc>
            </a:pPr>
            <a:r>
              <a:rPr lang="es-MX" altLang="es-MX" sz="2400" smtClean="0"/>
              <a:t>Entre los dieléctricos se incluyen hules, plásticos, ceras y papel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sz="2400" smtClean="0"/>
              <a:t>Para un capacitor de placas paralelas   </a:t>
            </a:r>
            <a:r>
              <a:rPr lang="es-MX" altLang="es-MX" sz="2400" i="1" smtClean="0"/>
              <a:t>C</a:t>
            </a:r>
            <a:r>
              <a:rPr lang="es-MX" altLang="es-MX" sz="2400" smtClean="0"/>
              <a:t> = </a:t>
            </a:r>
            <a:r>
              <a:rPr lang="es-MX" altLang="es-MX" sz="2400" i="1" smtClean="0">
                <a:cs typeface="Arial" panose="020B0604020202020204" pitchFamily="34" charset="0"/>
              </a:rPr>
              <a:t>κ</a:t>
            </a:r>
            <a:r>
              <a:rPr lang="es-MX" altLang="es-MX" sz="2400" i="1" smtClean="0">
                <a:cs typeface="Tahoma" panose="020B0604030504040204" pitchFamily="34" charset="0"/>
              </a:rPr>
              <a:t>C</a:t>
            </a:r>
            <a:r>
              <a:rPr lang="es-MX" altLang="es-MX" sz="2400" baseline="-25000" smtClean="0">
                <a:cs typeface="Tahoma" panose="020B0604030504040204" pitchFamily="34" charset="0"/>
              </a:rPr>
              <a:t>o</a:t>
            </a:r>
            <a:r>
              <a:rPr lang="es-MX" altLang="es-MX" sz="2400" smtClean="0">
                <a:cs typeface="Tahoma" panose="020B0604030504040204" pitchFamily="34" charset="0"/>
              </a:rPr>
              <a:t> = </a:t>
            </a:r>
            <a:r>
              <a:rPr lang="es-MX" altLang="es-MX" sz="2400" i="1" smtClean="0">
                <a:cs typeface="Arial" panose="020B0604020202020204" pitchFamily="34" charset="0"/>
              </a:rPr>
              <a:t>κε</a:t>
            </a:r>
            <a:r>
              <a:rPr lang="es-MX" altLang="es-MX" sz="2400" baseline="-25000" smtClean="0">
                <a:cs typeface="Tahoma" panose="020B0604030504040204" pitchFamily="34" charset="0"/>
              </a:rPr>
              <a:t>o</a:t>
            </a:r>
            <a:r>
              <a:rPr lang="es-MX" altLang="es-MX" sz="2400" smtClean="0">
                <a:cs typeface="Tahoma" panose="020B0604030504040204" pitchFamily="34" charset="0"/>
              </a:rPr>
              <a:t>(</a:t>
            </a:r>
            <a:r>
              <a:rPr lang="es-MX" altLang="es-MX" sz="2400" i="1" smtClean="0">
                <a:cs typeface="Tahoma" panose="020B0604030504040204" pitchFamily="34" charset="0"/>
              </a:rPr>
              <a:t>A</a:t>
            </a:r>
            <a:r>
              <a:rPr lang="es-MX" altLang="es-MX" sz="2400" smtClean="0">
                <a:cs typeface="Tahoma" panose="020B0604030504040204" pitchFamily="34" charset="0"/>
              </a:rPr>
              <a:t>/</a:t>
            </a:r>
            <a:r>
              <a:rPr lang="es-MX" altLang="es-MX" sz="2400" i="1" smtClean="0">
                <a:cs typeface="Tahoma" panose="020B0604030504040204" pitchFamily="34" charset="0"/>
              </a:rPr>
              <a:t>d</a:t>
            </a:r>
            <a:r>
              <a:rPr lang="es-MX" altLang="es-MX" sz="2400" smtClean="0">
                <a:cs typeface="Tahoma" panose="020B0604030504040204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s-MX" altLang="es-MX" sz="2400" smtClean="0"/>
              <a:t>La capacitancia esta multiplicada por el factor </a:t>
            </a:r>
            <a:r>
              <a:rPr lang="es-MX" altLang="es-MX" sz="2400" i="1" smtClean="0">
                <a:cs typeface="Arial" panose="020B0604020202020204" pitchFamily="34" charset="0"/>
              </a:rPr>
              <a:t>κ</a:t>
            </a:r>
            <a:r>
              <a:rPr lang="es-MX" altLang="es-MX" sz="2400" smtClean="0">
                <a:cs typeface="Tahoma" panose="020B0604030504040204" pitchFamily="34" charset="0"/>
              </a:rPr>
              <a:t> (constante dieléctrica) cuando el capacitor llena totalmente el espacio entre las placas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smtClean="0"/>
              <a:t>Dieléctricos, cont…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altLang="es-MX" sz="2400" smtClean="0"/>
              <a:t>In teoría, la </a:t>
            </a:r>
            <a:r>
              <a:rPr lang="es-MX" altLang="es-MX" sz="2400" i="1" smtClean="0"/>
              <a:t>d</a:t>
            </a:r>
            <a:r>
              <a:rPr lang="es-MX" altLang="es-MX" sz="2400" smtClean="0"/>
              <a:t> podría ser hecha tan pequeña como para crear una gran capacitancia (placas paralelas)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sz="2400" smtClean="0"/>
              <a:t>En la práctica, existen límites para fijar el valor de </a:t>
            </a:r>
            <a:r>
              <a:rPr lang="es-MX" altLang="es-MX" sz="2400" i="1" smtClean="0"/>
              <a:t>d</a:t>
            </a:r>
          </a:p>
          <a:p>
            <a:pPr lvl="1" eaLnBrk="1" hangingPunct="1">
              <a:lnSpc>
                <a:spcPct val="90000"/>
              </a:lnSpc>
            </a:pPr>
            <a:r>
              <a:rPr lang="es-MX" altLang="es-MX" sz="2000" i="1" smtClean="0"/>
              <a:t>d</a:t>
            </a:r>
            <a:r>
              <a:rPr lang="es-MX" altLang="es-MX" sz="2000" smtClean="0"/>
              <a:t> está limitada por la descarga de las placas del capacitor que puede romper la constante dieléctrica del medio que separa las placas.</a:t>
            </a:r>
            <a:r>
              <a:rPr lang="es-MX" altLang="es-MX" sz="24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sz="2400" smtClean="0"/>
              <a:t>Para un valor dado de </a:t>
            </a:r>
            <a:r>
              <a:rPr lang="es-MX" altLang="es-MX" sz="2400" i="1" smtClean="0"/>
              <a:t>d</a:t>
            </a:r>
            <a:r>
              <a:rPr lang="es-MX" altLang="es-MX" sz="2400" smtClean="0"/>
              <a:t>, el máximo valor del voltaje que se puede aplicar al capacitor sin que se provoque una descarga depende de la resistencia dieléctrica del medio material.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196975"/>
            <a:ext cx="768667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smtClean="0"/>
              <a:t>Dieléctricos, final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altLang="es-MX" smtClean="0"/>
              <a:t>Los dieléctricos producen las siguientes ventajas en un capacitor:</a:t>
            </a:r>
          </a:p>
          <a:p>
            <a:pPr lvl="1" eaLnBrk="1" hangingPunct="1">
              <a:lnSpc>
                <a:spcPct val="90000"/>
              </a:lnSpc>
            </a:pPr>
            <a:r>
              <a:rPr lang="es-MX" altLang="es-MX" smtClean="0"/>
              <a:t>Incrementan la capacitancia</a:t>
            </a:r>
          </a:p>
          <a:p>
            <a:pPr lvl="1" eaLnBrk="1" hangingPunct="1">
              <a:lnSpc>
                <a:spcPct val="90000"/>
              </a:lnSpc>
            </a:pPr>
            <a:r>
              <a:rPr lang="es-MX" altLang="es-MX" smtClean="0"/>
              <a:t>Incrementa el máximo valor del voltaje de operación </a:t>
            </a:r>
          </a:p>
          <a:p>
            <a:pPr lvl="1" eaLnBrk="1" hangingPunct="1">
              <a:lnSpc>
                <a:spcPct val="90000"/>
              </a:lnSpc>
            </a:pPr>
            <a:r>
              <a:rPr lang="es-MX" altLang="es-MX" smtClean="0"/>
              <a:t>Dan soporte mecánico al sistema de placas</a:t>
            </a:r>
          </a:p>
          <a:p>
            <a:pPr lvl="2" eaLnBrk="1" hangingPunct="1">
              <a:lnSpc>
                <a:spcPct val="90000"/>
              </a:lnSpc>
            </a:pPr>
            <a:r>
              <a:rPr lang="es-MX" altLang="es-MX" smtClean="0"/>
              <a:t>Esto permite que las placas estén muy próximas sin tocarse</a:t>
            </a:r>
          </a:p>
          <a:p>
            <a:pPr lvl="2" eaLnBrk="1" hangingPunct="1">
              <a:lnSpc>
                <a:spcPct val="90000"/>
              </a:lnSpc>
            </a:pPr>
            <a:r>
              <a:rPr lang="es-MX" altLang="es-MX" smtClean="0"/>
              <a:t>Lo cual permite decrecer </a:t>
            </a:r>
            <a:r>
              <a:rPr lang="es-MX" altLang="es-MX" i="1" smtClean="0"/>
              <a:t>d</a:t>
            </a:r>
            <a:r>
              <a:rPr lang="es-MX" altLang="es-MX" smtClean="0"/>
              <a:t> e incrementar </a:t>
            </a:r>
            <a:r>
              <a:rPr lang="es-MX" altLang="es-MX" i="1" smtClean="0"/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3" descr="C:\Serway Art Eng\Chapter26\26-T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571500"/>
            <a:ext cx="5719763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2 CuadroTexto"/>
          <p:cNvSpPr txBox="1">
            <a:spLocks noChangeArrowheads="1"/>
          </p:cNvSpPr>
          <p:nvPr/>
        </p:nvSpPr>
        <p:spPr bwMode="auto">
          <a:xfrm>
            <a:off x="1357313" y="357188"/>
            <a:ext cx="6019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MX" sz="1800">
                <a:latin typeface="Tahoma" panose="020B0604030504040204" pitchFamily="34" charset="0"/>
              </a:rPr>
              <a:t>Valores de la constante dieléctrica de algunos materiales </a:t>
            </a:r>
          </a:p>
        </p:txBody>
      </p:sp>
      <p:sp>
        <p:nvSpPr>
          <p:cNvPr id="80900" name="3 CuadroTexto"/>
          <p:cNvSpPr txBox="1">
            <a:spLocks noChangeArrowheads="1"/>
          </p:cNvSpPr>
          <p:nvPr/>
        </p:nvSpPr>
        <p:spPr bwMode="auto">
          <a:xfrm>
            <a:off x="4000500" y="5929313"/>
            <a:ext cx="4178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MX" sz="2400">
                <a:solidFill>
                  <a:srgbClr val="0070C0"/>
                </a:solidFill>
                <a:latin typeface="Tahoma" panose="020B0604030504040204" pitchFamily="34" charset="0"/>
              </a:rPr>
              <a:t>¿por donde andará un metal?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smtClean="0"/>
              <a:t>Tipos de Capacitores – de tubo 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4495800" cy="4114800"/>
          </a:xfrm>
        </p:spPr>
        <p:txBody>
          <a:bodyPr/>
          <a:lstStyle/>
          <a:p>
            <a:pPr eaLnBrk="1" hangingPunct="1"/>
            <a:r>
              <a:rPr lang="es-MX" altLang="es-MX" sz="2800" smtClean="0"/>
              <a:t>Un hoja metálica puede ser intercalada con hojas de papel o con mylar</a:t>
            </a:r>
          </a:p>
          <a:p>
            <a:pPr eaLnBrk="1" hangingPunct="1"/>
            <a:r>
              <a:rPr lang="es-MX" altLang="es-MX" sz="2800" smtClean="0"/>
              <a:t>Las capas se enrollan en un cilindro para hacer un empaque pequeño que es el capacitor</a:t>
            </a:r>
          </a:p>
        </p:txBody>
      </p:sp>
      <p:pic>
        <p:nvPicPr>
          <p:cNvPr id="82948" name="Picture 6" descr="C:\Serway Art Eng\Chapter26\26-17a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2017713"/>
            <a:ext cx="3803650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smtClean="0"/>
              <a:t>Tipos de capacitores – de aceite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s-MX" altLang="es-MX" sz="2800" smtClean="0"/>
              <a:t>Se usa comúnmente para capacitores de alto voltaje</a:t>
            </a:r>
          </a:p>
          <a:p>
            <a:pPr eaLnBrk="1" hangingPunct="1"/>
            <a:r>
              <a:rPr lang="es-MX" altLang="es-MX" sz="2800" smtClean="0"/>
              <a:t>Existen un número placas metálicas entrelazadas y sumergidas en aceite de silicón</a:t>
            </a:r>
          </a:p>
        </p:txBody>
      </p:sp>
      <p:pic>
        <p:nvPicPr>
          <p:cNvPr id="84996" name="Picture 7" descr="C:\Serway Art Eng\Chapter26\26-17b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10213" y="2017713"/>
            <a:ext cx="3079750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smtClean="0"/>
              <a:t>Tipos de capacitores-electrolítico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altLang="es-MX" sz="2400" smtClean="0"/>
              <a:t>Se usa para almacenar cantidades grandes de carga a relativamente bajos voltajes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sz="2400" smtClean="0"/>
              <a:t>El electrolito es una solución que conduce electricidad porque tiene iones libres en el medio</a:t>
            </a:r>
          </a:p>
        </p:txBody>
      </p:sp>
      <p:pic>
        <p:nvPicPr>
          <p:cNvPr id="87044" name="Picture 6" descr="C:\Serway Art Eng\Chapter26\26-17c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62563" y="2017713"/>
            <a:ext cx="3575050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smtClean="0"/>
              <a:t>Tipos de capacitores – de capacitancia variable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altLang="es-MX" sz="2000" smtClean="0"/>
              <a:t>Los capacitores de capacidad variable consisten de dos conjuntos de placas que se traslapan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sz="2000" smtClean="0"/>
              <a:t>Un sistema de placas esta fija, en tanto que la otra es móvil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sz="2000" smtClean="0"/>
              <a:t>Los valores típicos de la capacitancia van de 10 a 500 pF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sz="2000" smtClean="0"/>
              <a:t>Se usan en circuitos sintonizadores de radiorreceptores</a:t>
            </a:r>
          </a:p>
        </p:txBody>
      </p:sp>
      <p:pic>
        <p:nvPicPr>
          <p:cNvPr id="89092" name="Picture 6" descr="C:\Serway Art Eng\Chapter26\26-18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2508250"/>
            <a:ext cx="3810000" cy="31321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smtClean="0"/>
              <a:t>El dipolo eléctrico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017713"/>
            <a:ext cx="4154488" cy="4535487"/>
          </a:xfrm>
        </p:spPr>
        <p:txBody>
          <a:bodyPr/>
          <a:lstStyle/>
          <a:p>
            <a:pPr eaLnBrk="1" hangingPunct="1"/>
            <a:r>
              <a:rPr lang="es-MX" altLang="es-MX" sz="2000" smtClean="0"/>
              <a:t>Un dipolo eléctrico consiste de dos cargas de igual magnitud pero signo contrario</a:t>
            </a:r>
          </a:p>
          <a:p>
            <a:pPr eaLnBrk="1" hangingPunct="1"/>
            <a:r>
              <a:rPr lang="es-MX" altLang="es-MX" sz="2000" smtClean="0"/>
              <a:t>Las cargas están separadas por una distancia 2</a:t>
            </a:r>
            <a:r>
              <a:rPr lang="es-MX" altLang="es-MX" sz="2000" i="1" smtClean="0"/>
              <a:t>a</a:t>
            </a:r>
          </a:p>
          <a:p>
            <a:pPr eaLnBrk="1" hangingPunct="1"/>
            <a:r>
              <a:rPr lang="es-MX" altLang="es-MX" sz="2000" smtClean="0"/>
              <a:t>El </a:t>
            </a:r>
            <a:r>
              <a:rPr lang="es-MX" altLang="es-MX" sz="2000" b="1" smtClean="0"/>
              <a:t>momento dipolar eléctrico (p)</a:t>
            </a:r>
            <a:r>
              <a:rPr lang="es-MX" altLang="es-MX" sz="2000" smtClean="0"/>
              <a:t> está dirigido a lo largo de la línea que une a las cargas y va desde la negativa y hacia la positiva, de  –</a:t>
            </a:r>
            <a:r>
              <a:rPr lang="es-MX" altLang="es-MX" sz="2000" i="1" smtClean="0"/>
              <a:t>q</a:t>
            </a:r>
            <a:r>
              <a:rPr lang="es-MX" altLang="es-MX" sz="2000" smtClean="0"/>
              <a:t> a +</a:t>
            </a:r>
            <a:r>
              <a:rPr lang="es-MX" altLang="es-MX" sz="2000" i="1" smtClean="0"/>
              <a:t>q</a:t>
            </a:r>
          </a:p>
        </p:txBody>
      </p:sp>
      <p:pic>
        <p:nvPicPr>
          <p:cNvPr id="91140" name="Picture 6" descr="C:\Serway Art Eng\Chapter26\26-21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2559050"/>
            <a:ext cx="3810000" cy="30321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smtClean="0"/>
              <a:t>Dipolo Eléctrico, 2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MX" altLang="es-MX" smtClean="0"/>
              <a:t>El momento dipolar eléctrico tiene una magnitud de </a:t>
            </a:r>
            <a:r>
              <a:rPr lang="es-MX" altLang="es-MX" i="1" smtClean="0"/>
              <a:t>p</a:t>
            </a:r>
            <a:r>
              <a:rPr lang="es-MX" altLang="es-MX" smtClean="0"/>
              <a:t> = 2</a:t>
            </a:r>
            <a:r>
              <a:rPr lang="es-MX" altLang="es-MX" i="1" smtClean="0"/>
              <a:t>aq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smtClean="0"/>
              <a:t>Suponga que a este dipolo se le coloca en un campo eléctrico externo, uniforme de magnitud </a:t>
            </a:r>
            <a:r>
              <a:rPr lang="es-MX" altLang="es-MX" b="1" smtClean="0"/>
              <a:t>E</a:t>
            </a:r>
            <a:endParaRPr lang="es-MX" altLang="es-MX" smtClean="0"/>
          </a:p>
          <a:p>
            <a:pPr lvl="1" eaLnBrk="1" hangingPunct="1">
              <a:lnSpc>
                <a:spcPct val="90000"/>
              </a:lnSpc>
            </a:pPr>
            <a:r>
              <a:rPr lang="es-MX" altLang="es-MX" b="1" smtClean="0"/>
              <a:t>E</a:t>
            </a:r>
            <a:r>
              <a:rPr lang="es-MX" altLang="es-MX" smtClean="0"/>
              <a:t> es externo al dipolo; NO es el campo producido por el dipolo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smtClean="0"/>
              <a:t>Suponga que el dipolo hace un ángulo </a:t>
            </a:r>
            <a:r>
              <a:rPr lang="es-MX" altLang="es-MX" i="1" smtClean="0">
                <a:cs typeface="Arial" panose="020B0604020202020204" pitchFamily="34" charset="0"/>
              </a:rPr>
              <a:t>θ</a:t>
            </a:r>
            <a:r>
              <a:rPr lang="es-MX" altLang="es-MX" smtClean="0"/>
              <a:t> con el campo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smtClean="0"/>
              <a:t>Dipolo eléctrico</a:t>
            </a:r>
            <a:r>
              <a:rPr lang="en-US" altLang="es-MX" smtClean="0"/>
              <a:t>, 3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s-MX" altLang="es-MX" sz="2400" smtClean="0"/>
              <a:t>Cada carga experimenta una fuerza </a:t>
            </a:r>
            <a:r>
              <a:rPr lang="es-MX" altLang="es-MX" sz="2400" i="1" smtClean="0"/>
              <a:t>F</a:t>
            </a:r>
            <a:r>
              <a:rPr lang="es-MX" altLang="es-MX" sz="2400" smtClean="0"/>
              <a:t> = </a:t>
            </a:r>
            <a:r>
              <a:rPr lang="es-MX" altLang="es-MX" sz="2400" i="1" smtClean="0"/>
              <a:t>Eq</a:t>
            </a:r>
            <a:r>
              <a:rPr lang="es-MX" altLang="es-MX" sz="2400" smtClean="0"/>
              <a:t> actuando sobre ella</a:t>
            </a:r>
          </a:p>
          <a:p>
            <a:pPr eaLnBrk="1" hangingPunct="1"/>
            <a:r>
              <a:rPr lang="es-MX" altLang="es-MX" sz="2400" smtClean="0"/>
              <a:t>La fuerza eléctrica sobre el dipolo es cero</a:t>
            </a:r>
          </a:p>
          <a:p>
            <a:pPr eaLnBrk="1" hangingPunct="1"/>
            <a:r>
              <a:rPr lang="es-MX" altLang="es-MX" sz="2400" smtClean="0"/>
              <a:t>Cada fuerza produce una torca neta sobre el dipolo</a:t>
            </a:r>
          </a:p>
        </p:txBody>
      </p:sp>
      <p:pic>
        <p:nvPicPr>
          <p:cNvPr id="95236" name="Picture 6" descr="C:\Serway Art Eng\Chapter26\26-22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2773363"/>
            <a:ext cx="3810000" cy="26019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smtClean="0"/>
              <a:t>Dipolo Eléctrico, final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altLang="es-MX" sz="2400" smtClean="0"/>
              <a:t>La magnitud de la torca es: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MX" altLang="es-MX" sz="2400" smtClean="0">
                <a:latin typeface="Symbol" panose="05050102010706020507" pitchFamily="18" charset="2"/>
              </a:rPr>
              <a:t>	t </a:t>
            </a:r>
            <a:r>
              <a:rPr lang="es-MX" altLang="es-MX" sz="2400" smtClean="0"/>
              <a:t>= 2</a:t>
            </a:r>
            <a:r>
              <a:rPr lang="es-MX" altLang="es-MX" sz="2400" i="1" smtClean="0"/>
              <a:t>Fa</a:t>
            </a:r>
            <a:r>
              <a:rPr lang="es-MX" altLang="es-MX" sz="2400" smtClean="0"/>
              <a:t> sen </a:t>
            </a:r>
            <a:r>
              <a:rPr lang="es-MX" altLang="es-MX" sz="2400" i="1" smtClean="0">
                <a:cs typeface="Arial" panose="020B0604020202020204" pitchFamily="34" charset="0"/>
              </a:rPr>
              <a:t>θ</a:t>
            </a:r>
            <a:r>
              <a:rPr lang="es-MX" altLang="es-MX" sz="2400" smtClean="0">
                <a:latin typeface="Symbol" panose="05050102010706020507" pitchFamily="18" charset="2"/>
              </a:rPr>
              <a:t> = </a:t>
            </a:r>
            <a:r>
              <a:rPr lang="es-MX" altLang="es-MX" sz="2400" i="1" smtClean="0"/>
              <a:t>pE</a:t>
            </a:r>
            <a:r>
              <a:rPr lang="es-MX" altLang="es-MX" sz="2400" smtClean="0"/>
              <a:t> sen </a:t>
            </a:r>
            <a:r>
              <a:rPr lang="es-MX" altLang="es-MX" sz="2400" i="1" smtClean="0">
                <a:cs typeface="Arial" panose="020B0604020202020204" pitchFamily="34" charset="0"/>
              </a:rPr>
              <a:t>θ</a:t>
            </a:r>
            <a:endParaRPr lang="es-MX" altLang="es-MX" sz="2400" smtClean="0"/>
          </a:p>
          <a:p>
            <a:pPr eaLnBrk="1" hangingPunct="1">
              <a:lnSpc>
                <a:spcPct val="90000"/>
              </a:lnSpc>
            </a:pPr>
            <a:r>
              <a:rPr lang="es-MX" altLang="es-MX" sz="2400" smtClean="0"/>
              <a:t>La torca puede también expresarse como el producto cruz entre el momento y el campo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MX" altLang="es-MX" sz="2400" b="1" smtClean="0">
                <a:latin typeface="Symbol" panose="05050102010706020507" pitchFamily="18" charset="2"/>
              </a:rPr>
              <a:t>	t</a:t>
            </a:r>
            <a:r>
              <a:rPr lang="es-MX" altLang="es-MX" sz="2400" smtClean="0"/>
              <a:t> = </a:t>
            </a:r>
            <a:r>
              <a:rPr lang="es-MX" altLang="es-MX" sz="2400" b="1" smtClean="0"/>
              <a:t>p</a:t>
            </a:r>
            <a:r>
              <a:rPr lang="es-MX" altLang="es-MX" sz="2400" smtClean="0"/>
              <a:t> x </a:t>
            </a:r>
            <a:r>
              <a:rPr lang="es-MX" altLang="es-MX" sz="2400" b="1" smtClean="0"/>
              <a:t>E</a:t>
            </a:r>
            <a:endParaRPr lang="es-MX" altLang="es-MX" sz="2400" smtClean="0"/>
          </a:p>
          <a:p>
            <a:pPr eaLnBrk="1" hangingPunct="1">
              <a:lnSpc>
                <a:spcPct val="90000"/>
              </a:lnSpc>
            </a:pPr>
            <a:r>
              <a:rPr lang="es-MX" altLang="es-MX" sz="2400" smtClean="0"/>
              <a:t>La energía potencial puede ser expresada como función de la orientación del dipolo dentro del campo :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MX" altLang="es-MX" sz="2400" i="1" smtClean="0"/>
              <a:t>	U</a:t>
            </a:r>
            <a:r>
              <a:rPr lang="es-MX" altLang="es-MX" sz="2400" i="1" baseline="-25000" smtClean="0"/>
              <a:t>f</a:t>
            </a:r>
            <a:r>
              <a:rPr lang="es-MX" altLang="es-MX" sz="2400" smtClean="0"/>
              <a:t> – </a:t>
            </a:r>
            <a:r>
              <a:rPr lang="es-MX" altLang="es-MX" sz="2400" i="1" smtClean="0"/>
              <a:t>U</a:t>
            </a:r>
            <a:r>
              <a:rPr lang="es-MX" altLang="es-MX" sz="2400" i="1" baseline="-25000" smtClean="0"/>
              <a:t>i</a:t>
            </a:r>
            <a:r>
              <a:rPr lang="es-MX" altLang="es-MX" sz="2400" smtClean="0"/>
              <a:t> = </a:t>
            </a:r>
            <a:r>
              <a:rPr lang="es-MX" altLang="es-MX" sz="2400" i="1" smtClean="0"/>
              <a:t>pE</a:t>
            </a:r>
            <a:r>
              <a:rPr lang="es-MX" altLang="es-MX" sz="2400" smtClean="0"/>
              <a:t>(cos </a:t>
            </a:r>
            <a:r>
              <a:rPr lang="es-MX" altLang="es-MX" sz="2400" i="1" smtClean="0">
                <a:cs typeface="Arial" panose="020B0604020202020204" pitchFamily="34" charset="0"/>
              </a:rPr>
              <a:t>θ</a:t>
            </a:r>
            <a:r>
              <a:rPr lang="es-MX" altLang="es-MX" sz="2400" i="1" baseline="-25000" smtClean="0"/>
              <a:t>i</a:t>
            </a:r>
            <a:r>
              <a:rPr lang="es-MX" altLang="es-MX" sz="2400" baseline="-25000" smtClean="0"/>
              <a:t> </a:t>
            </a:r>
            <a:r>
              <a:rPr lang="es-MX" altLang="es-MX" sz="2400" smtClean="0"/>
              <a:t>– cos </a:t>
            </a:r>
            <a:r>
              <a:rPr lang="es-MX" altLang="es-MX" sz="2400" i="1" smtClean="0">
                <a:cs typeface="Arial" panose="020B0604020202020204" pitchFamily="34" charset="0"/>
              </a:rPr>
              <a:t>θ</a:t>
            </a:r>
            <a:r>
              <a:rPr lang="es-MX" altLang="es-MX" sz="2400" i="1" baseline="-25000" smtClean="0"/>
              <a:t>f</a:t>
            </a:r>
            <a:r>
              <a:rPr lang="es-MX" altLang="es-MX" sz="2400" smtClean="0">
                <a:latin typeface="Symbol" panose="05050102010706020507" pitchFamily="18" charset="2"/>
              </a:rPr>
              <a:t>) ®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MX" altLang="es-MX" sz="2400" smtClean="0"/>
              <a:t>	</a:t>
            </a:r>
            <a:r>
              <a:rPr lang="es-MX" altLang="es-MX" sz="2400" i="1" smtClean="0"/>
              <a:t>U</a:t>
            </a:r>
            <a:r>
              <a:rPr lang="es-MX" altLang="es-MX" sz="2400" smtClean="0"/>
              <a:t> = - </a:t>
            </a:r>
            <a:r>
              <a:rPr lang="es-MX" altLang="es-MX" sz="2400" i="1" smtClean="0"/>
              <a:t>pE</a:t>
            </a:r>
            <a:r>
              <a:rPr lang="es-MX" altLang="es-MX" sz="2400" smtClean="0"/>
              <a:t> cos </a:t>
            </a:r>
            <a:r>
              <a:rPr lang="es-MX" altLang="es-MX" sz="2400" i="1" smtClean="0">
                <a:cs typeface="Arial" panose="020B0604020202020204" pitchFamily="34" charset="0"/>
              </a:rPr>
              <a:t>θ</a:t>
            </a:r>
            <a:r>
              <a:rPr lang="es-MX" altLang="es-MX" sz="2400" smtClean="0"/>
              <a:t> = - </a:t>
            </a:r>
            <a:r>
              <a:rPr lang="es-MX" altLang="es-MX" sz="2400" b="1" smtClean="0"/>
              <a:t>p</a:t>
            </a:r>
            <a:r>
              <a:rPr lang="es-MX" altLang="es-MX" sz="2400" smtClean="0"/>
              <a:t> </a:t>
            </a:r>
            <a:r>
              <a:rPr lang="es-MX" altLang="es-MX" sz="2400" smtClean="0">
                <a:cs typeface="Arial" panose="020B0604020202020204" pitchFamily="34" charset="0"/>
              </a:rPr>
              <a:t>·</a:t>
            </a:r>
            <a:r>
              <a:rPr lang="es-MX" altLang="es-MX" sz="2400" baseline="30000" smtClean="0"/>
              <a:t> </a:t>
            </a:r>
            <a:r>
              <a:rPr lang="es-MX" altLang="es-MX" sz="2400" b="1" smtClean="0"/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276475"/>
            <a:ext cx="4321175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ángulo 4"/>
          <p:cNvSpPr>
            <a:spLocks noChangeArrowheads="1"/>
          </p:cNvSpPr>
          <p:nvPr/>
        </p:nvSpPr>
        <p:spPr bwMode="auto">
          <a:xfrm>
            <a:off x="595313" y="5157788"/>
            <a:ext cx="5416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1400">
                <a:latin typeface="Tahoma" panose="020B0604030504040204" pitchFamily="34" charset="0"/>
              </a:rPr>
              <a:t>Samsung's 6 MW battery in the UK</a:t>
            </a:r>
            <a:endParaRPr lang="es-MX" altLang="es-ES" sz="1400">
              <a:latin typeface="Tahoma" panose="020B0604030504040204" pitchFamily="34" charset="0"/>
            </a:endParaRPr>
          </a:p>
        </p:txBody>
      </p:sp>
      <p:pic>
        <p:nvPicPr>
          <p:cNvPr id="9220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333625"/>
            <a:ext cx="3594100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sz="3600" smtClean="0"/>
              <a:t>Moléculas Polares vs. No polares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altLang="es-MX" sz="2800" smtClean="0"/>
              <a:t>Se dice que las moléculas son polarizadas cuando existe una separación entre la posición promedio de las cargas negativas y las cargas positivas</a:t>
            </a:r>
          </a:p>
          <a:p>
            <a:pPr eaLnBrk="1" hangingPunct="1"/>
            <a:r>
              <a:rPr lang="es-MX" altLang="es-MX" sz="2800" b="1" smtClean="0"/>
              <a:t>Las moléculas polares </a:t>
            </a:r>
            <a:r>
              <a:rPr lang="es-MX" altLang="es-MX" sz="2800" smtClean="0"/>
              <a:t>son aquellas en las que la anterior condición está siempre presente.</a:t>
            </a:r>
          </a:p>
          <a:p>
            <a:pPr eaLnBrk="1" hangingPunct="1"/>
            <a:r>
              <a:rPr lang="es-MX" altLang="es-MX" sz="2800" smtClean="0"/>
              <a:t>A las moléculas sin una polarización permanente se les llama </a:t>
            </a:r>
            <a:r>
              <a:rPr lang="es-MX" altLang="es-MX" sz="2800" b="1" smtClean="0"/>
              <a:t>no polares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smtClean="0"/>
              <a:t>Las moléculas de Agua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altLang="es-MX" sz="2800" smtClean="0"/>
              <a:t>Es un ejemplo de molécula polar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sz="2800" smtClean="0"/>
              <a:t>El centro de la carga negativa del dipolo esta cerca del atomo de oxigeno 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sz="2800" smtClean="0"/>
              <a:t>Con x se señala el centro de la carga positiva del dipolo</a:t>
            </a:r>
          </a:p>
        </p:txBody>
      </p:sp>
      <p:pic>
        <p:nvPicPr>
          <p:cNvPr id="101380" name="Picture 6" descr="C:\Serway Art Eng\Chapter26\26-23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2755900"/>
            <a:ext cx="3810000" cy="26368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sz="3200" smtClean="0"/>
              <a:t>Moléculas Polares y Dipolos eléctricos 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altLang="es-MX" smtClean="0"/>
              <a:t>Las posiciones promedio de las cargas positivas y negativas de una molécula actúan como si fueran cargas puntuales</a:t>
            </a:r>
          </a:p>
          <a:p>
            <a:pPr eaLnBrk="1" hangingPunct="1"/>
            <a:r>
              <a:rPr lang="es-MX" altLang="es-MX" smtClean="0"/>
              <a:t>De esta forma, las moléculas polares pueden ser modeladas como si se tratara de dipolos eléctricos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smtClean="0"/>
              <a:t>Polarización Inducida 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017713"/>
            <a:ext cx="4154488" cy="4687887"/>
          </a:xfrm>
        </p:spPr>
        <p:txBody>
          <a:bodyPr/>
          <a:lstStyle/>
          <a:p>
            <a:pPr eaLnBrk="1" hangingPunct="1"/>
            <a:r>
              <a:rPr lang="es-MX" altLang="es-MX" sz="2400" smtClean="0"/>
              <a:t>Una molécula simétrica no tiene polarización permanente (a)</a:t>
            </a:r>
          </a:p>
          <a:p>
            <a:pPr eaLnBrk="1" hangingPunct="1"/>
            <a:r>
              <a:rPr lang="es-MX" altLang="es-MX" sz="2400" smtClean="0"/>
              <a:t>La polarización se induce colocando a esta molécula es un campo eléctrico (b)</a:t>
            </a:r>
          </a:p>
          <a:p>
            <a:pPr eaLnBrk="1" hangingPunct="1"/>
            <a:r>
              <a:rPr lang="es-MX" altLang="es-MX" sz="2400" smtClean="0"/>
              <a:t>La polarización inducida es el efecto que predomina en la mayoría de los materiales que se usan como dieléctricos en los capacitores.</a:t>
            </a:r>
          </a:p>
        </p:txBody>
      </p:sp>
      <p:pic>
        <p:nvPicPr>
          <p:cNvPr id="105476" name="Picture 6" descr="C:\Serway Art Eng\Chapter26\26-24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2439988"/>
            <a:ext cx="3810000" cy="32686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smtClean="0"/>
              <a:t>Dieléctricos – una vista microscópica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s-MX" altLang="es-MX" sz="2800" smtClean="0"/>
              <a:t>Las moléculas que constituyen a un dieléctrico se pueden modelar como dipolos</a:t>
            </a:r>
          </a:p>
          <a:p>
            <a:pPr eaLnBrk="1" hangingPunct="1"/>
            <a:r>
              <a:rPr lang="es-MX" altLang="es-MX" sz="2800" smtClean="0"/>
              <a:t>En ausencia de campo eléctrico orientan sus dipolos aleatoriamente</a:t>
            </a:r>
          </a:p>
        </p:txBody>
      </p:sp>
      <p:pic>
        <p:nvPicPr>
          <p:cNvPr id="107524" name="Picture 6" descr="C:\Serway Art Eng\Chapter26\26-25a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2038350"/>
            <a:ext cx="3810000" cy="40719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smtClean="0"/>
              <a:t>Dieléctricos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s-MX" altLang="es-MX" sz="2800" smtClean="0"/>
              <a:t>Ahora, en situación de campo eléctrico</a:t>
            </a:r>
          </a:p>
          <a:p>
            <a:pPr eaLnBrk="1" hangingPunct="1"/>
            <a:r>
              <a:rPr lang="es-MX" altLang="es-MX" sz="2800" smtClean="0"/>
              <a:t>Existe una torca sobre las moléculas</a:t>
            </a:r>
          </a:p>
          <a:p>
            <a:pPr eaLnBrk="1" hangingPunct="1"/>
            <a:r>
              <a:rPr lang="es-MX" altLang="es-MX" sz="2800" smtClean="0"/>
              <a:t>Las moléculas (ahora dipolos ) se alinean parcialmente con el campo</a:t>
            </a:r>
          </a:p>
        </p:txBody>
      </p:sp>
      <p:pic>
        <p:nvPicPr>
          <p:cNvPr id="109572" name="Picture 6" descr="C:\Serway Art Eng\Chapter26\26-25b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2311400"/>
            <a:ext cx="3810000" cy="35274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smtClean="0"/>
              <a:t>Dieléctricos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altLang="es-MX" sz="2400" smtClean="0"/>
              <a:t>El grado de alineamiento de las moléculas con el campo dependerá de la temperatura y de la magnitud del campo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sz="2400" smtClean="0"/>
              <a:t>En general,</a:t>
            </a:r>
          </a:p>
          <a:p>
            <a:pPr lvl="1" eaLnBrk="1" hangingPunct="1">
              <a:lnSpc>
                <a:spcPct val="90000"/>
              </a:lnSpc>
            </a:pPr>
            <a:r>
              <a:rPr lang="es-MX" altLang="es-MX" sz="2000" smtClean="0"/>
              <a:t>El alineamiento incrementa cuando la temperatura disminuye</a:t>
            </a:r>
          </a:p>
          <a:p>
            <a:pPr lvl="1" eaLnBrk="1" hangingPunct="1">
              <a:lnSpc>
                <a:spcPct val="90000"/>
              </a:lnSpc>
            </a:pPr>
            <a:r>
              <a:rPr lang="es-MX" altLang="es-MX" sz="2000" smtClean="0"/>
              <a:t>También incrementa el alineamiento cuando se incrementa la magnitud del campo eléctrico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smtClean="0"/>
              <a:t>Dieléctricos – 4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altLang="es-MX" sz="2800" smtClean="0"/>
              <a:t>Si las moléculas de un dieléctrico son moléculas no polares, el campo eléctrico consigue producir alguna separación de cargas.</a:t>
            </a:r>
          </a:p>
          <a:p>
            <a:pPr eaLnBrk="1" hangingPunct="1"/>
            <a:r>
              <a:rPr lang="es-MX" altLang="es-MX" sz="2800" smtClean="0"/>
              <a:t>Lo anterior se denomina </a:t>
            </a:r>
            <a:r>
              <a:rPr lang="es-MX" altLang="es-MX" sz="2800" b="1" i="1" smtClean="0"/>
              <a:t>momento dipolar inducido</a:t>
            </a:r>
            <a:r>
              <a:rPr lang="es-MX" altLang="es-MX" sz="2800" b="1" smtClean="0"/>
              <a:t>.</a:t>
            </a:r>
          </a:p>
          <a:p>
            <a:pPr eaLnBrk="1" hangingPunct="1"/>
            <a:r>
              <a:rPr lang="es-MX" altLang="es-MX" sz="2800" smtClean="0"/>
              <a:t>El efecto es a partir de esto comparable con el que se encuentra en sistemas polares. </a:t>
            </a:r>
            <a:endParaRPr lang="en-US" altLang="es-MX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smtClean="0"/>
              <a:t>Dieléctricos, final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2017713"/>
            <a:ext cx="4002088" cy="4535487"/>
          </a:xfrm>
        </p:spPr>
        <p:txBody>
          <a:bodyPr/>
          <a:lstStyle/>
          <a:p>
            <a:pPr eaLnBrk="1" hangingPunct="1"/>
            <a:r>
              <a:rPr lang="es-MX" altLang="es-MX" sz="2000" smtClean="0"/>
              <a:t>El campo eléctrico es capaz de polarizar al dieléctrico independientemente de que las moléculas sean polares o no</a:t>
            </a:r>
          </a:p>
          <a:p>
            <a:pPr eaLnBrk="1" hangingPunct="1"/>
            <a:r>
              <a:rPr lang="es-MX" altLang="es-MX" sz="2000" smtClean="0"/>
              <a:t>Las cargas de los bordes del dieléctrico, en la vecindad de las placas del capacitor, actúan como segundas placas capaces de producir un campo eléctrico en dirección opuesta a aquella de provoca la polarización inicial.</a:t>
            </a:r>
          </a:p>
        </p:txBody>
      </p:sp>
      <p:pic>
        <p:nvPicPr>
          <p:cNvPr id="115716" name="Picture 6" descr="C:\Serway Art Eng\Chapter26\26-25c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2311400"/>
            <a:ext cx="3810000" cy="35274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smtClean="0"/>
              <a:t>Carga inducida y campo eléctrico.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017713"/>
            <a:ext cx="4078288" cy="4535487"/>
          </a:xfrm>
        </p:spPr>
        <p:txBody>
          <a:bodyPr/>
          <a:lstStyle/>
          <a:p>
            <a:pPr eaLnBrk="1" hangingPunct="1"/>
            <a:r>
              <a:rPr lang="es-MX" altLang="es-MX" sz="2000" smtClean="0"/>
              <a:t>Existe un campo debido a las placas del capacitor, este campo está dirigido hacia la derecha y provoca  cierta polarización en el dieléctrico</a:t>
            </a:r>
          </a:p>
          <a:p>
            <a:pPr eaLnBrk="1" hangingPunct="1"/>
            <a:r>
              <a:rPr lang="es-MX" altLang="es-MX" sz="2000" smtClean="0"/>
              <a:t>El efecto neto sobre el dieléctrico es una carga superficial inducida que resulta en un campo eléctrico inducido.</a:t>
            </a:r>
          </a:p>
          <a:p>
            <a:pPr eaLnBrk="1" hangingPunct="1"/>
            <a:r>
              <a:rPr lang="es-MX" altLang="es-MX" sz="2000" smtClean="0"/>
              <a:t>Si el dieléctrico fuera reemplazado por un conductor, en campo neto dentro de las placas sería cero. </a:t>
            </a:r>
          </a:p>
        </p:txBody>
      </p:sp>
      <p:pic>
        <p:nvPicPr>
          <p:cNvPr id="117764" name="Picture 6" descr="C:\Serway Art Eng\Chapter26\26-26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8638" y="2017713"/>
            <a:ext cx="2882900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smtClean="0"/>
              <a:t>Capacitores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altLang="es-MX" smtClean="0"/>
              <a:t>Los capacitores son dispositivos que almacenan  carga eléctrica</a:t>
            </a:r>
          </a:p>
          <a:p>
            <a:pPr eaLnBrk="1" hangingPunct="1"/>
            <a:r>
              <a:rPr lang="es-MX" altLang="es-MX" smtClean="0"/>
              <a:t>Ejemplos de donde se utilizan los capacitores incluyen:</a:t>
            </a:r>
          </a:p>
          <a:p>
            <a:pPr lvl="1" eaLnBrk="1" hangingPunct="1"/>
            <a:r>
              <a:rPr lang="es-MX" altLang="es-MX" smtClean="0"/>
              <a:t>Radiorreceptores </a:t>
            </a:r>
          </a:p>
          <a:p>
            <a:pPr lvl="1" eaLnBrk="1" hangingPunct="1"/>
            <a:r>
              <a:rPr lang="es-MX" altLang="es-MX" smtClean="0"/>
              <a:t>Filtros de fuentes de potencia</a:t>
            </a:r>
          </a:p>
          <a:p>
            <a:pPr lvl="1" eaLnBrk="1" hangingPunct="1"/>
            <a:r>
              <a:rPr lang="es-MX" altLang="es-MX" smtClean="0"/>
              <a:t>Dispositivos para almacenamiento de energía en sistemas de escala variable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sz="3200" smtClean="0"/>
              <a:t>Geometría de algunos capacitores</a:t>
            </a:r>
          </a:p>
        </p:txBody>
      </p:sp>
      <p:pic>
        <p:nvPicPr>
          <p:cNvPr id="119811" name="Picture 4" descr="C:\Serway Art Eng\Chapter26\26-T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809148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20713"/>
            <a:ext cx="7793037" cy="1143000"/>
          </a:xfrm>
        </p:spPr>
        <p:txBody>
          <a:bodyPr/>
          <a:lstStyle/>
          <a:p>
            <a:pPr eaLnBrk="1" hangingPunct="1"/>
            <a:r>
              <a:rPr lang="en-US" altLang="es-MX" smtClean="0"/>
              <a:t>La Capacitancia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17713"/>
            <a:ext cx="8269288" cy="4114800"/>
          </a:xfrm>
        </p:spPr>
        <p:txBody>
          <a:bodyPr/>
          <a:lstStyle/>
          <a:p>
            <a:pPr eaLnBrk="1" hangingPunct="1"/>
            <a:r>
              <a:rPr lang="es-MX" altLang="es-MX" smtClean="0"/>
              <a:t>La </a:t>
            </a:r>
            <a:r>
              <a:rPr lang="es-MX" altLang="es-MX" b="1" smtClean="0"/>
              <a:t>capacitancia</a:t>
            </a:r>
            <a:r>
              <a:rPr lang="es-MX" altLang="es-MX" smtClean="0"/>
              <a:t>, </a:t>
            </a:r>
            <a:r>
              <a:rPr lang="es-MX" altLang="es-MX" i="1" smtClean="0"/>
              <a:t>C</a:t>
            </a:r>
            <a:r>
              <a:rPr lang="es-MX" altLang="es-MX" smtClean="0"/>
              <a:t>, de un capacitor se define como el cociente de la magnitud de la carga sobre un conductor y la diferencia de potencial entre los elementos conductores del capacitor </a:t>
            </a:r>
          </a:p>
          <a:p>
            <a:pPr eaLnBrk="1" hangingPunct="1"/>
            <a:endParaRPr lang="es-MX" altLang="es-MX" smtClean="0"/>
          </a:p>
          <a:p>
            <a:pPr eaLnBrk="1" hangingPunct="1"/>
            <a:endParaRPr lang="es-MX" altLang="es-MX" smtClean="0"/>
          </a:p>
          <a:p>
            <a:pPr eaLnBrk="1" hangingPunct="1"/>
            <a:r>
              <a:rPr lang="es-MX" altLang="es-MX" smtClean="0"/>
              <a:t>La unidad del SI es el </a:t>
            </a:r>
            <a:r>
              <a:rPr lang="es-MX" altLang="es-MX" b="1" smtClean="0"/>
              <a:t>farad</a:t>
            </a:r>
            <a:r>
              <a:rPr lang="es-MX" altLang="es-MX" smtClean="0"/>
              <a:t> (F)</a:t>
            </a:r>
          </a:p>
          <a:p>
            <a:pPr eaLnBrk="1" hangingPunct="1"/>
            <a:endParaRPr lang="es-MX" altLang="es-MX" smtClean="0"/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3929063" y="4500563"/>
          <a:ext cx="1414462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Equation" r:id="rId4" imgW="558558" imgH="393529" progId="Equation.DSMT4">
                  <p:embed/>
                </p:oleObj>
              </mc:Choice>
              <mc:Fallback>
                <p:oleObj name="Equation" r:id="rId4" imgW="558558" imgH="39352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63" y="4500563"/>
                        <a:ext cx="1414462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573463"/>
            <a:ext cx="2016125" cy="307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76250"/>
            <a:ext cx="4608512" cy="84455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557338"/>
            <a:ext cx="6192837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565400"/>
            <a:ext cx="5000625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 smtClean="0"/>
              <a:t>Construcción de un capacitor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17713"/>
            <a:ext cx="4687888" cy="46116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altLang="es-MX" sz="2800" smtClean="0"/>
              <a:t>Un capacitor consiste de dos conductores</a:t>
            </a:r>
          </a:p>
          <a:p>
            <a:pPr lvl="1" eaLnBrk="1" hangingPunct="1">
              <a:lnSpc>
                <a:spcPct val="90000"/>
              </a:lnSpc>
            </a:pPr>
            <a:r>
              <a:rPr lang="es-MX" altLang="es-MX" sz="2400" smtClean="0"/>
              <a:t>Éstas son llamadas placas</a:t>
            </a:r>
          </a:p>
          <a:p>
            <a:pPr lvl="1" eaLnBrk="1" hangingPunct="1">
              <a:lnSpc>
                <a:spcPct val="90000"/>
              </a:lnSpc>
            </a:pPr>
            <a:r>
              <a:rPr lang="es-MX" altLang="es-MX" sz="2400" smtClean="0"/>
              <a:t>Cuando las placas se cargan, éstas adquieren una carga igual y opuesta</a:t>
            </a:r>
          </a:p>
          <a:p>
            <a:pPr lvl="1" eaLnBrk="1" hangingPunct="1">
              <a:lnSpc>
                <a:spcPct val="90000"/>
              </a:lnSpc>
            </a:pPr>
            <a:endParaRPr lang="es-MX" altLang="es-MX" sz="2400" smtClean="0"/>
          </a:p>
          <a:p>
            <a:pPr eaLnBrk="1" hangingPunct="1">
              <a:lnSpc>
                <a:spcPct val="90000"/>
              </a:lnSpc>
            </a:pPr>
            <a:r>
              <a:rPr lang="es-MX" altLang="es-MX" sz="2800" smtClean="0"/>
              <a:t>Como consecuencia de esta carga, las placas desarrollan una diferencia de potencial entre ellas</a:t>
            </a:r>
          </a:p>
        </p:txBody>
      </p:sp>
      <p:pic>
        <p:nvPicPr>
          <p:cNvPr id="15364" name="Picture 6" descr="C:\Serway Art Eng\Chapter26\26-01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1905000"/>
            <a:ext cx="3389313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3267</TotalTime>
  <Words>2610</Words>
  <Application>Microsoft Office PowerPoint</Application>
  <PresentationFormat>Presentación en pantalla (4:3)</PresentationFormat>
  <Paragraphs>294</Paragraphs>
  <Slides>60</Slides>
  <Notes>55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60</vt:i4>
      </vt:variant>
    </vt:vector>
  </HeadingPairs>
  <TitlesOfParts>
    <vt:vector size="68" baseType="lpstr">
      <vt:lpstr>Arial</vt:lpstr>
      <vt:lpstr>Calibri</vt:lpstr>
      <vt:lpstr>Symbol</vt:lpstr>
      <vt:lpstr>Tahoma</vt:lpstr>
      <vt:lpstr>Wingdings</vt:lpstr>
      <vt:lpstr>Blends</vt:lpstr>
      <vt:lpstr>Equation</vt:lpstr>
      <vt:lpstr>Photo Editor Photo</vt:lpstr>
      <vt:lpstr>Capacitores y dieléctricos</vt:lpstr>
      <vt:lpstr>Presentación de PowerPoint</vt:lpstr>
      <vt:lpstr>Presentación de PowerPoint</vt:lpstr>
      <vt:lpstr>Presentación de PowerPoint</vt:lpstr>
      <vt:lpstr>Presentación de PowerPoint</vt:lpstr>
      <vt:lpstr>Capacitores</vt:lpstr>
      <vt:lpstr>La Capacitancia</vt:lpstr>
      <vt:lpstr>Presentación de PowerPoint</vt:lpstr>
      <vt:lpstr>Construcción de un capacitor</vt:lpstr>
      <vt:lpstr>Más sobre sus generalidades</vt:lpstr>
      <vt:lpstr> Capacitor de placas paralelas</vt:lpstr>
      <vt:lpstr>Capacitor de placas paralelas, cont…</vt:lpstr>
      <vt:lpstr>Más…</vt:lpstr>
      <vt:lpstr>Capacitancia de una esfera aislada</vt:lpstr>
      <vt:lpstr>Capacitancia de arreglo de placas paralelas</vt:lpstr>
      <vt:lpstr>Capacitancia de placas paralelas</vt:lpstr>
      <vt:lpstr>Consideraciones sobre capacitor de placas paralelas.</vt:lpstr>
      <vt:lpstr>La energía en un capacitor</vt:lpstr>
      <vt:lpstr>Más…</vt:lpstr>
      <vt:lpstr>Capacitancia de un capacitor cilíndrico</vt:lpstr>
      <vt:lpstr>Capacitancia de un capacitor esférico</vt:lpstr>
      <vt:lpstr>Símbolos de capacitores en un circuito</vt:lpstr>
      <vt:lpstr>Capacitores en paralelo </vt:lpstr>
      <vt:lpstr>Capacitores en Paralelo,2</vt:lpstr>
      <vt:lpstr>Capacitores en Paralelo, 3</vt:lpstr>
      <vt:lpstr>Capacitores en Paralelo, final</vt:lpstr>
      <vt:lpstr>Capacitores en Serie</vt:lpstr>
      <vt:lpstr>Capacitores en Serie, 2</vt:lpstr>
      <vt:lpstr>Capacitores en serie, 3</vt:lpstr>
      <vt:lpstr>Capacitores en Serie, final</vt:lpstr>
      <vt:lpstr>Problemas, algunos tips</vt:lpstr>
      <vt:lpstr> Problemas, algunos tips, cont</vt:lpstr>
      <vt:lpstr>Capacitancias equivalentes, un ejemplo</vt:lpstr>
      <vt:lpstr>La energía almacenada en un capacitor</vt:lpstr>
      <vt:lpstr>Energía…cont. </vt:lpstr>
      <vt:lpstr>Energía, final</vt:lpstr>
      <vt:lpstr>Algunos usos de los capacitores</vt:lpstr>
      <vt:lpstr>Capacitores con dieléctricos</vt:lpstr>
      <vt:lpstr>Dieléctricos, cont…</vt:lpstr>
      <vt:lpstr>Dieléctricos, final</vt:lpstr>
      <vt:lpstr>Presentación de PowerPoint</vt:lpstr>
      <vt:lpstr>Tipos de Capacitores – de tubo </vt:lpstr>
      <vt:lpstr>Tipos de capacitores – de aceite</vt:lpstr>
      <vt:lpstr>Tipos de capacitores-electrolítico</vt:lpstr>
      <vt:lpstr>Tipos de capacitores – de capacitancia variable</vt:lpstr>
      <vt:lpstr>El dipolo eléctrico</vt:lpstr>
      <vt:lpstr>Dipolo Eléctrico, 2</vt:lpstr>
      <vt:lpstr>Dipolo eléctrico, 3</vt:lpstr>
      <vt:lpstr>Dipolo Eléctrico, final</vt:lpstr>
      <vt:lpstr>Moléculas Polares vs. No polares</vt:lpstr>
      <vt:lpstr>Las moléculas de Agua</vt:lpstr>
      <vt:lpstr>Moléculas Polares y Dipolos eléctricos </vt:lpstr>
      <vt:lpstr>Polarización Inducida </vt:lpstr>
      <vt:lpstr>Dieléctricos – una vista microscópica</vt:lpstr>
      <vt:lpstr>Dieléctricos</vt:lpstr>
      <vt:lpstr>Dieléctricos</vt:lpstr>
      <vt:lpstr>Dieléctricos – 4</vt:lpstr>
      <vt:lpstr>Dieléctricos, final</vt:lpstr>
      <vt:lpstr>Carga inducida y campo eléctrico.</vt:lpstr>
      <vt:lpstr>Geometría de algunos capacitores</vt:lpstr>
    </vt:vector>
  </TitlesOfParts>
  <Company>Next Step Program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26</dc:title>
  <dc:creator>Marilyn Akins</dc:creator>
  <cp:lastModifiedBy>Gustavo Tavizon</cp:lastModifiedBy>
  <cp:revision>85</cp:revision>
  <dcterms:created xsi:type="dcterms:W3CDTF">2004-01-06T02:19:18Z</dcterms:created>
  <dcterms:modified xsi:type="dcterms:W3CDTF">2021-02-27T22:27:22Z</dcterms:modified>
</cp:coreProperties>
</file>