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4"/>
  </p:notesMasterIdLst>
  <p:sldIdLst>
    <p:sldId id="256" r:id="rId2"/>
    <p:sldId id="257" r:id="rId3"/>
    <p:sldId id="258" r:id="rId4"/>
    <p:sldId id="259" r:id="rId5"/>
    <p:sldId id="260" r:id="rId6"/>
    <p:sldId id="302"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7" r:id="rId21"/>
    <p:sldId id="305" r:id="rId22"/>
    <p:sldId id="306" r:id="rId23"/>
    <p:sldId id="307" r:id="rId24"/>
    <p:sldId id="274" r:id="rId25"/>
    <p:sldId id="275" r:id="rId26"/>
    <p:sldId id="276" r:id="rId27"/>
    <p:sldId id="304"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303" r:id="rId44"/>
    <p:sldId id="293" r:id="rId45"/>
    <p:sldId id="294" r:id="rId46"/>
    <p:sldId id="295" r:id="rId47"/>
    <p:sldId id="296" r:id="rId48"/>
    <p:sldId id="297" r:id="rId49"/>
    <p:sldId id="298" r:id="rId50"/>
    <p:sldId id="299" r:id="rId51"/>
    <p:sldId id="300" r:id="rId52"/>
    <p:sldId id="301" r:id="rId5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0929"/>
  </p:normalViewPr>
  <p:slideViewPr>
    <p:cSldViewPr>
      <p:cViewPr varScale="1">
        <p:scale>
          <a:sx n="66" d="100"/>
          <a:sy n="66" d="100"/>
        </p:scale>
        <p:origin x="150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69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37052B1B-5EF4-4E15-8B1C-A8E6F237FEAF}" type="datetimeFigureOut">
              <a:rPr lang="es-MX"/>
              <a:pPr>
                <a:defRPr/>
              </a:pPr>
              <a:t>27/02/2021</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MX"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MX"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FB4CDA6-65EF-47BF-8AE4-F09F221C6931}" type="slidenum">
              <a:rPr lang="es-MX" altLang="es-MX"/>
              <a:pPr>
                <a:defRPr/>
              </a:pPr>
              <a:t>‹Nº›</a:t>
            </a:fld>
            <a:endParaRPr lang="es-MX" altLang="es-MX"/>
          </a:p>
        </p:txBody>
      </p:sp>
    </p:spTree>
    <p:extLst>
      <p:ext uri="{BB962C8B-B14F-4D97-AF65-F5344CB8AC3E}">
        <p14:creationId xmlns:p14="http://schemas.microsoft.com/office/powerpoint/2010/main" val="30705195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512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458E36D-9F7E-46DF-A269-A7B51CBA9795}" type="slidenum">
              <a:rPr lang="es-MX" altLang="es-MX" smtClean="0">
                <a:latin typeface="Tahoma" panose="020B0604030504040204" pitchFamily="34" charset="0"/>
              </a:rPr>
              <a:pPr>
                <a:spcBef>
                  <a:spcPct val="0"/>
                </a:spcBef>
              </a:pPr>
              <a:t>1</a:t>
            </a:fld>
            <a:endParaRPr lang="es-MX" altLang="es-MX" smtClean="0">
              <a:latin typeface="Tahoma" panose="020B0604030504040204" pitchFamily="34" charset="0"/>
            </a:endParaRPr>
          </a:p>
        </p:txBody>
      </p:sp>
    </p:spTree>
    <p:extLst>
      <p:ext uri="{BB962C8B-B14F-4D97-AF65-F5344CB8AC3E}">
        <p14:creationId xmlns:p14="http://schemas.microsoft.com/office/powerpoint/2010/main" val="2242052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2458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E014174-167D-44F4-BEAB-D19A3A97F008}" type="slidenum">
              <a:rPr lang="es-MX" altLang="es-MX" smtClean="0">
                <a:latin typeface="Tahoma" panose="020B0604030504040204" pitchFamily="34" charset="0"/>
              </a:rPr>
              <a:pPr>
                <a:spcBef>
                  <a:spcPct val="0"/>
                </a:spcBef>
              </a:pPr>
              <a:t>11</a:t>
            </a:fld>
            <a:endParaRPr lang="es-MX" altLang="es-MX" smtClean="0">
              <a:latin typeface="Tahoma" panose="020B0604030504040204" pitchFamily="34" charset="0"/>
            </a:endParaRPr>
          </a:p>
        </p:txBody>
      </p:sp>
    </p:spTree>
    <p:extLst>
      <p:ext uri="{BB962C8B-B14F-4D97-AF65-F5344CB8AC3E}">
        <p14:creationId xmlns:p14="http://schemas.microsoft.com/office/powerpoint/2010/main" val="401015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2662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7B3EBC3-4381-4F79-83CB-5D074E23E8E1}" type="slidenum">
              <a:rPr lang="es-MX" altLang="es-MX" smtClean="0">
                <a:latin typeface="Tahoma" panose="020B0604030504040204" pitchFamily="34" charset="0"/>
              </a:rPr>
              <a:pPr>
                <a:spcBef>
                  <a:spcPct val="0"/>
                </a:spcBef>
              </a:pPr>
              <a:t>12</a:t>
            </a:fld>
            <a:endParaRPr lang="es-MX" altLang="es-MX" smtClean="0">
              <a:latin typeface="Tahoma" panose="020B0604030504040204" pitchFamily="34" charset="0"/>
            </a:endParaRPr>
          </a:p>
        </p:txBody>
      </p:sp>
    </p:spTree>
    <p:extLst>
      <p:ext uri="{BB962C8B-B14F-4D97-AF65-F5344CB8AC3E}">
        <p14:creationId xmlns:p14="http://schemas.microsoft.com/office/powerpoint/2010/main" val="192287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2867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2FDADC7-CC43-400E-AAB6-38314416A89C}" type="slidenum">
              <a:rPr lang="es-MX" altLang="es-MX" smtClean="0">
                <a:latin typeface="Tahoma" panose="020B0604030504040204" pitchFamily="34" charset="0"/>
              </a:rPr>
              <a:pPr>
                <a:spcBef>
                  <a:spcPct val="0"/>
                </a:spcBef>
              </a:pPr>
              <a:t>13</a:t>
            </a:fld>
            <a:endParaRPr lang="es-MX" altLang="es-MX" smtClean="0">
              <a:latin typeface="Tahoma" panose="020B0604030504040204" pitchFamily="34" charset="0"/>
            </a:endParaRPr>
          </a:p>
        </p:txBody>
      </p:sp>
    </p:spTree>
    <p:extLst>
      <p:ext uri="{BB962C8B-B14F-4D97-AF65-F5344CB8AC3E}">
        <p14:creationId xmlns:p14="http://schemas.microsoft.com/office/powerpoint/2010/main" val="1446761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3072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98F6D8A-B49B-40E2-98E9-1D9B9B0EA0CA}" type="slidenum">
              <a:rPr lang="es-MX" altLang="es-MX" smtClean="0">
                <a:latin typeface="Tahoma" panose="020B0604030504040204" pitchFamily="34" charset="0"/>
              </a:rPr>
              <a:pPr>
                <a:spcBef>
                  <a:spcPct val="0"/>
                </a:spcBef>
              </a:pPr>
              <a:t>14</a:t>
            </a:fld>
            <a:endParaRPr lang="es-MX" altLang="es-MX" smtClean="0">
              <a:latin typeface="Tahoma" panose="020B0604030504040204" pitchFamily="34" charset="0"/>
            </a:endParaRPr>
          </a:p>
        </p:txBody>
      </p:sp>
    </p:spTree>
    <p:extLst>
      <p:ext uri="{BB962C8B-B14F-4D97-AF65-F5344CB8AC3E}">
        <p14:creationId xmlns:p14="http://schemas.microsoft.com/office/powerpoint/2010/main" val="3739017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3277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3B492D4-DCCA-4E8F-A1D6-0EC40320F71D}" type="slidenum">
              <a:rPr lang="es-MX" altLang="es-MX" smtClean="0">
                <a:latin typeface="Tahoma" panose="020B0604030504040204" pitchFamily="34" charset="0"/>
              </a:rPr>
              <a:pPr>
                <a:spcBef>
                  <a:spcPct val="0"/>
                </a:spcBef>
              </a:pPr>
              <a:t>15</a:t>
            </a:fld>
            <a:endParaRPr lang="es-MX" altLang="es-MX" smtClean="0">
              <a:latin typeface="Tahoma" panose="020B0604030504040204" pitchFamily="34" charset="0"/>
            </a:endParaRPr>
          </a:p>
        </p:txBody>
      </p:sp>
    </p:spTree>
    <p:extLst>
      <p:ext uri="{BB962C8B-B14F-4D97-AF65-F5344CB8AC3E}">
        <p14:creationId xmlns:p14="http://schemas.microsoft.com/office/powerpoint/2010/main" val="9488418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3482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3B772EB-C9F6-4A20-8F4A-C9E5454043C8}" type="slidenum">
              <a:rPr lang="es-MX" altLang="es-MX" smtClean="0">
                <a:latin typeface="Tahoma" panose="020B0604030504040204" pitchFamily="34" charset="0"/>
              </a:rPr>
              <a:pPr>
                <a:spcBef>
                  <a:spcPct val="0"/>
                </a:spcBef>
              </a:pPr>
              <a:t>16</a:t>
            </a:fld>
            <a:endParaRPr lang="es-MX" altLang="es-MX" smtClean="0">
              <a:latin typeface="Tahoma" panose="020B0604030504040204" pitchFamily="34" charset="0"/>
            </a:endParaRPr>
          </a:p>
        </p:txBody>
      </p:sp>
    </p:spTree>
    <p:extLst>
      <p:ext uri="{BB962C8B-B14F-4D97-AF65-F5344CB8AC3E}">
        <p14:creationId xmlns:p14="http://schemas.microsoft.com/office/powerpoint/2010/main" val="19247118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3686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EDA1CC3-697D-4329-9296-4512474AE6C1}" type="slidenum">
              <a:rPr lang="es-MX" altLang="es-MX" smtClean="0">
                <a:latin typeface="Tahoma" panose="020B0604030504040204" pitchFamily="34" charset="0"/>
              </a:rPr>
              <a:pPr>
                <a:spcBef>
                  <a:spcPct val="0"/>
                </a:spcBef>
              </a:pPr>
              <a:t>17</a:t>
            </a:fld>
            <a:endParaRPr lang="es-MX" altLang="es-MX" smtClean="0">
              <a:latin typeface="Tahoma" panose="020B0604030504040204" pitchFamily="34" charset="0"/>
            </a:endParaRPr>
          </a:p>
        </p:txBody>
      </p:sp>
    </p:spTree>
    <p:extLst>
      <p:ext uri="{BB962C8B-B14F-4D97-AF65-F5344CB8AC3E}">
        <p14:creationId xmlns:p14="http://schemas.microsoft.com/office/powerpoint/2010/main" val="26455777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3891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D3F0956-8EA4-4C54-9762-DBBEFE79E3A4}" type="slidenum">
              <a:rPr lang="es-MX" altLang="es-MX" smtClean="0">
                <a:latin typeface="Tahoma" panose="020B0604030504040204" pitchFamily="34" charset="0"/>
              </a:rPr>
              <a:pPr>
                <a:spcBef>
                  <a:spcPct val="0"/>
                </a:spcBef>
              </a:pPr>
              <a:t>18</a:t>
            </a:fld>
            <a:endParaRPr lang="es-MX" altLang="es-MX" smtClean="0">
              <a:latin typeface="Tahoma" panose="020B0604030504040204" pitchFamily="34" charset="0"/>
            </a:endParaRPr>
          </a:p>
        </p:txBody>
      </p:sp>
    </p:spTree>
    <p:extLst>
      <p:ext uri="{BB962C8B-B14F-4D97-AF65-F5344CB8AC3E}">
        <p14:creationId xmlns:p14="http://schemas.microsoft.com/office/powerpoint/2010/main" val="37897443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4096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D08405D-39D5-4702-A830-8904EF63AB82}" type="slidenum">
              <a:rPr lang="es-MX" altLang="es-MX" smtClean="0">
                <a:latin typeface="Tahoma" panose="020B0604030504040204" pitchFamily="34" charset="0"/>
              </a:rPr>
              <a:pPr>
                <a:spcBef>
                  <a:spcPct val="0"/>
                </a:spcBef>
              </a:pPr>
              <a:t>19</a:t>
            </a:fld>
            <a:endParaRPr lang="es-MX" altLang="es-MX" smtClean="0">
              <a:latin typeface="Tahoma" panose="020B0604030504040204" pitchFamily="34" charset="0"/>
            </a:endParaRPr>
          </a:p>
        </p:txBody>
      </p:sp>
    </p:spTree>
    <p:extLst>
      <p:ext uri="{BB962C8B-B14F-4D97-AF65-F5344CB8AC3E}">
        <p14:creationId xmlns:p14="http://schemas.microsoft.com/office/powerpoint/2010/main" val="38685387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4301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36C2B2-F1DE-4FBC-8290-928CE66C500D}" type="slidenum">
              <a:rPr lang="es-MX" altLang="es-MX" smtClean="0">
                <a:latin typeface="Tahoma" panose="020B0604030504040204" pitchFamily="34" charset="0"/>
              </a:rPr>
              <a:pPr>
                <a:spcBef>
                  <a:spcPct val="0"/>
                </a:spcBef>
              </a:pPr>
              <a:t>20</a:t>
            </a:fld>
            <a:endParaRPr lang="es-MX" altLang="es-MX" smtClean="0">
              <a:latin typeface="Tahoma" panose="020B0604030504040204" pitchFamily="34" charset="0"/>
            </a:endParaRPr>
          </a:p>
        </p:txBody>
      </p:sp>
    </p:spTree>
    <p:extLst>
      <p:ext uri="{BB962C8B-B14F-4D97-AF65-F5344CB8AC3E}">
        <p14:creationId xmlns:p14="http://schemas.microsoft.com/office/powerpoint/2010/main" val="4170809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717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9FEC6E7-5201-4DCB-A95E-3B0023B78754}" type="slidenum">
              <a:rPr lang="es-MX" altLang="es-MX" smtClean="0">
                <a:latin typeface="Tahoma" panose="020B0604030504040204" pitchFamily="34" charset="0"/>
              </a:rPr>
              <a:pPr>
                <a:spcBef>
                  <a:spcPct val="0"/>
                </a:spcBef>
              </a:pPr>
              <a:t>2</a:t>
            </a:fld>
            <a:endParaRPr lang="es-MX" altLang="es-MX" smtClean="0">
              <a:latin typeface="Tahoma" panose="020B0604030504040204" pitchFamily="34" charset="0"/>
            </a:endParaRPr>
          </a:p>
        </p:txBody>
      </p:sp>
    </p:spTree>
    <p:extLst>
      <p:ext uri="{BB962C8B-B14F-4D97-AF65-F5344CB8AC3E}">
        <p14:creationId xmlns:p14="http://schemas.microsoft.com/office/powerpoint/2010/main" val="6002100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4813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7A04AD6-055C-478F-BB9B-2BA98F929025}" type="slidenum">
              <a:rPr lang="es-MX" altLang="es-MX" smtClean="0">
                <a:latin typeface="Tahoma" panose="020B0604030504040204" pitchFamily="34" charset="0"/>
              </a:rPr>
              <a:pPr>
                <a:spcBef>
                  <a:spcPct val="0"/>
                </a:spcBef>
              </a:pPr>
              <a:t>24</a:t>
            </a:fld>
            <a:endParaRPr lang="es-MX" altLang="es-MX" smtClean="0">
              <a:latin typeface="Tahoma" panose="020B0604030504040204" pitchFamily="34" charset="0"/>
            </a:endParaRPr>
          </a:p>
        </p:txBody>
      </p:sp>
    </p:spTree>
    <p:extLst>
      <p:ext uri="{BB962C8B-B14F-4D97-AF65-F5344CB8AC3E}">
        <p14:creationId xmlns:p14="http://schemas.microsoft.com/office/powerpoint/2010/main" val="8185449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5018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1CA183-42A4-42CF-9F6C-12C2FC9255FC}" type="slidenum">
              <a:rPr lang="es-MX" altLang="es-MX" smtClean="0">
                <a:latin typeface="Tahoma" panose="020B0604030504040204" pitchFamily="34" charset="0"/>
              </a:rPr>
              <a:pPr>
                <a:spcBef>
                  <a:spcPct val="0"/>
                </a:spcBef>
              </a:pPr>
              <a:t>25</a:t>
            </a:fld>
            <a:endParaRPr lang="es-MX" altLang="es-MX" smtClean="0">
              <a:latin typeface="Tahoma" panose="020B0604030504040204" pitchFamily="34" charset="0"/>
            </a:endParaRPr>
          </a:p>
        </p:txBody>
      </p:sp>
    </p:spTree>
    <p:extLst>
      <p:ext uri="{BB962C8B-B14F-4D97-AF65-F5344CB8AC3E}">
        <p14:creationId xmlns:p14="http://schemas.microsoft.com/office/powerpoint/2010/main" val="29988767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5222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56973D2-1EF4-46AF-AAD8-2C8D4007F5E1}" type="slidenum">
              <a:rPr lang="es-MX" altLang="es-MX" smtClean="0">
                <a:latin typeface="Tahoma" panose="020B0604030504040204" pitchFamily="34" charset="0"/>
              </a:rPr>
              <a:pPr>
                <a:spcBef>
                  <a:spcPct val="0"/>
                </a:spcBef>
              </a:pPr>
              <a:t>26</a:t>
            </a:fld>
            <a:endParaRPr lang="es-MX" altLang="es-MX" smtClean="0">
              <a:latin typeface="Tahoma" panose="020B0604030504040204" pitchFamily="34" charset="0"/>
            </a:endParaRPr>
          </a:p>
        </p:txBody>
      </p:sp>
    </p:spTree>
    <p:extLst>
      <p:ext uri="{BB962C8B-B14F-4D97-AF65-F5344CB8AC3E}">
        <p14:creationId xmlns:p14="http://schemas.microsoft.com/office/powerpoint/2010/main" val="36989789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5530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504A57C-9FFD-434C-B37C-6226581F1603}" type="slidenum">
              <a:rPr lang="es-MX" altLang="es-MX" smtClean="0">
                <a:latin typeface="Tahoma" panose="020B0604030504040204" pitchFamily="34" charset="0"/>
              </a:rPr>
              <a:pPr>
                <a:spcBef>
                  <a:spcPct val="0"/>
                </a:spcBef>
              </a:pPr>
              <a:t>28</a:t>
            </a:fld>
            <a:endParaRPr lang="es-MX" altLang="es-MX" smtClean="0">
              <a:latin typeface="Tahoma" panose="020B0604030504040204" pitchFamily="34" charset="0"/>
            </a:endParaRPr>
          </a:p>
        </p:txBody>
      </p:sp>
    </p:spTree>
    <p:extLst>
      <p:ext uri="{BB962C8B-B14F-4D97-AF65-F5344CB8AC3E}">
        <p14:creationId xmlns:p14="http://schemas.microsoft.com/office/powerpoint/2010/main" val="26203979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5734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13744E8-A947-4035-8B80-A8C475E5314A}" type="slidenum">
              <a:rPr lang="es-MX" altLang="es-MX" smtClean="0">
                <a:latin typeface="Tahoma" panose="020B0604030504040204" pitchFamily="34" charset="0"/>
              </a:rPr>
              <a:pPr>
                <a:spcBef>
                  <a:spcPct val="0"/>
                </a:spcBef>
              </a:pPr>
              <a:t>29</a:t>
            </a:fld>
            <a:endParaRPr lang="es-MX" altLang="es-MX" smtClean="0">
              <a:latin typeface="Tahoma" panose="020B0604030504040204" pitchFamily="34" charset="0"/>
            </a:endParaRPr>
          </a:p>
        </p:txBody>
      </p:sp>
    </p:spTree>
    <p:extLst>
      <p:ext uri="{BB962C8B-B14F-4D97-AF65-F5344CB8AC3E}">
        <p14:creationId xmlns:p14="http://schemas.microsoft.com/office/powerpoint/2010/main" val="37963508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5939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C998168-98C6-404B-879E-2E2C3860E90D}" type="slidenum">
              <a:rPr lang="es-MX" altLang="es-MX" smtClean="0">
                <a:latin typeface="Tahoma" panose="020B0604030504040204" pitchFamily="34" charset="0"/>
              </a:rPr>
              <a:pPr>
                <a:spcBef>
                  <a:spcPct val="0"/>
                </a:spcBef>
              </a:pPr>
              <a:t>30</a:t>
            </a:fld>
            <a:endParaRPr lang="es-MX" altLang="es-MX" smtClean="0">
              <a:latin typeface="Tahoma" panose="020B0604030504040204" pitchFamily="34" charset="0"/>
            </a:endParaRPr>
          </a:p>
        </p:txBody>
      </p:sp>
    </p:spTree>
    <p:extLst>
      <p:ext uri="{BB962C8B-B14F-4D97-AF65-F5344CB8AC3E}">
        <p14:creationId xmlns:p14="http://schemas.microsoft.com/office/powerpoint/2010/main" val="24271093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6144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FE8984B-C4DD-494F-B6B4-B7F583E59EDE}" type="slidenum">
              <a:rPr lang="es-MX" altLang="es-MX" smtClean="0">
                <a:latin typeface="Tahoma" panose="020B0604030504040204" pitchFamily="34" charset="0"/>
              </a:rPr>
              <a:pPr>
                <a:spcBef>
                  <a:spcPct val="0"/>
                </a:spcBef>
              </a:pPr>
              <a:t>31</a:t>
            </a:fld>
            <a:endParaRPr lang="es-MX" altLang="es-MX" smtClean="0">
              <a:latin typeface="Tahoma" panose="020B0604030504040204" pitchFamily="34" charset="0"/>
            </a:endParaRPr>
          </a:p>
        </p:txBody>
      </p:sp>
    </p:spTree>
    <p:extLst>
      <p:ext uri="{BB962C8B-B14F-4D97-AF65-F5344CB8AC3E}">
        <p14:creationId xmlns:p14="http://schemas.microsoft.com/office/powerpoint/2010/main" val="25583368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6349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B45F2D3-4B05-41AB-B5BE-5830E95E88C1}" type="slidenum">
              <a:rPr lang="es-MX" altLang="es-MX" smtClean="0">
                <a:latin typeface="Tahoma" panose="020B0604030504040204" pitchFamily="34" charset="0"/>
              </a:rPr>
              <a:pPr>
                <a:spcBef>
                  <a:spcPct val="0"/>
                </a:spcBef>
              </a:pPr>
              <a:t>32</a:t>
            </a:fld>
            <a:endParaRPr lang="es-MX" altLang="es-MX" smtClean="0">
              <a:latin typeface="Tahoma" panose="020B0604030504040204" pitchFamily="34" charset="0"/>
            </a:endParaRPr>
          </a:p>
        </p:txBody>
      </p:sp>
    </p:spTree>
    <p:extLst>
      <p:ext uri="{BB962C8B-B14F-4D97-AF65-F5344CB8AC3E}">
        <p14:creationId xmlns:p14="http://schemas.microsoft.com/office/powerpoint/2010/main" val="7662034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6554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5F1DDF5-52DC-4027-998C-3C685F92B2BC}" type="slidenum">
              <a:rPr lang="es-MX" altLang="es-MX" smtClean="0">
                <a:latin typeface="Tahoma" panose="020B0604030504040204" pitchFamily="34" charset="0"/>
              </a:rPr>
              <a:pPr>
                <a:spcBef>
                  <a:spcPct val="0"/>
                </a:spcBef>
              </a:pPr>
              <a:t>33</a:t>
            </a:fld>
            <a:endParaRPr lang="es-MX" altLang="es-MX" smtClean="0">
              <a:latin typeface="Tahoma" panose="020B0604030504040204" pitchFamily="34" charset="0"/>
            </a:endParaRPr>
          </a:p>
        </p:txBody>
      </p:sp>
    </p:spTree>
    <p:extLst>
      <p:ext uri="{BB962C8B-B14F-4D97-AF65-F5344CB8AC3E}">
        <p14:creationId xmlns:p14="http://schemas.microsoft.com/office/powerpoint/2010/main" val="21618177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6758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EFE6A83-4AA8-41E1-B9F6-6A6E5F10B834}" type="slidenum">
              <a:rPr lang="es-MX" altLang="es-MX" smtClean="0">
                <a:latin typeface="Tahoma" panose="020B0604030504040204" pitchFamily="34" charset="0"/>
              </a:rPr>
              <a:pPr>
                <a:spcBef>
                  <a:spcPct val="0"/>
                </a:spcBef>
              </a:pPr>
              <a:t>34</a:t>
            </a:fld>
            <a:endParaRPr lang="es-MX" altLang="es-MX" smtClean="0">
              <a:latin typeface="Tahoma" panose="020B0604030504040204" pitchFamily="34" charset="0"/>
            </a:endParaRPr>
          </a:p>
        </p:txBody>
      </p:sp>
    </p:spTree>
    <p:extLst>
      <p:ext uri="{BB962C8B-B14F-4D97-AF65-F5344CB8AC3E}">
        <p14:creationId xmlns:p14="http://schemas.microsoft.com/office/powerpoint/2010/main" val="348150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922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3850E71-E84C-456C-AAFC-FD5D477C4639}" type="slidenum">
              <a:rPr lang="es-MX" altLang="es-MX" smtClean="0">
                <a:latin typeface="Tahoma" panose="020B0604030504040204" pitchFamily="34" charset="0"/>
              </a:rPr>
              <a:pPr>
                <a:spcBef>
                  <a:spcPct val="0"/>
                </a:spcBef>
              </a:pPr>
              <a:t>3</a:t>
            </a:fld>
            <a:endParaRPr lang="es-MX" altLang="es-MX" smtClean="0">
              <a:latin typeface="Tahoma" panose="020B0604030504040204" pitchFamily="34" charset="0"/>
            </a:endParaRPr>
          </a:p>
        </p:txBody>
      </p:sp>
    </p:spTree>
    <p:extLst>
      <p:ext uri="{BB962C8B-B14F-4D97-AF65-F5344CB8AC3E}">
        <p14:creationId xmlns:p14="http://schemas.microsoft.com/office/powerpoint/2010/main" val="26051390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696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7C330F9-792F-4913-BB8F-0DFBFE98707F}" type="slidenum">
              <a:rPr lang="es-MX" altLang="es-MX" smtClean="0">
                <a:latin typeface="Tahoma" panose="020B0604030504040204" pitchFamily="34" charset="0"/>
              </a:rPr>
              <a:pPr>
                <a:spcBef>
                  <a:spcPct val="0"/>
                </a:spcBef>
              </a:pPr>
              <a:t>35</a:t>
            </a:fld>
            <a:endParaRPr lang="es-MX" altLang="es-MX" smtClean="0">
              <a:latin typeface="Tahoma" panose="020B0604030504040204" pitchFamily="34" charset="0"/>
            </a:endParaRPr>
          </a:p>
        </p:txBody>
      </p:sp>
    </p:spTree>
    <p:extLst>
      <p:ext uri="{BB962C8B-B14F-4D97-AF65-F5344CB8AC3E}">
        <p14:creationId xmlns:p14="http://schemas.microsoft.com/office/powerpoint/2010/main" val="28287785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7168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55549E3-64E2-449F-91D0-43A7FB114DB6}" type="slidenum">
              <a:rPr lang="es-MX" altLang="es-MX" smtClean="0">
                <a:latin typeface="Tahoma" panose="020B0604030504040204" pitchFamily="34" charset="0"/>
              </a:rPr>
              <a:pPr>
                <a:spcBef>
                  <a:spcPct val="0"/>
                </a:spcBef>
              </a:pPr>
              <a:t>36</a:t>
            </a:fld>
            <a:endParaRPr lang="es-MX" altLang="es-MX" smtClean="0">
              <a:latin typeface="Tahoma" panose="020B0604030504040204" pitchFamily="34" charset="0"/>
            </a:endParaRPr>
          </a:p>
        </p:txBody>
      </p:sp>
    </p:spTree>
    <p:extLst>
      <p:ext uri="{BB962C8B-B14F-4D97-AF65-F5344CB8AC3E}">
        <p14:creationId xmlns:p14="http://schemas.microsoft.com/office/powerpoint/2010/main" val="36820068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7373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221EF92-983E-4465-BB9C-C6BD097AFA40}" type="slidenum">
              <a:rPr lang="es-MX" altLang="es-MX" smtClean="0">
                <a:latin typeface="Tahoma" panose="020B0604030504040204" pitchFamily="34" charset="0"/>
              </a:rPr>
              <a:pPr>
                <a:spcBef>
                  <a:spcPct val="0"/>
                </a:spcBef>
              </a:pPr>
              <a:t>37</a:t>
            </a:fld>
            <a:endParaRPr lang="es-MX" altLang="es-MX" smtClean="0">
              <a:latin typeface="Tahoma" panose="020B0604030504040204" pitchFamily="34" charset="0"/>
            </a:endParaRPr>
          </a:p>
        </p:txBody>
      </p:sp>
    </p:spTree>
    <p:extLst>
      <p:ext uri="{BB962C8B-B14F-4D97-AF65-F5344CB8AC3E}">
        <p14:creationId xmlns:p14="http://schemas.microsoft.com/office/powerpoint/2010/main" val="28848349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7578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7A8DE5A-CEFB-4E3E-876B-75F685C751F1}" type="slidenum">
              <a:rPr lang="es-MX" altLang="es-MX" smtClean="0">
                <a:latin typeface="Tahoma" panose="020B0604030504040204" pitchFamily="34" charset="0"/>
              </a:rPr>
              <a:pPr>
                <a:spcBef>
                  <a:spcPct val="0"/>
                </a:spcBef>
              </a:pPr>
              <a:t>38</a:t>
            </a:fld>
            <a:endParaRPr lang="es-MX" altLang="es-MX" smtClean="0">
              <a:latin typeface="Tahoma" panose="020B0604030504040204" pitchFamily="34" charset="0"/>
            </a:endParaRPr>
          </a:p>
        </p:txBody>
      </p:sp>
    </p:spTree>
    <p:extLst>
      <p:ext uri="{BB962C8B-B14F-4D97-AF65-F5344CB8AC3E}">
        <p14:creationId xmlns:p14="http://schemas.microsoft.com/office/powerpoint/2010/main" val="38959199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7782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E8EEC61-CD8D-4E8A-AC9C-F01071475F63}" type="slidenum">
              <a:rPr lang="es-MX" altLang="es-MX" smtClean="0">
                <a:latin typeface="Tahoma" panose="020B0604030504040204" pitchFamily="34" charset="0"/>
              </a:rPr>
              <a:pPr>
                <a:spcBef>
                  <a:spcPct val="0"/>
                </a:spcBef>
              </a:pPr>
              <a:t>39</a:t>
            </a:fld>
            <a:endParaRPr lang="es-MX" altLang="es-MX" smtClean="0">
              <a:latin typeface="Tahoma" panose="020B0604030504040204" pitchFamily="34" charset="0"/>
            </a:endParaRPr>
          </a:p>
        </p:txBody>
      </p:sp>
    </p:spTree>
    <p:extLst>
      <p:ext uri="{BB962C8B-B14F-4D97-AF65-F5344CB8AC3E}">
        <p14:creationId xmlns:p14="http://schemas.microsoft.com/office/powerpoint/2010/main" val="1300282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7987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DAB44A9-D9C7-4DF7-94D5-A15B6FDFDEB6}" type="slidenum">
              <a:rPr lang="es-MX" altLang="es-MX" smtClean="0">
                <a:latin typeface="Tahoma" panose="020B0604030504040204" pitchFamily="34" charset="0"/>
              </a:rPr>
              <a:pPr>
                <a:spcBef>
                  <a:spcPct val="0"/>
                </a:spcBef>
              </a:pPr>
              <a:t>40</a:t>
            </a:fld>
            <a:endParaRPr lang="es-MX" altLang="es-MX" smtClean="0">
              <a:latin typeface="Tahoma" panose="020B0604030504040204" pitchFamily="34" charset="0"/>
            </a:endParaRPr>
          </a:p>
        </p:txBody>
      </p:sp>
    </p:spTree>
    <p:extLst>
      <p:ext uri="{BB962C8B-B14F-4D97-AF65-F5344CB8AC3E}">
        <p14:creationId xmlns:p14="http://schemas.microsoft.com/office/powerpoint/2010/main" val="37040482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8192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AD58962-4698-4F6F-BE02-04600358D4DA}" type="slidenum">
              <a:rPr lang="es-MX" altLang="es-MX" smtClean="0">
                <a:latin typeface="Tahoma" panose="020B0604030504040204" pitchFamily="34" charset="0"/>
              </a:rPr>
              <a:pPr>
                <a:spcBef>
                  <a:spcPct val="0"/>
                </a:spcBef>
              </a:pPr>
              <a:t>41</a:t>
            </a:fld>
            <a:endParaRPr lang="es-MX" altLang="es-MX" smtClean="0">
              <a:latin typeface="Tahoma" panose="020B0604030504040204" pitchFamily="34" charset="0"/>
            </a:endParaRPr>
          </a:p>
        </p:txBody>
      </p:sp>
    </p:spTree>
    <p:extLst>
      <p:ext uri="{BB962C8B-B14F-4D97-AF65-F5344CB8AC3E}">
        <p14:creationId xmlns:p14="http://schemas.microsoft.com/office/powerpoint/2010/main" val="37025588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8397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F7A02A7-E029-4F12-958C-A085B38CC03A}" type="slidenum">
              <a:rPr lang="es-MX" altLang="es-MX" smtClean="0">
                <a:latin typeface="Tahoma" panose="020B0604030504040204" pitchFamily="34" charset="0"/>
              </a:rPr>
              <a:pPr>
                <a:spcBef>
                  <a:spcPct val="0"/>
                </a:spcBef>
              </a:pPr>
              <a:t>42</a:t>
            </a:fld>
            <a:endParaRPr lang="es-MX" altLang="es-MX" smtClean="0">
              <a:latin typeface="Tahoma" panose="020B0604030504040204" pitchFamily="34" charset="0"/>
            </a:endParaRPr>
          </a:p>
        </p:txBody>
      </p:sp>
    </p:spTree>
    <p:extLst>
      <p:ext uri="{BB962C8B-B14F-4D97-AF65-F5344CB8AC3E}">
        <p14:creationId xmlns:p14="http://schemas.microsoft.com/office/powerpoint/2010/main" val="5383870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8704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DCA96B7-A3CE-4BC0-9854-F4F23EF60A44}" type="slidenum">
              <a:rPr lang="es-MX" altLang="es-MX" smtClean="0">
                <a:latin typeface="Tahoma" panose="020B0604030504040204" pitchFamily="34" charset="0"/>
              </a:rPr>
              <a:pPr>
                <a:spcBef>
                  <a:spcPct val="0"/>
                </a:spcBef>
              </a:pPr>
              <a:t>44</a:t>
            </a:fld>
            <a:endParaRPr lang="es-MX" altLang="es-MX" smtClean="0">
              <a:latin typeface="Tahoma" panose="020B0604030504040204" pitchFamily="34" charset="0"/>
            </a:endParaRPr>
          </a:p>
        </p:txBody>
      </p:sp>
    </p:spTree>
    <p:extLst>
      <p:ext uri="{BB962C8B-B14F-4D97-AF65-F5344CB8AC3E}">
        <p14:creationId xmlns:p14="http://schemas.microsoft.com/office/powerpoint/2010/main" val="42577941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8909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09F916C-6BB4-4E39-965E-F80B2EDDB6D7}" type="slidenum">
              <a:rPr lang="es-MX" altLang="es-MX" smtClean="0">
                <a:latin typeface="Tahoma" panose="020B0604030504040204" pitchFamily="34" charset="0"/>
              </a:rPr>
              <a:pPr>
                <a:spcBef>
                  <a:spcPct val="0"/>
                </a:spcBef>
              </a:pPr>
              <a:t>45</a:t>
            </a:fld>
            <a:endParaRPr lang="es-MX" altLang="es-MX" smtClean="0">
              <a:latin typeface="Tahoma" panose="020B0604030504040204" pitchFamily="34" charset="0"/>
            </a:endParaRPr>
          </a:p>
        </p:txBody>
      </p:sp>
    </p:spTree>
    <p:extLst>
      <p:ext uri="{BB962C8B-B14F-4D97-AF65-F5344CB8AC3E}">
        <p14:creationId xmlns:p14="http://schemas.microsoft.com/office/powerpoint/2010/main" val="3677623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1126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DE46F0C-3D74-477C-AF7C-8D85DFBFCA5F}" type="slidenum">
              <a:rPr lang="es-MX" altLang="es-MX" smtClean="0">
                <a:latin typeface="Tahoma" panose="020B0604030504040204" pitchFamily="34" charset="0"/>
              </a:rPr>
              <a:pPr>
                <a:spcBef>
                  <a:spcPct val="0"/>
                </a:spcBef>
              </a:pPr>
              <a:t>4</a:t>
            </a:fld>
            <a:endParaRPr lang="es-MX" altLang="es-MX" smtClean="0">
              <a:latin typeface="Tahoma" panose="020B0604030504040204" pitchFamily="34" charset="0"/>
            </a:endParaRPr>
          </a:p>
        </p:txBody>
      </p:sp>
    </p:spTree>
    <p:extLst>
      <p:ext uri="{BB962C8B-B14F-4D97-AF65-F5344CB8AC3E}">
        <p14:creationId xmlns:p14="http://schemas.microsoft.com/office/powerpoint/2010/main" val="41278381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9114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4C2B826-5244-4FDA-AC70-03C2CCB75339}" type="slidenum">
              <a:rPr lang="es-MX" altLang="es-MX" smtClean="0">
                <a:latin typeface="Tahoma" panose="020B0604030504040204" pitchFamily="34" charset="0"/>
              </a:rPr>
              <a:pPr>
                <a:spcBef>
                  <a:spcPct val="0"/>
                </a:spcBef>
              </a:pPr>
              <a:t>46</a:t>
            </a:fld>
            <a:endParaRPr lang="es-MX" altLang="es-MX" smtClean="0">
              <a:latin typeface="Tahoma" panose="020B0604030504040204" pitchFamily="34" charset="0"/>
            </a:endParaRPr>
          </a:p>
        </p:txBody>
      </p:sp>
    </p:spTree>
    <p:extLst>
      <p:ext uri="{BB962C8B-B14F-4D97-AF65-F5344CB8AC3E}">
        <p14:creationId xmlns:p14="http://schemas.microsoft.com/office/powerpoint/2010/main" val="6229897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9318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88155C5-DFC5-4878-A54B-5543A15D06D3}" type="slidenum">
              <a:rPr lang="es-MX" altLang="es-MX" smtClean="0">
                <a:latin typeface="Tahoma" panose="020B0604030504040204" pitchFamily="34" charset="0"/>
              </a:rPr>
              <a:pPr>
                <a:spcBef>
                  <a:spcPct val="0"/>
                </a:spcBef>
              </a:pPr>
              <a:t>47</a:t>
            </a:fld>
            <a:endParaRPr lang="es-MX" altLang="es-MX" smtClean="0">
              <a:latin typeface="Tahoma" panose="020B0604030504040204" pitchFamily="34" charset="0"/>
            </a:endParaRPr>
          </a:p>
        </p:txBody>
      </p:sp>
    </p:spTree>
    <p:extLst>
      <p:ext uri="{BB962C8B-B14F-4D97-AF65-F5344CB8AC3E}">
        <p14:creationId xmlns:p14="http://schemas.microsoft.com/office/powerpoint/2010/main" val="19326892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952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C601DD5-54F3-4086-9721-15670A959B60}" type="slidenum">
              <a:rPr lang="es-MX" altLang="es-MX" smtClean="0">
                <a:latin typeface="Tahoma" panose="020B0604030504040204" pitchFamily="34" charset="0"/>
              </a:rPr>
              <a:pPr>
                <a:spcBef>
                  <a:spcPct val="0"/>
                </a:spcBef>
              </a:pPr>
              <a:t>48</a:t>
            </a:fld>
            <a:endParaRPr lang="es-MX" altLang="es-MX" smtClean="0">
              <a:latin typeface="Tahoma" panose="020B0604030504040204" pitchFamily="34" charset="0"/>
            </a:endParaRPr>
          </a:p>
        </p:txBody>
      </p:sp>
    </p:spTree>
    <p:extLst>
      <p:ext uri="{BB962C8B-B14F-4D97-AF65-F5344CB8AC3E}">
        <p14:creationId xmlns:p14="http://schemas.microsoft.com/office/powerpoint/2010/main" val="36250098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9728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A48CCD7-D559-4084-A34B-A86CB6052698}" type="slidenum">
              <a:rPr lang="es-MX" altLang="es-MX" smtClean="0">
                <a:latin typeface="Tahoma" panose="020B0604030504040204" pitchFamily="34" charset="0"/>
              </a:rPr>
              <a:pPr>
                <a:spcBef>
                  <a:spcPct val="0"/>
                </a:spcBef>
              </a:pPr>
              <a:t>49</a:t>
            </a:fld>
            <a:endParaRPr lang="es-MX" altLang="es-MX" smtClean="0">
              <a:latin typeface="Tahoma" panose="020B0604030504040204" pitchFamily="34" charset="0"/>
            </a:endParaRPr>
          </a:p>
        </p:txBody>
      </p:sp>
    </p:spTree>
    <p:extLst>
      <p:ext uri="{BB962C8B-B14F-4D97-AF65-F5344CB8AC3E}">
        <p14:creationId xmlns:p14="http://schemas.microsoft.com/office/powerpoint/2010/main" val="36709936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9933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FE9DFE9-A923-43B7-B286-3F2351DFB5F5}" type="slidenum">
              <a:rPr lang="es-MX" altLang="es-MX" smtClean="0">
                <a:latin typeface="Tahoma" panose="020B0604030504040204" pitchFamily="34" charset="0"/>
              </a:rPr>
              <a:pPr>
                <a:spcBef>
                  <a:spcPct val="0"/>
                </a:spcBef>
              </a:pPr>
              <a:t>50</a:t>
            </a:fld>
            <a:endParaRPr lang="es-MX" altLang="es-MX" smtClean="0">
              <a:latin typeface="Tahoma" panose="020B0604030504040204" pitchFamily="34" charset="0"/>
            </a:endParaRPr>
          </a:p>
        </p:txBody>
      </p:sp>
    </p:spTree>
    <p:extLst>
      <p:ext uri="{BB962C8B-B14F-4D97-AF65-F5344CB8AC3E}">
        <p14:creationId xmlns:p14="http://schemas.microsoft.com/office/powerpoint/2010/main" val="11554820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10138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5679237-5826-4316-90E1-0443A814C4C2}" type="slidenum">
              <a:rPr lang="es-MX" altLang="es-MX" smtClean="0">
                <a:latin typeface="Tahoma" panose="020B0604030504040204" pitchFamily="34" charset="0"/>
              </a:rPr>
              <a:pPr>
                <a:spcBef>
                  <a:spcPct val="0"/>
                </a:spcBef>
              </a:pPr>
              <a:t>51</a:t>
            </a:fld>
            <a:endParaRPr lang="es-MX" altLang="es-MX" smtClean="0">
              <a:latin typeface="Tahoma" panose="020B0604030504040204" pitchFamily="34" charset="0"/>
            </a:endParaRPr>
          </a:p>
        </p:txBody>
      </p:sp>
    </p:spTree>
    <p:extLst>
      <p:ext uri="{BB962C8B-B14F-4D97-AF65-F5344CB8AC3E}">
        <p14:creationId xmlns:p14="http://schemas.microsoft.com/office/powerpoint/2010/main" val="5583103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10342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3F16BDC-EA60-4586-B2F1-DBDAAA555021}" type="slidenum">
              <a:rPr lang="es-MX" altLang="es-MX" smtClean="0">
                <a:latin typeface="Tahoma" panose="020B0604030504040204" pitchFamily="34" charset="0"/>
              </a:rPr>
              <a:pPr>
                <a:spcBef>
                  <a:spcPct val="0"/>
                </a:spcBef>
              </a:pPr>
              <a:t>52</a:t>
            </a:fld>
            <a:endParaRPr lang="es-MX" altLang="es-MX" smtClean="0">
              <a:latin typeface="Tahoma" panose="020B0604030504040204" pitchFamily="34" charset="0"/>
            </a:endParaRPr>
          </a:p>
        </p:txBody>
      </p:sp>
    </p:spTree>
    <p:extLst>
      <p:ext uri="{BB962C8B-B14F-4D97-AF65-F5344CB8AC3E}">
        <p14:creationId xmlns:p14="http://schemas.microsoft.com/office/powerpoint/2010/main" val="3800661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1331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96B482-09D4-4FB9-82FB-1E072AA6E5E6}" type="slidenum">
              <a:rPr lang="es-MX" altLang="es-MX" smtClean="0">
                <a:latin typeface="Tahoma" panose="020B0604030504040204" pitchFamily="34" charset="0"/>
              </a:rPr>
              <a:pPr>
                <a:spcBef>
                  <a:spcPct val="0"/>
                </a:spcBef>
              </a:pPr>
              <a:t>5</a:t>
            </a:fld>
            <a:endParaRPr lang="es-MX" altLang="es-MX" smtClean="0">
              <a:latin typeface="Tahoma" panose="020B0604030504040204" pitchFamily="34" charset="0"/>
            </a:endParaRPr>
          </a:p>
        </p:txBody>
      </p:sp>
    </p:spTree>
    <p:extLst>
      <p:ext uri="{BB962C8B-B14F-4D97-AF65-F5344CB8AC3E}">
        <p14:creationId xmlns:p14="http://schemas.microsoft.com/office/powerpoint/2010/main" val="1653596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1638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723F207-C11C-482F-B05D-05EF6606A43A}" type="slidenum">
              <a:rPr lang="es-MX" altLang="es-MX" smtClean="0">
                <a:latin typeface="Tahoma" panose="020B0604030504040204" pitchFamily="34" charset="0"/>
              </a:rPr>
              <a:pPr>
                <a:spcBef>
                  <a:spcPct val="0"/>
                </a:spcBef>
              </a:pPr>
              <a:t>7</a:t>
            </a:fld>
            <a:endParaRPr lang="es-MX" altLang="es-MX" smtClean="0">
              <a:latin typeface="Tahoma" panose="020B0604030504040204" pitchFamily="34" charset="0"/>
            </a:endParaRPr>
          </a:p>
        </p:txBody>
      </p:sp>
    </p:spTree>
    <p:extLst>
      <p:ext uri="{BB962C8B-B14F-4D97-AF65-F5344CB8AC3E}">
        <p14:creationId xmlns:p14="http://schemas.microsoft.com/office/powerpoint/2010/main" val="3975394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14F7CD0-5EF1-42E6-822F-7F7F37BC9A92}" type="slidenum">
              <a:rPr lang="es-MX" altLang="es-MX" smtClean="0">
                <a:latin typeface="Tahoma" panose="020B0604030504040204" pitchFamily="34" charset="0"/>
              </a:rPr>
              <a:pPr>
                <a:spcBef>
                  <a:spcPct val="0"/>
                </a:spcBef>
              </a:pPr>
              <a:t>8</a:t>
            </a:fld>
            <a:endParaRPr lang="es-MX" altLang="es-MX" smtClean="0">
              <a:latin typeface="Tahoma" panose="020B0604030504040204" pitchFamily="34" charset="0"/>
            </a:endParaRPr>
          </a:p>
        </p:txBody>
      </p:sp>
    </p:spTree>
    <p:extLst>
      <p:ext uri="{BB962C8B-B14F-4D97-AF65-F5344CB8AC3E}">
        <p14:creationId xmlns:p14="http://schemas.microsoft.com/office/powerpoint/2010/main" val="1367934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2048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983169E-163C-4256-B7DC-473BAB36237A}" type="slidenum">
              <a:rPr lang="es-MX" altLang="es-MX" smtClean="0">
                <a:latin typeface="Tahoma" panose="020B0604030504040204" pitchFamily="34" charset="0"/>
              </a:rPr>
              <a:pPr>
                <a:spcBef>
                  <a:spcPct val="0"/>
                </a:spcBef>
              </a:pPr>
              <a:t>9</a:t>
            </a:fld>
            <a:endParaRPr lang="es-MX" altLang="es-MX" smtClean="0">
              <a:latin typeface="Tahoma" panose="020B0604030504040204" pitchFamily="34" charset="0"/>
            </a:endParaRPr>
          </a:p>
        </p:txBody>
      </p:sp>
    </p:spTree>
    <p:extLst>
      <p:ext uri="{BB962C8B-B14F-4D97-AF65-F5344CB8AC3E}">
        <p14:creationId xmlns:p14="http://schemas.microsoft.com/office/powerpoint/2010/main" val="1727667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2253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F6BD389-5F43-41B8-80B5-1AB5F6ECE992}" type="slidenum">
              <a:rPr lang="es-MX" altLang="es-MX" smtClean="0">
                <a:latin typeface="Tahoma" panose="020B0604030504040204" pitchFamily="34" charset="0"/>
              </a:rPr>
              <a:pPr>
                <a:spcBef>
                  <a:spcPct val="0"/>
                </a:spcBef>
              </a:pPr>
              <a:t>10</a:t>
            </a:fld>
            <a:endParaRPr lang="es-MX" altLang="es-MX" smtClean="0">
              <a:latin typeface="Tahoma" panose="020B0604030504040204" pitchFamily="34" charset="0"/>
            </a:endParaRPr>
          </a:p>
        </p:txBody>
      </p:sp>
    </p:spTree>
    <p:extLst>
      <p:ext uri="{BB962C8B-B14F-4D97-AF65-F5344CB8AC3E}">
        <p14:creationId xmlns:p14="http://schemas.microsoft.com/office/powerpoint/2010/main" val="3036502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defRPr/>
                </a:pPr>
                <a:endParaRPr lang="es-MX" altLang="es-MX" smtClean="0"/>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defRPr/>
                </a:pPr>
                <a:endParaRPr lang="es-MX" altLang="es-MX" smtClean="0"/>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defRPr/>
                </a:pPr>
                <a:endParaRPr lang="es-MX" altLang="es-MX" smtClean="0"/>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defRPr/>
                </a:pPr>
                <a:endParaRPr lang="es-MX" altLang="es-MX" smtClean="0"/>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defRPr/>
              </a:pPr>
              <a:endParaRPr lang="es-MX" altLang="es-MX" smtClean="0"/>
            </a:p>
          </p:txBody>
        </p:sp>
        <p:sp>
          <p:nvSpPr>
            <p:cNvPr id="8"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defRPr/>
              </a:pPr>
              <a:endParaRPr lang="es-MX" altLang="es-MX" smtClean="0"/>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defRPr/>
              </a:pPr>
              <a:endParaRPr lang="es-MX" altLang="es-MX" smtClean="0"/>
            </a:p>
          </p:txBody>
        </p:sp>
      </p:grpSp>
      <p:sp>
        <p:nvSpPr>
          <p:cNvPr id="4108" name="Rectangle 12"/>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410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3AE82082-FE43-42C9-B2CF-118D31DD565A}" type="slidenum">
              <a:rPr lang="en-US" altLang="es-MX"/>
              <a:pPr>
                <a:defRPr/>
              </a:pPr>
              <a:t>‹Nº›</a:t>
            </a:fld>
            <a:endParaRPr lang="en-US" altLang="es-MX"/>
          </a:p>
        </p:txBody>
      </p:sp>
    </p:spTree>
    <p:extLst>
      <p:ext uri="{BB962C8B-B14F-4D97-AF65-F5344CB8AC3E}">
        <p14:creationId xmlns:p14="http://schemas.microsoft.com/office/powerpoint/2010/main" val="832188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FB5F07F6-CDA6-47B1-8E6A-6501724ECEFF}" type="slidenum">
              <a:rPr lang="en-US" altLang="es-MX"/>
              <a:pPr>
                <a:defRPr/>
              </a:pPr>
              <a:t>‹Nº›</a:t>
            </a:fld>
            <a:endParaRPr lang="en-US" altLang="es-MX"/>
          </a:p>
        </p:txBody>
      </p:sp>
    </p:spTree>
    <p:extLst>
      <p:ext uri="{BB962C8B-B14F-4D97-AF65-F5344CB8AC3E}">
        <p14:creationId xmlns:p14="http://schemas.microsoft.com/office/powerpoint/2010/main" val="3098357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004050" y="617538"/>
            <a:ext cx="1951038" cy="551497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1150938" y="617538"/>
            <a:ext cx="5700712" cy="55149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E0F9995F-4536-47B7-A1F5-6C413F65AD65}" type="slidenum">
              <a:rPr lang="en-US" altLang="es-MX"/>
              <a:pPr>
                <a:defRPr/>
              </a:pPr>
              <a:t>‹Nº›</a:t>
            </a:fld>
            <a:endParaRPr lang="en-US" altLang="es-MX"/>
          </a:p>
        </p:txBody>
      </p:sp>
    </p:spTree>
    <p:extLst>
      <p:ext uri="{BB962C8B-B14F-4D97-AF65-F5344CB8AC3E}">
        <p14:creationId xmlns:p14="http://schemas.microsoft.com/office/powerpoint/2010/main" val="1609936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1150938" y="617538"/>
            <a:ext cx="7793037" cy="1143000"/>
          </a:xfrm>
        </p:spPr>
        <p:txBody>
          <a:bodyPr/>
          <a:lstStyle/>
          <a:p>
            <a:r>
              <a:rPr lang="es-ES" smtClean="0"/>
              <a:t>Haga clic para modificar el estilo de título del patrón</a:t>
            </a:r>
            <a:endParaRPr lang="es-MX"/>
          </a:p>
        </p:txBody>
      </p:sp>
      <p:sp>
        <p:nvSpPr>
          <p:cNvPr id="3" name="2 Marcador de texto"/>
          <p:cNvSpPr>
            <a:spLocks noGrp="1"/>
          </p:cNvSpPr>
          <p:nvPr>
            <p:ph type="body" sz="half" idx="1"/>
          </p:nvPr>
        </p:nvSpPr>
        <p:spPr>
          <a:xfrm>
            <a:off x="1182688" y="2017713"/>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imágenes prediseñadas"/>
          <p:cNvSpPr>
            <a:spLocks noGrp="1"/>
          </p:cNvSpPr>
          <p:nvPr>
            <p:ph type="clipArt" sz="half" idx="2"/>
          </p:nvPr>
        </p:nvSpPr>
        <p:spPr>
          <a:xfrm>
            <a:off x="5145088" y="2017713"/>
            <a:ext cx="3810000" cy="4114800"/>
          </a:xfrm>
        </p:spPr>
        <p:txBody>
          <a:bodyPr/>
          <a:lstStyle/>
          <a:p>
            <a:pPr lvl="0"/>
            <a:endParaRPr lang="es-MX" noProof="0" smtClean="0"/>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E0E15E83-621B-48E8-95EB-6CC71B27E483}" type="slidenum">
              <a:rPr lang="en-US" altLang="es-MX"/>
              <a:pPr>
                <a:defRPr/>
              </a:pPr>
              <a:t>‹Nº›</a:t>
            </a:fld>
            <a:endParaRPr lang="en-US" altLang="es-MX"/>
          </a:p>
        </p:txBody>
      </p:sp>
    </p:spTree>
    <p:extLst>
      <p:ext uri="{BB962C8B-B14F-4D97-AF65-F5344CB8AC3E}">
        <p14:creationId xmlns:p14="http://schemas.microsoft.com/office/powerpoint/2010/main" val="3913914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reserve="1">
  <p:cSld name="Título y 2 objetos encima del texto">
    <p:spTree>
      <p:nvGrpSpPr>
        <p:cNvPr id="1" name=""/>
        <p:cNvGrpSpPr/>
        <p:nvPr/>
      </p:nvGrpSpPr>
      <p:grpSpPr>
        <a:xfrm>
          <a:off x="0" y="0"/>
          <a:ext cx="0" cy="0"/>
          <a:chOff x="0" y="0"/>
          <a:chExt cx="0" cy="0"/>
        </a:xfrm>
      </p:grpSpPr>
      <p:sp>
        <p:nvSpPr>
          <p:cNvPr id="2" name="1 Título"/>
          <p:cNvSpPr>
            <a:spLocks noGrp="1"/>
          </p:cNvSpPr>
          <p:nvPr>
            <p:ph type="title"/>
          </p:nvPr>
        </p:nvSpPr>
        <p:spPr>
          <a:xfrm>
            <a:off x="1150938" y="617538"/>
            <a:ext cx="7793037" cy="1143000"/>
          </a:xfrm>
        </p:spPr>
        <p:txBody>
          <a:bodyPr/>
          <a:lstStyle/>
          <a:p>
            <a:r>
              <a:rPr lang="es-ES" smtClean="0"/>
              <a:t>Haga clic para modificar el estilo de título del patrón</a:t>
            </a:r>
            <a:endParaRPr lang="es-MX"/>
          </a:p>
        </p:txBody>
      </p:sp>
      <p:sp>
        <p:nvSpPr>
          <p:cNvPr id="3" name="2 Marcador de contenido"/>
          <p:cNvSpPr>
            <a:spLocks noGrp="1"/>
          </p:cNvSpPr>
          <p:nvPr>
            <p:ph sz="quarter" idx="1"/>
          </p:nvPr>
        </p:nvSpPr>
        <p:spPr>
          <a:xfrm>
            <a:off x="1182688" y="2017713"/>
            <a:ext cx="38100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quarter" idx="2"/>
          </p:nvPr>
        </p:nvSpPr>
        <p:spPr>
          <a:xfrm>
            <a:off x="5145088" y="2017713"/>
            <a:ext cx="38100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half" idx="3"/>
          </p:nvPr>
        </p:nvSpPr>
        <p:spPr>
          <a:xfrm>
            <a:off x="1182688" y="4151313"/>
            <a:ext cx="77724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Rectangle 11"/>
          <p:cNvSpPr>
            <a:spLocks noGrp="1" noChangeArrowheads="1"/>
          </p:cNvSpPr>
          <p:nvPr>
            <p:ph type="dt" sz="half" idx="10"/>
          </p:nvPr>
        </p:nvSpPr>
        <p:spPr>
          <a:ln/>
        </p:spPr>
        <p:txBody>
          <a:bodyPr/>
          <a:lstStyle>
            <a:lvl1pPr>
              <a:defRPr/>
            </a:lvl1pPr>
          </a:lstStyle>
          <a:p>
            <a:pPr>
              <a:defRPr/>
            </a:pPr>
            <a:endParaRPr lang="en-US"/>
          </a:p>
        </p:txBody>
      </p:sp>
      <p:sp>
        <p:nvSpPr>
          <p:cNvPr id="7" name="Rectangle 12"/>
          <p:cNvSpPr>
            <a:spLocks noGrp="1" noChangeArrowheads="1"/>
          </p:cNvSpPr>
          <p:nvPr>
            <p:ph type="ftr" sz="quarter" idx="11"/>
          </p:nvPr>
        </p:nvSpPr>
        <p:spPr>
          <a:ln/>
        </p:spPr>
        <p:txBody>
          <a:bodyPr/>
          <a:lstStyle>
            <a:lvl1pPr>
              <a:defRPr/>
            </a:lvl1pPr>
          </a:lstStyle>
          <a:p>
            <a:pPr>
              <a:defRPr/>
            </a:pPr>
            <a:endParaRPr lang="en-US"/>
          </a:p>
        </p:txBody>
      </p:sp>
      <p:sp>
        <p:nvSpPr>
          <p:cNvPr id="8" name="Rectangle 13"/>
          <p:cNvSpPr>
            <a:spLocks noGrp="1" noChangeArrowheads="1"/>
          </p:cNvSpPr>
          <p:nvPr>
            <p:ph type="sldNum" sz="quarter" idx="12"/>
          </p:nvPr>
        </p:nvSpPr>
        <p:spPr>
          <a:ln/>
        </p:spPr>
        <p:txBody>
          <a:bodyPr/>
          <a:lstStyle>
            <a:lvl1pPr>
              <a:defRPr/>
            </a:lvl1pPr>
          </a:lstStyle>
          <a:p>
            <a:pPr>
              <a:defRPr/>
            </a:pPr>
            <a:fld id="{AEBCCF41-CDC2-4B32-A6E7-7E36FBD9D1CD}" type="slidenum">
              <a:rPr lang="en-US" altLang="es-MX"/>
              <a:pPr>
                <a:defRPr/>
              </a:pPr>
              <a:t>‹Nº›</a:t>
            </a:fld>
            <a:endParaRPr lang="en-US" altLang="es-MX"/>
          </a:p>
        </p:txBody>
      </p:sp>
    </p:spTree>
    <p:extLst>
      <p:ext uri="{BB962C8B-B14F-4D97-AF65-F5344CB8AC3E}">
        <p14:creationId xmlns:p14="http://schemas.microsoft.com/office/powerpoint/2010/main" val="2865065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08108B03-8AAB-4423-9E1F-F57A2378C3A1}" type="slidenum">
              <a:rPr lang="en-US" altLang="es-MX"/>
              <a:pPr>
                <a:defRPr/>
              </a:pPr>
              <a:t>‹Nº›</a:t>
            </a:fld>
            <a:endParaRPr lang="en-US" altLang="es-MX"/>
          </a:p>
        </p:txBody>
      </p:sp>
    </p:spTree>
    <p:extLst>
      <p:ext uri="{BB962C8B-B14F-4D97-AF65-F5344CB8AC3E}">
        <p14:creationId xmlns:p14="http://schemas.microsoft.com/office/powerpoint/2010/main" val="964106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F47DAD03-A144-437D-B285-386573D0453A}" type="slidenum">
              <a:rPr lang="en-US" altLang="es-MX"/>
              <a:pPr>
                <a:defRPr/>
              </a:pPr>
              <a:t>‹Nº›</a:t>
            </a:fld>
            <a:endParaRPr lang="en-US" altLang="es-MX"/>
          </a:p>
        </p:txBody>
      </p:sp>
    </p:spTree>
    <p:extLst>
      <p:ext uri="{BB962C8B-B14F-4D97-AF65-F5344CB8AC3E}">
        <p14:creationId xmlns:p14="http://schemas.microsoft.com/office/powerpoint/2010/main" val="3626140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FDA1383E-AB1D-4B6C-B0F7-F9282027582A}" type="slidenum">
              <a:rPr lang="en-US" altLang="es-MX"/>
              <a:pPr>
                <a:defRPr/>
              </a:pPr>
              <a:t>‹Nº›</a:t>
            </a:fld>
            <a:endParaRPr lang="en-US" altLang="es-MX"/>
          </a:p>
        </p:txBody>
      </p:sp>
    </p:spTree>
    <p:extLst>
      <p:ext uri="{BB962C8B-B14F-4D97-AF65-F5344CB8AC3E}">
        <p14:creationId xmlns:p14="http://schemas.microsoft.com/office/powerpoint/2010/main" val="4033899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6C48D5B1-5FF5-4DB3-A3F4-ACFB67DC4DBA}" type="slidenum">
              <a:rPr lang="en-US" altLang="es-MX"/>
              <a:pPr>
                <a:defRPr/>
              </a:pPr>
              <a:t>‹Nº›</a:t>
            </a:fld>
            <a:endParaRPr lang="en-US" altLang="es-MX"/>
          </a:p>
        </p:txBody>
      </p:sp>
    </p:spTree>
    <p:extLst>
      <p:ext uri="{BB962C8B-B14F-4D97-AF65-F5344CB8AC3E}">
        <p14:creationId xmlns:p14="http://schemas.microsoft.com/office/powerpoint/2010/main" val="4034201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2E723629-6F1E-4B8C-A676-87BCEF4FC33E}" type="slidenum">
              <a:rPr lang="en-US" altLang="es-MX"/>
              <a:pPr>
                <a:defRPr/>
              </a:pPr>
              <a:t>‹Nº›</a:t>
            </a:fld>
            <a:endParaRPr lang="en-US" altLang="es-MX"/>
          </a:p>
        </p:txBody>
      </p:sp>
    </p:spTree>
    <p:extLst>
      <p:ext uri="{BB962C8B-B14F-4D97-AF65-F5344CB8AC3E}">
        <p14:creationId xmlns:p14="http://schemas.microsoft.com/office/powerpoint/2010/main" val="2461426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FE30CEBF-DEF3-44E3-ABAD-FCB5944E8BF3}" type="slidenum">
              <a:rPr lang="en-US" altLang="es-MX"/>
              <a:pPr>
                <a:defRPr/>
              </a:pPr>
              <a:t>‹Nº›</a:t>
            </a:fld>
            <a:endParaRPr lang="en-US" altLang="es-MX"/>
          </a:p>
        </p:txBody>
      </p:sp>
    </p:spTree>
    <p:extLst>
      <p:ext uri="{BB962C8B-B14F-4D97-AF65-F5344CB8AC3E}">
        <p14:creationId xmlns:p14="http://schemas.microsoft.com/office/powerpoint/2010/main" val="937269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37670F8C-D101-4F04-AAA8-E04307E618D1}" type="slidenum">
              <a:rPr lang="en-US" altLang="es-MX"/>
              <a:pPr>
                <a:defRPr/>
              </a:pPr>
              <a:t>‹Nº›</a:t>
            </a:fld>
            <a:endParaRPr lang="en-US" altLang="es-MX"/>
          </a:p>
        </p:txBody>
      </p:sp>
    </p:spTree>
    <p:extLst>
      <p:ext uri="{BB962C8B-B14F-4D97-AF65-F5344CB8AC3E}">
        <p14:creationId xmlns:p14="http://schemas.microsoft.com/office/powerpoint/2010/main" val="63309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E913C45A-DB82-4ED8-B724-42D95584748F}" type="slidenum">
              <a:rPr lang="en-US" altLang="es-MX"/>
              <a:pPr>
                <a:defRPr/>
              </a:pPr>
              <a:t>‹Nº›</a:t>
            </a:fld>
            <a:endParaRPr lang="en-US" altLang="es-MX"/>
          </a:p>
        </p:txBody>
      </p:sp>
    </p:spTree>
    <p:extLst>
      <p:ext uri="{BB962C8B-B14F-4D97-AF65-F5344CB8AC3E}">
        <p14:creationId xmlns:p14="http://schemas.microsoft.com/office/powerpoint/2010/main" val="1960932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defRPr/>
            </a:pPr>
            <a:endParaRPr kumimoji="1" lang="es-MX" altLang="es-MX" smtClean="0"/>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defRPr/>
            </a:pPr>
            <a:endParaRPr kumimoji="1" lang="es-MX" altLang="es-MX" smtClean="0"/>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defRPr/>
            </a:pPr>
            <a:endParaRPr kumimoji="1" lang="es-MX" altLang="es-MX" smtClean="0"/>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defRPr/>
            </a:pPr>
            <a:endParaRPr kumimoji="1" lang="es-MX" altLang="es-MX" smtClean="0"/>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defRPr/>
            </a:pPr>
            <a:endParaRPr kumimoji="1" lang="es-MX" altLang="es-MX" smtClean="0"/>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defRPr/>
            </a:pPr>
            <a:endParaRPr kumimoji="1" lang="es-MX" altLang="es-MX" smtClean="0"/>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defRPr/>
            </a:pPr>
            <a:endParaRPr kumimoji="1" lang="es-MX" altLang="es-MX" smtClean="0"/>
          </a:p>
        </p:txBody>
      </p:sp>
      <p:sp>
        <p:nvSpPr>
          <p:cNvPr id="1033" name="Rectangle 9"/>
          <p:cNvSpPr>
            <a:spLocks noGrp="1" noChangeArrowheads="1"/>
          </p:cNvSpPr>
          <p:nvPr>
            <p:ph type="title"/>
          </p:nvPr>
        </p:nvSpPr>
        <p:spPr bwMode="auto">
          <a:xfrm>
            <a:off x="1150938" y="617538"/>
            <a:ext cx="77930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s-MX" smtClean="0"/>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MX" smtClean="0"/>
              <a:t>Click to edit Master text styles</a:t>
            </a:r>
          </a:p>
          <a:p>
            <a:pPr lvl="1"/>
            <a:r>
              <a:rPr lang="en-US" altLang="es-MX" smtClean="0"/>
              <a:t>Second level</a:t>
            </a:r>
          </a:p>
          <a:p>
            <a:pPr lvl="2"/>
            <a:r>
              <a:rPr lang="en-US" altLang="es-MX" smtClean="0"/>
              <a:t>Third level</a:t>
            </a:r>
          </a:p>
          <a:p>
            <a:pPr lvl="3"/>
            <a:r>
              <a:rPr lang="en-US" altLang="es-MX" smtClean="0"/>
              <a:t>Fourth level</a:t>
            </a:r>
          </a:p>
          <a:p>
            <a:pPr lvl="4"/>
            <a:r>
              <a:rPr lang="en-US" altLang="es-MX" smtClean="0"/>
              <a:t>Fifth level</a:t>
            </a:r>
          </a:p>
        </p:txBody>
      </p:sp>
      <p:sp>
        <p:nvSpPr>
          <p:cNvPr id="3083" name="Rectangle 11"/>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vl1pPr>
          </a:lstStyle>
          <a:p>
            <a:pPr>
              <a:defRPr/>
            </a:pPr>
            <a:endParaRPr lang="en-US"/>
          </a:p>
        </p:txBody>
      </p:sp>
      <p:sp>
        <p:nvSpPr>
          <p:cNvPr id="3084"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vl1pPr>
          </a:lstStyle>
          <a:p>
            <a:pPr>
              <a:defRPr/>
            </a:pPr>
            <a:endParaRPr lang="en-US"/>
          </a:p>
        </p:txBody>
      </p:sp>
      <p:sp>
        <p:nvSpPr>
          <p:cNvPr id="3085"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fld id="{95F372B4-0755-4111-A420-A82A82C9BE57}" type="slidenum">
              <a:rPr lang="en-US" altLang="es-MX"/>
              <a:pPr>
                <a:defRPr/>
              </a:pPr>
              <a:t>‹Nº›</a:t>
            </a:fld>
            <a:endParaRPr lang="en-US" altLang="es-MX"/>
          </a:p>
        </p:txBody>
      </p:sp>
    </p:spTree>
  </p:cSld>
  <p:clrMap bg1="lt1" tx1="dk1" bg2="lt2" tx2="dk2" accent1="accent1" accent2="accent2" accent3="accent3" accent4="accent4" accent5="accent5" accent6="accent6" hlink="hlink" folHlink="folHlink"/>
  <p:sldLayoutIdLst>
    <p:sldLayoutId id="2147483760"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7.emf"/><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8.wmf"/><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vmlDrawing" Target="../drawings/vmlDrawing5.vml"/><Relationship Id="rId5" Type="http://schemas.openxmlformats.org/officeDocument/2006/relationships/image" Target="../media/image18.png"/><Relationship Id="rId4" Type="http://schemas.openxmlformats.org/officeDocument/2006/relationships/oleObject" Target="../embeddings/oleObject5.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vmlDrawing" Target="../drawings/vmlDrawing6.vml"/><Relationship Id="rId5" Type="http://schemas.openxmlformats.org/officeDocument/2006/relationships/image" Target="../media/image19.png"/><Relationship Id="rId4" Type="http://schemas.openxmlformats.org/officeDocument/2006/relationships/oleObject" Target="../embeddings/oleObject6.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wmf"/><Relationship Id="rId5" Type="http://schemas.openxmlformats.org/officeDocument/2006/relationships/oleObject" Target="../embeddings/oleObject1.bin"/><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image" Target="../media/image20.wmf"/><Relationship Id="rId5" Type="http://schemas.openxmlformats.org/officeDocument/2006/relationships/oleObject" Target="../embeddings/oleObject7.bin"/><Relationship Id="rId4" Type="http://schemas.openxmlformats.org/officeDocument/2006/relationships/image" Target="../media/image21.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2.wmf"/><Relationship Id="rId4" Type="http://schemas.openxmlformats.org/officeDocument/2006/relationships/oleObject" Target="../embeddings/oleObject8.bin"/></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25.wmf"/><Relationship Id="rId4" Type="http://schemas.openxmlformats.org/officeDocument/2006/relationships/oleObject" Target="../embeddings/oleObject9.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26.emf"/><Relationship Id="rId4" Type="http://schemas.openxmlformats.org/officeDocument/2006/relationships/oleObject" Target="../embeddings/oleObject10.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45.xml"/><Relationship Id="rId7" Type="http://schemas.openxmlformats.org/officeDocument/2006/relationships/image" Target="../media/image34.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12.bin"/><Relationship Id="rId5" Type="http://schemas.openxmlformats.org/officeDocument/2006/relationships/image" Target="../media/image33.wmf"/><Relationship Id="rId4" Type="http://schemas.openxmlformats.org/officeDocument/2006/relationships/oleObject" Target="../embeddings/oleObject11.bin"/><Relationship Id="rId9" Type="http://schemas.openxmlformats.org/officeDocument/2006/relationships/image" Target="../media/image35.wmf"/></Relationships>
</file>

<file path=ppt/slides/_rels/slide5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000125" y="3429000"/>
            <a:ext cx="7772400" cy="1143000"/>
          </a:xfrm>
        </p:spPr>
        <p:txBody>
          <a:bodyPr/>
          <a:lstStyle/>
          <a:p>
            <a:pPr eaLnBrk="1" hangingPunct="1"/>
            <a:r>
              <a:rPr lang="es-MX" altLang="es-MX" smtClean="0">
                <a:latin typeface="Verdana" panose="020B0604030504040204" pitchFamily="34" charset="0"/>
              </a:rPr>
              <a:t>Corriente y Resistencia</a:t>
            </a:r>
            <a:br>
              <a:rPr lang="es-MX" altLang="es-MX" smtClean="0">
                <a:latin typeface="Verdana" panose="020B0604030504040204" pitchFamily="34" charset="0"/>
              </a:rPr>
            </a:br>
            <a:endParaRPr lang="en-US" altLang="es-MX" smtClean="0">
              <a:latin typeface="Verdana" panose="020B0604030504040204" pitchFamily="34" charset="0"/>
            </a:endParaRPr>
          </a:p>
        </p:txBody>
      </p:sp>
      <p:sp>
        <p:nvSpPr>
          <p:cNvPr id="4099" name="2 Rectángulo"/>
          <p:cNvSpPr>
            <a:spLocks noChangeArrowheads="1"/>
          </p:cNvSpPr>
          <p:nvPr/>
        </p:nvSpPr>
        <p:spPr bwMode="auto">
          <a:xfrm>
            <a:off x="785813" y="285750"/>
            <a:ext cx="76438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es-MX" altLang="es-MX" sz="2400">
                <a:latin typeface="Tahoma" panose="020B0604030504040204" pitchFamily="34" charset="0"/>
              </a:rPr>
              <a:t>Presentación basada en el material contenido en: Serway, R. Physics for Scientists and Engineers. Saunders College Pub. 3rd edition.</a:t>
            </a:r>
            <a:endParaRPr lang="es-ES" altLang="es-MX" sz="2400">
              <a:latin typeface="Tahoma" panose="020B060403050404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s-MX" altLang="es-MX" sz="3200" smtClean="0"/>
              <a:t>Movimiento de los portadores de carga, cont…</a:t>
            </a:r>
          </a:p>
        </p:txBody>
      </p:sp>
      <p:sp>
        <p:nvSpPr>
          <p:cNvPr id="21507" name="Rectangle 3"/>
          <p:cNvSpPr>
            <a:spLocks noGrp="1" noChangeArrowheads="1"/>
          </p:cNvSpPr>
          <p:nvPr>
            <p:ph type="body" idx="1"/>
          </p:nvPr>
        </p:nvSpPr>
        <p:spPr>
          <a:xfrm>
            <a:off x="1182688" y="2017713"/>
            <a:ext cx="7772400" cy="4435475"/>
          </a:xfrm>
        </p:spPr>
        <p:txBody>
          <a:bodyPr/>
          <a:lstStyle/>
          <a:p>
            <a:pPr eaLnBrk="1" hangingPunct="1"/>
            <a:r>
              <a:rPr lang="es-MX" altLang="es-MX" sz="2200" smtClean="0"/>
              <a:t>A pesar de todas las colisiones, los portadores de carga se mueven lentamente a lo largo del conductor con una velocidad de barrido, </a:t>
            </a:r>
            <a:r>
              <a:rPr lang="es-MX" altLang="es-MX" sz="2200" i="1" smtClean="0"/>
              <a:t>v</a:t>
            </a:r>
            <a:r>
              <a:rPr lang="es-MX" altLang="es-MX" sz="2200" i="1" baseline="-25000" smtClean="0"/>
              <a:t>d</a:t>
            </a:r>
            <a:endParaRPr lang="es-MX" altLang="es-MX" sz="2200" i="1" smtClean="0"/>
          </a:p>
          <a:p>
            <a:pPr eaLnBrk="1" hangingPunct="1"/>
            <a:r>
              <a:rPr lang="es-MX" altLang="es-MX" sz="2200" smtClean="0"/>
              <a:t>Los cambios en el campo eléctrico que hace que los electrones libres viajen a través del conductor con una velocidad que no es tan grande como la velocidad de origen térmico, que la velocidad neta de los portadores de carga tenga una componente distinta de cero .</a:t>
            </a:r>
          </a:p>
          <a:p>
            <a:pPr lvl="1" eaLnBrk="1" hangingPunct="1"/>
            <a:r>
              <a:rPr lang="es-MX" altLang="es-MX" sz="2200" smtClean="0"/>
              <a:t>Aunque pareciera que se trata de una velocidad infinita, en realidad es de una centenar de metros por segundo, pero son las ondas de presión eléctrica las que hacen que la respuesta sea muy rápida</a:t>
            </a:r>
            <a:r>
              <a:rPr lang="es-MX" altLang="es-MX" sz="2000" smtClean="0"/>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s-MX" altLang="es-MX" smtClean="0"/>
              <a:t>Movimiento de los portadores de carga, final</a:t>
            </a:r>
          </a:p>
        </p:txBody>
      </p:sp>
      <p:sp>
        <p:nvSpPr>
          <p:cNvPr id="23555" name="Rectangle 3"/>
          <p:cNvSpPr>
            <a:spLocks noGrp="1" noChangeArrowheads="1"/>
          </p:cNvSpPr>
          <p:nvPr>
            <p:ph type="body" idx="1"/>
          </p:nvPr>
        </p:nvSpPr>
        <p:spPr/>
        <p:txBody>
          <a:bodyPr/>
          <a:lstStyle/>
          <a:p>
            <a:pPr eaLnBrk="1" hangingPunct="1"/>
            <a:r>
              <a:rPr lang="es-MX" altLang="es-MX" sz="2800" smtClean="0"/>
              <a:t>Los electrones no tienen por que viajar desde el switch hasta el foco con el fin de que éste funcione. </a:t>
            </a:r>
          </a:p>
          <a:p>
            <a:pPr eaLnBrk="1" hangingPunct="1"/>
            <a:r>
              <a:rPr lang="es-MX" altLang="es-MX" sz="2800" smtClean="0"/>
              <a:t>Los electrones están permanentemente en el filamento del foco.</a:t>
            </a:r>
          </a:p>
          <a:p>
            <a:pPr eaLnBrk="1" hangingPunct="1"/>
            <a:r>
              <a:rPr lang="es-MX" altLang="es-MX" sz="2800" smtClean="0"/>
              <a:t>Su movimiento se debe al campo eléctrico que ha establecido la batería.</a:t>
            </a:r>
          </a:p>
          <a:p>
            <a:pPr eaLnBrk="1" hangingPunct="1"/>
            <a:r>
              <a:rPr lang="es-MX" altLang="es-MX" sz="2800" smtClean="0"/>
              <a:t>Una batería no es fuente de electrones, solamente establece las condiciones del campo eléctrico.</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s-MX" smtClean="0"/>
              <a:t>Velocidad de barrido</a:t>
            </a:r>
          </a:p>
        </p:txBody>
      </p:sp>
      <p:sp>
        <p:nvSpPr>
          <p:cNvPr id="25603" name="Rectangle 3"/>
          <p:cNvSpPr>
            <a:spLocks noGrp="1" noChangeArrowheads="1"/>
          </p:cNvSpPr>
          <p:nvPr>
            <p:ph type="body" idx="1"/>
          </p:nvPr>
        </p:nvSpPr>
        <p:spPr/>
        <p:txBody>
          <a:bodyPr/>
          <a:lstStyle/>
          <a:p>
            <a:pPr eaLnBrk="1" hangingPunct="1">
              <a:lnSpc>
                <a:spcPct val="90000"/>
              </a:lnSpc>
            </a:pPr>
            <a:r>
              <a:rPr lang="es-MX" altLang="es-MX" smtClean="0"/>
              <a:t>Suponga un alambre de cobre con un electrón libre por cada átomo que es aportado para la conducción de la corriente</a:t>
            </a:r>
          </a:p>
          <a:p>
            <a:pPr eaLnBrk="1" hangingPunct="1">
              <a:lnSpc>
                <a:spcPct val="90000"/>
              </a:lnSpc>
            </a:pPr>
            <a:r>
              <a:rPr lang="es-MX" altLang="es-MX" smtClean="0"/>
              <a:t>La velocidad de barrido de un alambre de cobre del calibre 12  que lleve una corriente de 10.0 A es  </a:t>
            </a:r>
          </a:p>
          <a:p>
            <a:pPr eaLnBrk="1" hangingPunct="1">
              <a:lnSpc>
                <a:spcPct val="90000"/>
              </a:lnSpc>
              <a:buFont typeface="Wingdings" panose="05000000000000000000" pitchFamily="2" charset="2"/>
              <a:buNone/>
            </a:pPr>
            <a:r>
              <a:rPr lang="es-MX" altLang="es-MX" smtClean="0"/>
              <a:t>	2.22 x 10</a:t>
            </a:r>
            <a:r>
              <a:rPr lang="es-MX" altLang="es-MX" baseline="30000" smtClean="0"/>
              <a:t>-4</a:t>
            </a:r>
            <a:r>
              <a:rPr lang="es-MX" altLang="es-MX" smtClean="0"/>
              <a:t> m/s</a:t>
            </a:r>
          </a:p>
          <a:p>
            <a:pPr lvl="1" eaLnBrk="1" hangingPunct="1">
              <a:lnSpc>
                <a:spcPct val="90000"/>
              </a:lnSpc>
            </a:pPr>
            <a:r>
              <a:rPr lang="es-MX" altLang="es-MX" smtClean="0"/>
              <a:t>Esta es una velocidad típica para los valores de velocidad de barrido</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s-MX" altLang="es-MX" smtClean="0"/>
              <a:t>Densidad de corriente </a:t>
            </a:r>
          </a:p>
        </p:txBody>
      </p:sp>
      <p:sp>
        <p:nvSpPr>
          <p:cNvPr id="27651" name="Rectangle 3"/>
          <p:cNvSpPr>
            <a:spLocks noGrp="1" noChangeArrowheads="1"/>
          </p:cNvSpPr>
          <p:nvPr>
            <p:ph type="body" idx="1"/>
          </p:nvPr>
        </p:nvSpPr>
        <p:spPr/>
        <p:txBody>
          <a:bodyPr/>
          <a:lstStyle/>
          <a:p>
            <a:pPr eaLnBrk="1" hangingPunct="1">
              <a:buFont typeface="Wingdings" panose="05000000000000000000" pitchFamily="2" charset="2"/>
              <a:buNone/>
            </a:pPr>
            <a:r>
              <a:rPr lang="es-MX" altLang="es-MX" sz="2800" b="1" i="1" smtClean="0"/>
              <a:t>J</a:t>
            </a:r>
            <a:r>
              <a:rPr lang="es-MX" altLang="es-MX" sz="2800" smtClean="0"/>
              <a:t> es la </a:t>
            </a:r>
            <a:r>
              <a:rPr lang="es-MX" altLang="es-MX" sz="2800" b="1" smtClean="0"/>
              <a:t>densidad de corriente</a:t>
            </a:r>
            <a:r>
              <a:rPr lang="es-MX" altLang="es-MX" sz="2800" smtClean="0"/>
              <a:t> de un conductor</a:t>
            </a:r>
          </a:p>
          <a:p>
            <a:pPr eaLnBrk="1" hangingPunct="1"/>
            <a:r>
              <a:rPr lang="es-MX" altLang="es-MX" sz="2800" smtClean="0"/>
              <a:t>J es la corriente por unidad de área</a:t>
            </a:r>
          </a:p>
          <a:p>
            <a:pPr lvl="1" eaLnBrk="1" hangingPunct="1"/>
            <a:r>
              <a:rPr lang="es-MX" altLang="es-MX" sz="2400" b="1" i="1" smtClean="0"/>
              <a:t>J</a:t>
            </a:r>
            <a:r>
              <a:rPr lang="es-MX" altLang="es-MX" sz="2400" smtClean="0"/>
              <a:t> = </a:t>
            </a:r>
            <a:r>
              <a:rPr lang="es-MX" altLang="es-MX" sz="2400" i="1" smtClean="0">
                <a:latin typeface="Times New Roman" panose="02020603050405020304" pitchFamily="18" charset="0"/>
              </a:rPr>
              <a:t>I</a:t>
            </a:r>
            <a:r>
              <a:rPr lang="es-MX" altLang="es-MX" sz="2400" smtClean="0"/>
              <a:t> / </a:t>
            </a:r>
            <a:r>
              <a:rPr lang="es-MX" altLang="es-MX" sz="2400" i="1" smtClean="0"/>
              <a:t>A</a:t>
            </a:r>
            <a:r>
              <a:rPr lang="es-MX" altLang="es-MX" sz="2400" smtClean="0"/>
              <a:t> = </a:t>
            </a:r>
            <a:r>
              <a:rPr lang="es-MX" altLang="es-MX" sz="2400" i="1" smtClean="0"/>
              <a:t>nq</a:t>
            </a:r>
            <a:r>
              <a:rPr lang="es-MX" altLang="es-MX" sz="2400" b="1" i="1" smtClean="0"/>
              <a:t>v</a:t>
            </a:r>
            <a:r>
              <a:rPr lang="es-MX" altLang="es-MX" sz="2400" i="1" baseline="-25000" smtClean="0"/>
              <a:t>d</a:t>
            </a:r>
          </a:p>
          <a:p>
            <a:pPr lvl="1" eaLnBrk="1" hangingPunct="1"/>
            <a:r>
              <a:rPr lang="es-MX" altLang="es-MX" sz="2400" smtClean="0"/>
              <a:t>Esta expresión es válida sólo para una densidad de corriente homogénea y A es perpendicular a la dirección de la corriente</a:t>
            </a:r>
          </a:p>
          <a:p>
            <a:pPr eaLnBrk="1" hangingPunct="1"/>
            <a:r>
              <a:rPr lang="es-MX" altLang="es-MX" sz="2800" i="1" smtClean="0"/>
              <a:t>J</a:t>
            </a:r>
            <a:r>
              <a:rPr lang="es-MX" altLang="es-MX" sz="2800" smtClean="0"/>
              <a:t> tiene por unidades A/m</a:t>
            </a:r>
            <a:r>
              <a:rPr lang="es-MX" altLang="es-MX" sz="2800" baseline="30000" smtClean="0"/>
              <a:t>2</a:t>
            </a:r>
            <a:endParaRPr lang="es-MX" altLang="es-MX" sz="2800" smtClean="0"/>
          </a:p>
          <a:p>
            <a:pPr eaLnBrk="1" hangingPunct="1"/>
            <a:r>
              <a:rPr lang="es-MX" altLang="es-MX" sz="2800" smtClean="0"/>
              <a:t>La densidad de corriente se da en la dirección de un flujo positivo de portadores de carga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s-MX" altLang="es-MX" smtClean="0"/>
              <a:t>Conductividad</a:t>
            </a:r>
            <a:r>
              <a:rPr lang="en-US" altLang="es-MX" smtClean="0"/>
              <a:t> </a:t>
            </a:r>
          </a:p>
        </p:txBody>
      </p:sp>
      <p:sp>
        <p:nvSpPr>
          <p:cNvPr id="29699" name="Rectangle 3"/>
          <p:cNvSpPr>
            <a:spLocks noGrp="1" noChangeArrowheads="1"/>
          </p:cNvSpPr>
          <p:nvPr>
            <p:ph type="body" idx="1"/>
          </p:nvPr>
        </p:nvSpPr>
        <p:spPr/>
        <p:txBody>
          <a:bodyPr/>
          <a:lstStyle/>
          <a:p>
            <a:pPr eaLnBrk="1" hangingPunct="1">
              <a:lnSpc>
                <a:spcPct val="90000"/>
              </a:lnSpc>
            </a:pPr>
            <a:r>
              <a:rPr lang="es-MX" altLang="es-MX" smtClean="0"/>
              <a:t>Una </a:t>
            </a:r>
            <a:r>
              <a:rPr lang="es-MX" altLang="es-MX" b="1" smtClean="0"/>
              <a:t>J </a:t>
            </a:r>
            <a:r>
              <a:rPr lang="es-MX" altLang="es-MX" smtClean="0"/>
              <a:t>y un</a:t>
            </a:r>
            <a:r>
              <a:rPr lang="es-MX" altLang="es-MX" b="1" smtClean="0"/>
              <a:t> E</a:t>
            </a:r>
            <a:r>
              <a:rPr lang="es-MX" altLang="es-MX" smtClean="0"/>
              <a:t> se mantienen toda vez que una diferencia de potencial se establezca a través del conductor</a:t>
            </a:r>
          </a:p>
          <a:p>
            <a:pPr eaLnBrk="1" hangingPunct="1">
              <a:lnSpc>
                <a:spcPct val="90000"/>
              </a:lnSpc>
            </a:pPr>
            <a:r>
              <a:rPr lang="es-MX" altLang="es-MX" b="1" smtClean="0"/>
              <a:t>J</a:t>
            </a:r>
            <a:r>
              <a:rPr lang="es-MX" altLang="es-MX" smtClean="0"/>
              <a:t> = </a:t>
            </a:r>
            <a:r>
              <a:rPr lang="es-MX" altLang="es-MX" i="1" smtClean="0">
                <a:cs typeface="Arial" panose="020B0604020202020204" pitchFamily="34" charset="0"/>
              </a:rPr>
              <a:t>σ </a:t>
            </a:r>
            <a:r>
              <a:rPr lang="es-MX" altLang="es-MX" b="1" smtClean="0"/>
              <a:t>E</a:t>
            </a:r>
            <a:endParaRPr lang="es-MX" altLang="es-MX" smtClean="0"/>
          </a:p>
          <a:p>
            <a:pPr eaLnBrk="1" hangingPunct="1">
              <a:lnSpc>
                <a:spcPct val="90000"/>
              </a:lnSpc>
            </a:pPr>
            <a:r>
              <a:rPr lang="es-MX" altLang="es-MX" smtClean="0"/>
              <a:t>La constante de proporcionalidad, </a:t>
            </a:r>
            <a:r>
              <a:rPr lang="es-MX" altLang="es-MX" i="1" smtClean="0">
                <a:cs typeface="Arial" panose="020B0604020202020204" pitchFamily="34" charset="0"/>
              </a:rPr>
              <a:t>σ</a:t>
            </a:r>
            <a:r>
              <a:rPr lang="es-MX" altLang="es-MX" smtClean="0"/>
              <a:t>, es la </a:t>
            </a:r>
            <a:r>
              <a:rPr lang="es-MX" altLang="es-MX" b="1" smtClean="0"/>
              <a:t>conductividad</a:t>
            </a:r>
            <a:r>
              <a:rPr lang="es-MX" altLang="es-MX" smtClean="0"/>
              <a:t> del material</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s-MX" smtClean="0"/>
              <a:t>Ley de Ohm</a:t>
            </a:r>
          </a:p>
        </p:txBody>
      </p:sp>
      <p:sp>
        <p:nvSpPr>
          <p:cNvPr id="31747" name="Rectangle 3"/>
          <p:cNvSpPr>
            <a:spLocks noGrp="1" noChangeArrowheads="1"/>
          </p:cNvSpPr>
          <p:nvPr>
            <p:ph type="body" idx="1"/>
          </p:nvPr>
        </p:nvSpPr>
        <p:spPr/>
        <p:txBody>
          <a:bodyPr/>
          <a:lstStyle/>
          <a:p>
            <a:pPr algn="just" eaLnBrk="1" hangingPunct="1">
              <a:lnSpc>
                <a:spcPct val="90000"/>
              </a:lnSpc>
            </a:pPr>
            <a:r>
              <a:rPr lang="es-MX" altLang="es-MX" sz="2800" smtClean="0"/>
              <a:t>La Ley de </a:t>
            </a:r>
            <a:r>
              <a:rPr lang="es-MX" altLang="es-MX" sz="2800" b="1" smtClean="0"/>
              <a:t>Ohm</a:t>
            </a:r>
            <a:r>
              <a:rPr lang="es-MX" altLang="es-MX" sz="2800" smtClean="0"/>
              <a:t> establece que para muchos materiales, el cociente de la densidad de corriente y el campo eléctrico es una constante </a:t>
            </a:r>
            <a:r>
              <a:rPr lang="es-MX" altLang="es-MX" sz="2800" i="1" smtClean="0">
                <a:cs typeface="Arial" panose="020B0604020202020204" pitchFamily="34" charset="0"/>
              </a:rPr>
              <a:t>σ</a:t>
            </a:r>
            <a:r>
              <a:rPr lang="es-MX" altLang="es-MX" sz="2800" smtClean="0"/>
              <a:t> que es independiente del campo eléctrico que produce la corriente</a:t>
            </a:r>
          </a:p>
          <a:p>
            <a:pPr lvl="1" eaLnBrk="1" hangingPunct="1">
              <a:lnSpc>
                <a:spcPct val="90000"/>
              </a:lnSpc>
            </a:pPr>
            <a:r>
              <a:rPr lang="es-MX" altLang="es-MX" smtClean="0"/>
              <a:t>La mayoría de los metales obedece la ley de Ohm</a:t>
            </a:r>
          </a:p>
          <a:p>
            <a:pPr lvl="1" eaLnBrk="1" hangingPunct="1">
              <a:lnSpc>
                <a:spcPct val="90000"/>
              </a:lnSpc>
            </a:pPr>
            <a:r>
              <a:rPr lang="es-MX" altLang="es-MX" smtClean="0"/>
              <a:t>Matemáticamente </a:t>
            </a:r>
            <a:r>
              <a:rPr lang="es-MX" altLang="es-MX" b="1" smtClean="0"/>
              <a:t>J</a:t>
            </a:r>
            <a:r>
              <a:rPr lang="es-MX" altLang="es-MX" smtClean="0"/>
              <a:t> = </a:t>
            </a:r>
            <a:r>
              <a:rPr lang="es-MX" altLang="es-MX" i="1" smtClean="0">
                <a:cs typeface="Arial" panose="020B0604020202020204" pitchFamily="34" charset="0"/>
              </a:rPr>
              <a:t>σ</a:t>
            </a:r>
            <a:r>
              <a:rPr lang="es-MX" altLang="es-MX" smtClean="0"/>
              <a:t> </a:t>
            </a:r>
            <a:r>
              <a:rPr lang="es-MX" altLang="es-MX" b="1" smtClean="0"/>
              <a:t>E</a:t>
            </a:r>
          </a:p>
          <a:p>
            <a:pPr lvl="1" eaLnBrk="1" hangingPunct="1">
              <a:lnSpc>
                <a:spcPct val="90000"/>
              </a:lnSpc>
            </a:pPr>
            <a:r>
              <a:rPr lang="es-MX" altLang="es-MX" smtClean="0"/>
              <a:t>A los Materiales que obedecen la ley de Ohm se les denomina óhmicos</a:t>
            </a:r>
            <a:endParaRPr lang="es-MX" altLang="es-MX" i="1"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s-MX" smtClean="0"/>
              <a:t>Ley de Ohm, cont.</a:t>
            </a:r>
          </a:p>
        </p:txBody>
      </p:sp>
      <p:sp>
        <p:nvSpPr>
          <p:cNvPr id="33795" name="Rectangle 3"/>
          <p:cNvSpPr>
            <a:spLocks noGrp="1" noChangeArrowheads="1"/>
          </p:cNvSpPr>
          <p:nvPr>
            <p:ph type="body" idx="1"/>
          </p:nvPr>
        </p:nvSpPr>
        <p:spPr/>
        <p:txBody>
          <a:bodyPr/>
          <a:lstStyle/>
          <a:p>
            <a:pPr eaLnBrk="1" hangingPunct="1"/>
            <a:r>
              <a:rPr lang="es-MX" altLang="es-MX" smtClean="0"/>
              <a:t>Hay aquellos que no lo hacen</a:t>
            </a:r>
          </a:p>
          <a:p>
            <a:pPr lvl="1" eaLnBrk="1" hangingPunct="1"/>
            <a:r>
              <a:rPr lang="es-MX" altLang="es-MX" i="1" smtClean="0"/>
              <a:t>Son los no omhicos</a:t>
            </a:r>
            <a:endParaRPr lang="es-MX" altLang="es-MX" smtClean="0"/>
          </a:p>
          <a:p>
            <a:pPr eaLnBrk="1" hangingPunct="1"/>
            <a:r>
              <a:rPr lang="es-MX" altLang="es-MX" smtClean="0"/>
              <a:t>La ley de Ohm no es una ley fundamental de la naturaleza</a:t>
            </a:r>
          </a:p>
          <a:p>
            <a:pPr eaLnBrk="1" hangingPunct="1"/>
            <a:r>
              <a:rPr lang="es-MX" altLang="es-MX" smtClean="0"/>
              <a:t>La ley de Ohm es una relación empírica que es sólo valida para ciertos materiales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s-MX" smtClean="0"/>
              <a:t>Resistencia </a:t>
            </a:r>
          </a:p>
        </p:txBody>
      </p:sp>
      <p:sp>
        <p:nvSpPr>
          <p:cNvPr id="35843" name="Rectangle 3"/>
          <p:cNvSpPr>
            <a:spLocks noGrp="1" noChangeArrowheads="1"/>
          </p:cNvSpPr>
          <p:nvPr>
            <p:ph type="body" idx="1"/>
          </p:nvPr>
        </p:nvSpPr>
        <p:spPr/>
        <p:txBody>
          <a:bodyPr/>
          <a:lstStyle/>
          <a:p>
            <a:pPr eaLnBrk="1" hangingPunct="1"/>
            <a:r>
              <a:rPr lang="es-MX" altLang="es-MX" smtClean="0"/>
              <a:t>En un conductor el voltaje aplicado a través de las terminales es proporcional a la corriente que pasa por la sección transversal del mismo</a:t>
            </a:r>
          </a:p>
          <a:p>
            <a:pPr eaLnBrk="1" hangingPunct="1"/>
            <a:r>
              <a:rPr lang="es-MX" altLang="es-MX" smtClean="0"/>
              <a:t>La constante de proporcionalidad se llama </a:t>
            </a:r>
            <a:r>
              <a:rPr lang="es-MX" altLang="es-MX" b="1" smtClean="0"/>
              <a:t>resistencia</a:t>
            </a:r>
            <a:r>
              <a:rPr lang="es-MX" altLang="es-MX" smtClean="0"/>
              <a:t> del conductor</a:t>
            </a:r>
          </a:p>
        </p:txBody>
      </p:sp>
      <p:graphicFrame>
        <p:nvGraphicFramePr>
          <p:cNvPr id="35844" name="Object 1024"/>
          <p:cNvGraphicFramePr>
            <a:graphicFrameLocks noChangeAspect="1"/>
          </p:cNvGraphicFramePr>
          <p:nvPr/>
        </p:nvGraphicFramePr>
        <p:xfrm>
          <a:off x="2786063" y="5105400"/>
          <a:ext cx="1516062" cy="1068388"/>
        </p:xfrm>
        <a:graphic>
          <a:graphicData uri="http://schemas.openxmlformats.org/presentationml/2006/ole">
            <mc:AlternateContent xmlns:mc="http://schemas.openxmlformats.org/markup-compatibility/2006">
              <mc:Choice xmlns:v="urn:schemas-microsoft-com:vml" Requires="v">
                <p:oleObj spid="_x0000_s35851" name="Equation" r:id="rId4" imgW="523850" imgH="352494" progId="Equation.DSMT4">
                  <p:embed/>
                </p:oleObj>
              </mc:Choice>
              <mc:Fallback>
                <p:oleObj name="Equation" r:id="rId4" imgW="523850" imgH="352494" progId="Equation.DSMT4">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6063" y="5105400"/>
                        <a:ext cx="1516062" cy="1068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s-MX" smtClean="0"/>
              <a:t>Resistencia, cont.</a:t>
            </a:r>
          </a:p>
        </p:txBody>
      </p:sp>
      <p:sp>
        <p:nvSpPr>
          <p:cNvPr id="37891" name="Rectangle 3"/>
          <p:cNvSpPr>
            <a:spLocks noGrp="1" noChangeArrowheads="1"/>
          </p:cNvSpPr>
          <p:nvPr>
            <p:ph type="body" idx="1"/>
          </p:nvPr>
        </p:nvSpPr>
        <p:spPr/>
        <p:txBody>
          <a:bodyPr/>
          <a:lstStyle/>
          <a:p>
            <a:pPr eaLnBrk="1" hangingPunct="1"/>
            <a:r>
              <a:rPr lang="en-US" altLang="es-MX" smtClean="0"/>
              <a:t>En SI las unidades de la resistencia son los  </a:t>
            </a:r>
            <a:r>
              <a:rPr lang="en-US" altLang="es-MX" i="1" smtClean="0"/>
              <a:t>ohms</a:t>
            </a:r>
            <a:r>
              <a:rPr lang="en-US" altLang="es-MX" smtClean="0"/>
              <a:t> (</a:t>
            </a:r>
            <a:r>
              <a:rPr lang="en-US" altLang="es-MX" smtClean="0">
                <a:cs typeface="Arial" panose="020B0604020202020204" pitchFamily="34" charset="0"/>
              </a:rPr>
              <a:t>Ω</a:t>
            </a:r>
            <a:r>
              <a:rPr lang="en-US" altLang="es-MX" smtClean="0">
                <a:cs typeface="Tahoma" panose="020B0604030504040204" pitchFamily="34" charset="0"/>
              </a:rPr>
              <a:t>)</a:t>
            </a:r>
          </a:p>
          <a:p>
            <a:pPr lvl="1" eaLnBrk="1" hangingPunct="1"/>
            <a:r>
              <a:rPr lang="en-US" altLang="es-MX" smtClean="0"/>
              <a:t>1 </a:t>
            </a:r>
            <a:r>
              <a:rPr lang="en-US" altLang="es-MX" smtClean="0">
                <a:cs typeface="Arial" panose="020B0604020202020204" pitchFamily="34" charset="0"/>
              </a:rPr>
              <a:t>Ω</a:t>
            </a:r>
            <a:r>
              <a:rPr lang="en-US" altLang="es-MX" smtClean="0">
                <a:cs typeface="Tahoma" panose="020B0604030504040204" pitchFamily="34" charset="0"/>
              </a:rPr>
              <a:t> = 1 V / A</a:t>
            </a:r>
          </a:p>
          <a:p>
            <a:pPr algn="just" eaLnBrk="1" hangingPunct="1"/>
            <a:r>
              <a:rPr lang="en-US" altLang="es-MX" smtClean="0">
                <a:cs typeface="Tahoma" panose="020B0604030504040204" pitchFamily="34" charset="0"/>
              </a:rPr>
              <a:t>La resistencia en un circuito resulta debido a las colisiones entre los electrones que llevan la corriente y los átomos que están fijos en la estructura del conductor</a:t>
            </a:r>
            <a:endParaRPr lang="en-US" altLang="es-MX"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s-MX" altLang="es-MX" smtClean="0"/>
              <a:t>Resistividad</a:t>
            </a:r>
            <a:r>
              <a:rPr lang="en-US" altLang="es-MX" smtClean="0"/>
              <a:t> </a:t>
            </a:r>
          </a:p>
        </p:txBody>
      </p:sp>
      <p:sp>
        <p:nvSpPr>
          <p:cNvPr id="39939" name="Rectangle 3"/>
          <p:cNvSpPr>
            <a:spLocks noGrp="1" noChangeArrowheads="1"/>
          </p:cNvSpPr>
          <p:nvPr>
            <p:ph type="body" idx="1"/>
          </p:nvPr>
        </p:nvSpPr>
        <p:spPr/>
        <p:txBody>
          <a:bodyPr/>
          <a:lstStyle/>
          <a:p>
            <a:pPr eaLnBrk="1" hangingPunct="1"/>
            <a:r>
              <a:rPr lang="es-MX" altLang="es-MX" smtClean="0"/>
              <a:t>Al la conductividad es el inverso de la </a:t>
            </a:r>
            <a:r>
              <a:rPr lang="es-MX" altLang="es-MX" b="1" smtClean="0"/>
              <a:t>resistividad</a:t>
            </a:r>
            <a:r>
              <a:rPr lang="es-MX" altLang="es-MX" smtClean="0"/>
              <a:t>:</a:t>
            </a:r>
          </a:p>
          <a:p>
            <a:pPr lvl="1" eaLnBrk="1" hangingPunct="1"/>
            <a:r>
              <a:rPr lang="es-MX" altLang="es-MX" i="1" smtClean="0">
                <a:cs typeface="Arial" panose="020B0604020202020204" pitchFamily="34" charset="0"/>
              </a:rPr>
              <a:t>ρ</a:t>
            </a:r>
            <a:r>
              <a:rPr lang="es-MX" altLang="es-MX" smtClean="0"/>
              <a:t> = 1 / </a:t>
            </a:r>
            <a:r>
              <a:rPr lang="es-MX" altLang="es-MX" i="1" smtClean="0">
                <a:cs typeface="Arial" panose="020B0604020202020204" pitchFamily="34" charset="0"/>
              </a:rPr>
              <a:t>σ</a:t>
            </a:r>
            <a:endParaRPr lang="es-MX" altLang="es-MX" smtClean="0"/>
          </a:p>
          <a:p>
            <a:pPr eaLnBrk="1" hangingPunct="1"/>
            <a:r>
              <a:rPr lang="es-MX" altLang="es-MX" smtClean="0"/>
              <a:t>La resistividad tiene unidades SI de ohm-metros (</a:t>
            </a:r>
            <a:r>
              <a:rPr lang="es-MX" altLang="es-MX" smtClean="0">
                <a:cs typeface="Arial" panose="020B0604020202020204" pitchFamily="34" charset="0"/>
              </a:rPr>
              <a:t>Ω</a:t>
            </a:r>
            <a:r>
              <a:rPr lang="es-MX" altLang="es-MX" smtClean="0"/>
              <a:t> </a:t>
            </a:r>
            <a:r>
              <a:rPr lang="es-MX" altLang="es-MX" baseline="30000" smtClean="0"/>
              <a:t>.</a:t>
            </a:r>
            <a:r>
              <a:rPr lang="es-MX" altLang="es-MX" smtClean="0"/>
              <a:t> m)</a:t>
            </a:r>
          </a:p>
          <a:p>
            <a:pPr eaLnBrk="1" hangingPunct="1"/>
            <a:r>
              <a:rPr lang="es-MX" altLang="es-MX" smtClean="0"/>
              <a:t>La resistencia está también relacionada con la resistividad :</a:t>
            </a:r>
          </a:p>
        </p:txBody>
      </p:sp>
      <p:graphicFrame>
        <p:nvGraphicFramePr>
          <p:cNvPr id="39940" name="Object 1024"/>
          <p:cNvGraphicFramePr>
            <a:graphicFrameLocks noChangeAspect="1"/>
          </p:cNvGraphicFramePr>
          <p:nvPr/>
        </p:nvGraphicFramePr>
        <p:xfrm>
          <a:off x="5214938" y="5214938"/>
          <a:ext cx="1409700" cy="992187"/>
        </p:xfrm>
        <a:graphic>
          <a:graphicData uri="http://schemas.openxmlformats.org/presentationml/2006/ole">
            <mc:AlternateContent xmlns:mc="http://schemas.openxmlformats.org/markup-compatibility/2006">
              <mc:Choice xmlns:v="urn:schemas-microsoft-com:vml" Requires="v">
                <p:oleObj spid="_x0000_s39947" name="Equation" r:id="rId4" imgW="558558" imgH="393529" progId="Equation.DSMT4">
                  <p:embed/>
                </p:oleObj>
              </mc:Choice>
              <mc:Fallback>
                <p:oleObj name="Equation" r:id="rId4" imgW="558558" imgH="393529" progId="Equation.DSMT4">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4938" y="5214938"/>
                        <a:ext cx="1409700" cy="992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s-MX" altLang="es-MX" smtClean="0"/>
              <a:t>La corriente eléctrica</a:t>
            </a:r>
          </a:p>
        </p:txBody>
      </p:sp>
      <p:sp>
        <p:nvSpPr>
          <p:cNvPr id="6147" name="Rectangle 3"/>
          <p:cNvSpPr>
            <a:spLocks noGrp="1" noChangeArrowheads="1"/>
          </p:cNvSpPr>
          <p:nvPr>
            <p:ph type="body" idx="1"/>
          </p:nvPr>
        </p:nvSpPr>
        <p:spPr/>
        <p:txBody>
          <a:bodyPr/>
          <a:lstStyle/>
          <a:p>
            <a:pPr eaLnBrk="1" hangingPunct="1"/>
            <a:r>
              <a:rPr lang="es-MX" altLang="es-MX" b="1" smtClean="0"/>
              <a:t>La Corriente Eléctrica </a:t>
            </a:r>
            <a:r>
              <a:rPr lang="es-MX" altLang="es-MX" smtClean="0"/>
              <a:t>es la rapidez con la que fluye la carga en una cierta región del espacio. </a:t>
            </a:r>
          </a:p>
          <a:p>
            <a:pPr eaLnBrk="1" hangingPunct="1"/>
            <a:r>
              <a:rPr lang="es-MX" altLang="es-MX" smtClean="0"/>
              <a:t>La unidad SI es el </a:t>
            </a:r>
            <a:r>
              <a:rPr lang="es-MX" altLang="es-MX" b="1" smtClean="0"/>
              <a:t>ampere</a:t>
            </a:r>
            <a:r>
              <a:rPr lang="es-MX" altLang="es-MX" smtClean="0"/>
              <a:t> (A)</a:t>
            </a:r>
          </a:p>
          <a:p>
            <a:pPr lvl="1" eaLnBrk="1" hangingPunct="1"/>
            <a:r>
              <a:rPr lang="es-MX" altLang="es-MX" smtClean="0"/>
              <a:t>1 A = 1 C / s</a:t>
            </a:r>
          </a:p>
          <a:p>
            <a:pPr eaLnBrk="1" hangingPunct="1"/>
            <a:r>
              <a:rPr lang="es-MX" altLang="es-MX" smtClean="0"/>
              <a:t>El símbolo más usado es </a:t>
            </a:r>
            <a:r>
              <a:rPr lang="es-MX" altLang="es-MX" i="1" smtClean="0">
                <a:latin typeface="Times New Roman" panose="02020603050405020304" pitchFamily="18" charset="0"/>
              </a:rPr>
              <a:t>I</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s-MX" altLang="es-MX" sz="2000" smtClean="0"/>
              <a:t>Valores</a:t>
            </a:r>
            <a:br>
              <a:rPr lang="es-MX" altLang="es-MX" sz="2000" smtClean="0"/>
            </a:br>
            <a:r>
              <a:rPr lang="es-MX" altLang="es-MX" sz="2000" smtClean="0"/>
              <a:t>de resistividad</a:t>
            </a:r>
            <a:br>
              <a:rPr lang="es-MX" altLang="es-MX" sz="2000" smtClean="0"/>
            </a:br>
            <a:r>
              <a:rPr lang="es-MX" altLang="es-MX" sz="2000" smtClean="0"/>
              <a:t>para algunos materiales</a:t>
            </a:r>
          </a:p>
        </p:txBody>
      </p:sp>
      <p:pic>
        <p:nvPicPr>
          <p:cNvPr id="41987" name="Picture 3" descr="C:\Serway Art Eng\Chapter27\27-T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0" y="0"/>
            <a:ext cx="53022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34925"/>
            <a:ext cx="7945437" cy="670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Imagen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0113" y="404813"/>
            <a:ext cx="8135937" cy="619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Imagen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060575"/>
            <a:ext cx="87376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es-MX" smtClean="0"/>
              <a:t>Resistencia y Resistividad</a:t>
            </a:r>
          </a:p>
        </p:txBody>
      </p:sp>
      <p:sp>
        <p:nvSpPr>
          <p:cNvPr id="47107" name="Rectangle 3"/>
          <p:cNvSpPr>
            <a:spLocks noGrp="1" noChangeArrowheads="1"/>
          </p:cNvSpPr>
          <p:nvPr>
            <p:ph type="body" idx="1"/>
          </p:nvPr>
        </p:nvSpPr>
        <p:spPr/>
        <p:txBody>
          <a:bodyPr/>
          <a:lstStyle/>
          <a:p>
            <a:pPr eaLnBrk="1" hangingPunct="1"/>
            <a:r>
              <a:rPr lang="es-MX" altLang="es-MX" sz="2800" smtClean="0"/>
              <a:t>Todo material Óhmico tiene una resistividad característica que depende de las propiedades del material y de su temperatura</a:t>
            </a:r>
          </a:p>
          <a:p>
            <a:pPr eaLnBrk="1" hangingPunct="1"/>
            <a:r>
              <a:rPr lang="es-MX" altLang="es-MX" sz="2800" smtClean="0"/>
              <a:t>La resistencia de un material depende de su geometría y su resistividad</a:t>
            </a:r>
          </a:p>
          <a:p>
            <a:pPr eaLnBrk="1" hangingPunct="1"/>
            <a:r>
              <a:rPr lang="es-MX" altLang="es-MX" sz="2800" smtClean="0"/>
              <a:t>Un conductor ideal tendría una resistividad cero</a:t>
            </a:r>
          </a:p>
          <a:p>
            <a:pPr eaLnBrk="1" hangingPunct="1"/>
            <a:r>
              <a:rPr lang="es-MX" altLang="es-MX" sz="2800" smtClean="0"/>
              <a:t>Un aislante ideal tendría una resistencia infinita</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s-MX" smtClean="0"/>
              <a:t>Resistores</a:t>
            </a:r>
          </a:p>
        </p:txBody>
      </p:sp>
      <p:sp>
        <p:nvSpPr>
          <p:cNvPr id="49155" name="Rectangle 3"/>
          <p:cNvSpPr>
            <a:spLocks noGrp="1" noChangeArrowheads="1"/>
          </p:cNvSpPr>
          <p:nvPr>
            <p:ph type="body" sz="half" idx="1"/>
          </p:nvPr>
        </p:nvSpPr>
        <p:spPr/>
        <p:txBody>
          <a:bodyPr/>
          <a:lstStyle/>
          <a:p>
            <a:pPr eaLnBrk="1" hangingPunct="1">
              <a:lnSpc>
                <a:spcPct val="90000"/>
              </a:lnSpc>
            </a:pPr>
            <a:r>
              <a:rPr lang="es-MX" altLang="es-MX" sz="2400" smtClean="0"/>
              <a:t>Muy frecuentemente usados en la mayoría de los circuitos eléctricos </a:t>
            </a:r>
          </a:p>
          <a:p>
            <a:pPr eaLnBrk="1" hangingPunct="1">
              <a:lnSpc>
                <a:spcPct val="90000"/>
              </a:lnSpc>
            </a:pPr>
            <a:r>
              <a:rPr lang="es-MX" altLang="es-MX" sz="2400" smtClean="0"/>
              <a:t>Los resistores se usan para controlar los valores de corriente en determinadas partes del circuito</a:t>
            </a:r>
          </a:p>
          <a:p>
            <a:pPr eaLnBrk="1" hangingPunct="1">
              <a:lnSpc>
                <a:spcPct val="90000"/>
              </a:lnSpc>
            </a:pPr>
            <a:r>
              <a:rPr lang="es-MX" altLang="es-MX" sz="2400" smtClean="0"/>
              <a:t>Los resistores pueden ser compósitos o de un solo elemento (compuesto químico </a:t>
            </a:r>
            <a:r>
              <a:rPr lang="es-MX" altLang="es-MX" sz="1800" smtClean="0"/>
              <a:t>)</a:t>
            </a:r>
            <a:endParaRPr lang="en-US" altLang="es-MX" sz="2800" i="1" smtClean="0"/>
          </a:p>
        </p:txBody>
      </p:sp>
      <p:pic>
        <p:nvPicPr>
          <p:cNvPr id="49156" name="Picture 6" descr="C:\Serway Art Eng\Chapter27\27p837.jpg"/>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45088" y="3073400"/>
            <a:ext cx="3810000" cy="2003425"/>
          </a:xfr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s-MX" altLang="es-MX" smtClean="0"/>
              <a:t>Valores de convención para</a:t>
            </a:r>
            <a:br>
              <a:rPr lang="es-MX" altLang="es-MX" smtClean="0"/>
            </a:br>
            <a:r>
              <a:rPr lang="es-MX" altLang="es-MX" smtClean="0"/>
              <a:t>Resistores</a:t>
            </a:r>
          </a:p>
        </p:txBody>
      </p:sp>
      <p:pic>
        <p:nvPicPr>
          <p:cNvPr id="51203" name="Picture 7" descr="C:\Serway Art Eng\Chapter27\27-06.jpg"/>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447800" y="1981200"/>
            <a:ext cx="2498725" cy="1981200"/>
          </a:xfrm>
          <a:noFill/>
        </p:spPr>
      </p:pic>
      <p:pic>
        <p:nvPicPr>
          <p:cNvPr id="51204" name="Picture 9" descr="C:\Serway Art Eng\Chapter27\27-T02.jpg"/>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a:xfrm>
            <a:off x="4876800" y="1905000"/>
            <a:ext cx="3927475" cy="4572000"/>
          </a:xfr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2060575"/>
            <a:ext cx="3825875" cy="3240088"/>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agen 1"/>
          <p:cNvPicPr>
            <a:picLocks noChangeAspect="1"/>
          </p:cNvPicPr>
          <p:nvPr/>
        </p:nvPicPr>
        <p:blipFill>
          <a:blip r:embed="rId3">
            <a:duotone>
              <a:prstClr val="black"/>
              <a:schemeClr val="accent5">
                <a:tint val="45000"/>
                <a:satMod val="400000"/>
              </a:schemeClr>
            </a:duotone>
          </a:blip>
          <a:stretch>
            <a:fillRect/>
          </a:stretch>
        </p:blipFill>
        <p:spPr>
          <a:xfrm>
            <a:off x="4139952" y="548680"/>
            <a:ext cx="4590476" cy="5771429"/>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071563" y="642938"/>
            <a:ext cx="7793037" cy="1143000"/>
          </a:xfrm>
        </p:spPr>
        <p:txBody>
          <a:bodyPr/>
          <a:lstStyle/>
          <a:p>
            <a:pPr eaLnBrk="1" hangingPunct="1"/>
            <a:r>
              <a:rPr lang="es-MX" altLang="es-MX" smtClean="0"/>
              <a:t>Gráfica de un Material</a:t>
            </a:r>
            <a:br>
              <a:rPr lang="es-MX" altLang="es-MX" smtClean="0"/>
            </a:br>
            <a:r>
              <a:rPr lang="es-MX" altLang="es-MX" smtClean="0"/>
              <a:t>Óhmico, </a:t>
            </a:r>
          </a:p>
        </p:txBody>
      </p:sp>
      <p:sp>
        <p:nvSpPr>
          <p:cNvPr id="54275" name="Rectangle 3"/>
          <p:cNvSpPr>
            <a:spLocks noGrp="1" noChangeArrowheads="1"/>
          </p:cNvSpPr>
          <p:nvPr>
            <p:ph type="body" sz="half" idx="1"/>
          </p:nvPr>
        </p:nvSpPr>
        <p:spPr/>
        <p:txBody>
          <a:bodyPr/>
          <a:lstStyle/>
          <a:p>
            <a:pPr eaLnBrk="1" hangingPunct="1">
              <a:lnSpc>
                <a:spcPct val="90000"/>
              </a:lnSpc>
            </a:pPr>
            <a:r>
              <a:rPr lang="es-MX" altLang="es-MX" sz="2800" smtClean="0"/>
              <a:t>La resistencia es constante en un intervalo amplio de valores del voltaje</a:t>
            </a:r>
          </a:p>
          <a:p>
            <a:pPr eaLnBrk="1" hangingPunct="1">
              <a:lnSpc>
                <a:spcPct val="90000"/>
              </a:lnSpc>
            </a:pPr>
            <a:r>
              <a:rPr lang="es-MX" altLang="es-MX" sz="2800" smtClean="0"/>
              <a:t>La relación entre el voltaje y la corriente es totalmente lineal</a:t>
            </a:r>
          </a:p>
          <a:p>
            <a:pPr eaLnBrk="1" hangingPunct="1">
              <a:lnSpc>
                <a:spcPct val="90000"/>
              </a:lnSpc>
            </a:pPr>
            <a:r>
              <a:rPr lang="es-MX" altLang="es-MX" sz="2800" smtClean="0"/>
              <a:t>La pendiente es la resistencia</a:t>
            </a:r>
          </a:p>
        </p:txBody>
      </p:sp>
      <p:graphicFrame>
        <p:nvGraphicFramePr>
          <p:cNvPr id="54276" name="Object 0"/>
          <p:cNvGraphicFramePr>
            <a:graphicFrameLocks noGrp="1" noChangeAspect="1"/>
          </p:cNvGraphicFramePr>
          <p:nvPr>
            <p:ph type="clipArt" sz="half" idx="2"/>
          </p:nvPr>
        </p:nvGraphicFramePr>
        <p:xfrm>
          <a:off x="5145088" y="2697163"/>
          <a:ext cx="3810000" cy="2754312"/>
        </p:xfrm>
        <a:graphic>
          <a:graphicData uri="http://schemas.openxmlformats.org/presentationml/2006/ole">
            <mc:AlternateContent xmlns:mc="http://schemas.openxmlformats.org/markup-compatibility/2006">
              <mc:Choice xmlns:v="urn:schemas-microsoft-com:vml" Requires="v">
                <p:oleObj spid="_x0000_s54283" name="Photo Editor Photo" r:id="rId4" imgW="4505954" imgH="3258005" progId="MSPhotoEd.3">
                  <p:embed/>
                </p:oleObj>
              </mc:Choice>
              <mc:Fallback>
                <p:oleObj name="Photo Editor Photo" r:id="rId4" imgW="4505954" imgH="3258005" progId="MSPhotoEd.3">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5088" y="2697163"/>
                        <a:ext cx="3810000" cy="275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s-MX" altLang="es-MX" smtClean="0"/>
              <a:t>Gráfica de materiales no Óhmicos</a:t>
            </a:r>
          </a:p>
        </p:txBody>
      </p:sp>
      <p:sp>
        <p:nvSpPr>
          <p:cNvPr id="56323" name="Rectangle 3"/>
          <p:cNvSpPr>
            <a:spLocks noGrp="1" noChangeArrowheads="1"/>
          </p:cNvSpPr>
          <p:nvPr>
            <p:ph type="body" sz="half" idx="1"/>
          </p:nvPr>
        </p:nvSpPr>
        <p:spPr>
          <a:xfrm>
            <a:off x="685800" y="1981200"/>
            <a:ext cx="3810000" cy="4572000"/>
          </a:xfrm>
        </p:spPr>
        <p:txBody>
          <a:bodyPr/>
          <a:lstStyle/>
          <a:p>
            <a:pPr eaLnBrk="1" hangingPunct="1">
              <a:lnSpc>
                <a:spcPct val="90000"/>
              </a:lnSpc>
            </a:pPr>
            <a:r>
              <a:rPr lang="es-MX" altLang="es-MX" sz="2400" smtClean="0"/>
              <a:t>Los materiales no Óhmicos son aquellos cuya resistencia cambia con el voltaje o con la corriente</a:t>
            </a:r>
          </a:p>
          <a:p>
            <a:pPr eaLnBrk="1" hangingPunct="1">
              <a:lnSpc>
                <a:spcPct val="90000"/>
              </a:lnSpc>
            </a:pPr>
            <a:r>
              <a:rPr lang="es-MX" altLang="es-MX" sz="2400" smtClean="0"/>
              <a:t>La relación corriente-voltaje no es lineal</a:t>
            </a:r>
          </a:p>
          <a:p>
            <a:pPr eaLnBrk="1" hangingPunct="1">
              <a:lnSpc>
                <a:spcPct val="90000"/>
              </a:lnSpc>
            </a:pPr>
            <a:r>
              <a:rPr lang="es-MX" altLang="es-MX" sz="2400" smtClean="0"/>
              <a:t>El diodo es el ejemplo ideal de un dispositivo no óhmico</a:t>
            </a:r>
          </a:p>
        </p:txBody>
      </p:sp>
      <p:graphicFrame>
        <p:nvGraphicFramePr>
          <p:cNvPr id="56324" name="Object 0"/>
          <p:cNvGraphicFramePr>
            <a:graphicFrameLocks noGrp="1" noChangeAspect="1"/>
          </p:cNvGraphicFramePr>
          <p:nvPr>
            <p:ph type="clipArt" sz="half" idx="2"/>
          </p:nvPr>
        </p:nvGraphicFramePr>
        <p:xfrm>
          <a:off x="5145088" y="2716213"/>
          <a:ext cx="3810000" cy="2716212"/>
        </p:xfrm>
        <a:graphic>
          <a:graphicData uri="http://schemas.openxmlformats.org/presentationml/2006/ole">
            <mc:AlternateContent xmlns:mc="http://schemas.openxmlformats.org/markup-compatibility/2006">
              <mc:Choice xmlns:v="urn:schemas-microsoft-com:vml" Requires="v">
                <p:oleObj spid="_x0000_s56331" name="Photo Editor Photo" r:id="rId4" imgW="4514286" imgH="3219899" progId="MSPhotoEd.3">
                  <p:embed/>
                </p:oleObj>
              </mc:Choice>
              <mc:Fallback>
                <p:oleObj name="Photo Editor Photo" r:id="rId4" imgW="4514286" imgH="3219899" progId="MSPhotoEd.3">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5088" y="2716213"/>
                        <a:ext cx="3810000" cy="271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s-MX" altLang="es-MX" smtClean="0"/>
              <a:t>Corriente eléctrica promedio</a:t>
            </a:r>
          </a:p>
        </p:txBody>
      </p:sp>
      <p:sp>
        <p:nvSpPr>
          <p:cNvPr id="8195" name="Rectangle 3"/>
          <p:cNvSpPr>
            <a:spLocks noGrp="1" noChangeArrowheads="1"/>
          </p:cNvSpPr>
          <p:nvPr>
            <p:ph type="body" sz="half" idx="1"/>
          </p:nvPr>
        </p:nvSpPr>
        <p:spPr>
          <a:xfrm>
            <a:off x="685800" y="2017713"/>
            <a:ext cx="4306888" cy="4114800"/>
          </a:xfrm>
        </p:spPr>
        <p:txBody>
          <a:bodyPr/>
          <a:lstStyle/>
          <a:p>
            <a:pPr eaLnBrk="1" hangingPunct="1"/>
            <a:r>
              <a:rPr lang="es-MX" altLang="es-MX" sz="2400" smtClean="0"/>
              <a:t>Suponga que existen cargas que se mueven perpendicularmente a la superficie </a:t>
            </a:r>
            <a:r>
              <a:rPr lang="es-MX" altLang="es-MX" sz="2400" i="1" smtClean="0"/>
              <a:t>A</a:t>
            </a:r>
          </a:p>
          <a:p>
            <a:pPr eaLnBrk="1" hangingPunct="1"/>
            <a:r>
              <a:rPr lang="es-MX" altLang="es-MX" sz="2400" smtClean="0"/>
              <a:t>Si </a:t>
            </a:r>
            <a:r>
              <a:rPr lang="es-MX" altLang="es-MX" sz="2400" smtClean="0">
                <a:latin typeface="Symbol" panose="05050102010706020507" pitchFamily="18" charset="2"/>
              </a:rPr>
              <a:t>D</a:t>
            </a:r>
            <a:r>
              <a:rPr lang="es-MX" altLang="es-MX" sz="2400" i="1" smtClean="0"/>
              <a:t>Q</a:t>
            </a:r>
            <a:r>
              <a:rPr lang="es-MX" altLang="es-MX" sz="2400" smtClean="0"/>
              <a:t> es la cantidad de carga que pasa a través de </a:t>
            </a:r>
            <a:r>
              <a:rPr lang="es-MX" altLang="es-MX" sz="2400" b="1" smtClean="0"/>
              <a:t>A</a:t>
            </a:r>
            <a:r>
              <a:rPr lang="es-MX" altLang="es-MX" sz="2400" smtClean="0"/>
              <a:t> en el tiempo </a:t>
            </a:r>
            <a:r>
              <a:rPr lang="es-MX" altLang="es-MX" sz="2400" smtClean="0">
                <a:latin typeface="Symbol" panose="05050102010706020507" pitchFamily="18" charset="2"/>
              </a:rPr>
              <a:t>D</a:t>
            </a:r>
            <a:r>
              <a:rPr lang="es-MX" altLang="es-MX" sz="2400" smtClean="0"/>
              <a:t>t, entonces la corriente promedio será</a:t>
            </a:r>
          </a:p>
          <a:p>
            <a:pPr eaLnBrk="1" hangingPunct="1"/>
            <a:endParaRPr lang="en-US" altLang="es-MX" sz="2800" smtClean="0"/>
          </a:p>
        </p:txBody>
      </p:sp>
      <p:pic>
        <p:nvPicPr>
          <p:cNvPr id="8196" name="Picture 6" descr="C:\Serway Art Eng\Chapter27\27-01.jpg"/>
          <p:cNvPicPr>
            <a:picLocks noGrp="1" noChangeAspect="1" noChangeArrowheads="1"/>
          </p:cNvPicPr>
          <p:nvPr>
            <p:ph type="clipArt" sz="half" idx="2"/>
          </p:nvPr>
        </p:nvPicPr>
        <p:blipFill>
          <a:blip r:embed="rId4">
            <a:extLst>
              <a:ext uri="{28A0092B-C50C-407E-A947-70E740481C1C}">
                <a14:useLocalDpi xmlns:a14="http://schemas.microsoft.com/office/drawing/2010/main" val="0"/>
              </a:ext>
            </a:extLst>
          </a:blip>
          <a:srcRect/>
          <a:stretch>
            <a:fillRect/>
          </a:stretch>
        </p:blipFill>
        <p:spPr>
          <a:xfrm>
            <a:off x="5145088" y="2741613"/>
            <a:ext cx="3810000" cy="2667000"/>
          </a:xfrm>
          <a:noFill/>
        </p:spPr>
      </p:pic>
      <p:graphicFrame>
        <p:nvGraphicFramePr>
          <p:cNvPr id="8197" name="Object 7"/>
          <p:cNvGraphicFramePr>
            <a:graphicFrameLocks noChangeAspect="1"/>
          </p:cNvGraphicFramePr>
          <p:nvPr/>
        </p:nvGraphicFramePr>
        <p:xfrm>
          <a:off x="1857375" y="5214938"/>
          <a:ext cx="1600200" cy="1011237"/>
        </p:xfrm>
        <a:graphic>
          <a:graphicData uri="http://schemas.openxmlformats.org/presentationml/2006/ole">
            <mc:AlternateContent xmlns:mc="http://schemas.openxmlformats.org/markup-compatibility/2006">
              <mc:Choice xmlns:v="urn:schemas-microsoft-com:vml" Requires="v">
                <p:oleObj spid="_x0000_s8204" name="Equation" r:id="rId5" imgW="622030" imgH="393529" progId="Equation.DSMT4">
                  <p:embed/>
                </p:oleObj>
              </mc:Choice>
              <mc:Fallback>
                <p:oleObj name="Equation" r:id="rId5" imgW="622030" imgH="393529"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7375" y="5214938"/>
                        <a:ext cx="1600200" cy="1011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s-MX" altLang="es-MX" smtClean="0"/>
              <a:t>Resistencia de un cable, Ejemplo</a:t>
            </a:r>
          </a:p>
        </p:txBody>
      </p:sp>
      <p:sp>
        <p:nvSpPr>
          <p:cNvPr id="58371" name="Rectangle 3"/>
          <p:cNvSpPr>
            <a:spLocks noGrp="1" noChangeArrowheads="1"/>
          </p:cNvSpPr>
          <p:nvPr>
            <p:ph type="body" sz="half" idx="1"/>
          </p:nvPr>
        </p:nvSpPr>
        <p:spPr/>
        <p:txBody>
          <a:bodyPr/>
          <a:lstStyle/>
          <a:p>
            <a:pPr eaLnBrk="1" hangingPunct="1"/>
            <a:r>
              <a:rPr lang="es-MX" altLang="es-MX" sz="2800" smtClean="0"/>
              <a:t>Suponga que el silicio entre los conductores es un elemento cilíndrico de grosor </a:t>
            </a:r>
            <a:r>
              <a:rPr lang="es-MX" altLang="es-MX" sz="2800" i="1" smtClean="0"/>
              <a:t>dr</a:t>
            </a:r>
          </a:p>
          <a:p>
            <a:pPr eaLnBrk="1" hangingPunct="1"/>
            <a:r>
              <a:rPr lang="es-MX" altLang="es-MX" sz="2800" smtClean="0"/>
              <a:t>La resistencia del hueco cilíndrico del silicio es</a:t>
            </a:r>
          </a:p>
        </p:txBody>
      </p:sp>
      <p:pic>
        <p:nvPicPr>
          <p:cNvPr id="58372" name="Picture 6" descr="C:\Serway Art Eng\Chapter27\27-08.jpg"/>
          <p:cNvPicPr>
            <a:picLocks noGrp="1" noChangeAspect="1" noChangeArrowheads="1"/>
          </p:cNvPicPr>
          <p:nvPr>
            <p:ph type="clipArt" sz="half" idx="2"/>
          </p:nvPr>
        </p:nvPicPr>
        <p:blipFill>
          <a:blip r:embed="rId4" cstate="print">
            <a:extLst>
              <a:ext uri="{28A0092B-C50C-407E-A947-70E740481C1C}">
                <a14:useLocalDpi xmlns:a14="http://schemas.microsoft.com/office/drawing/2010/main" val="0"/>
              </a:ext>
            </a:extLst>
          </a:blip>
          <a:srcRect/>
          <a:stretch>
            <a:fillRect/>
          </a:stretch>
        </p:blipFill>
        <p:spPr>
          <a:xfrm>
            <a:off x="4786313" y="2681288"/>
            <a:ext cx="4071937" cy="2586037"/>
          </a:xfrm>
          <a:noFill/>
        </p:spPr>
      </p:pic>
      <p:graphicFrame>
        <p:nvGraphicFramePr>
          <p:cNvPr id="58373" name="Object 1024"/>
          <p:cNvGraphicFramePr>
            <a:graphicFrameLocks noChangeAspect="1"/>
          </p:cNvGraphicFramePr>
          <p:nvPr/>
        </p:nvGraphicFramePr>
        <p:xfrm>
          <a:off x="1752600" y="5562600"/>
          <a:ext cx="2209800" cy="949325"/>
        </p:xfrm>
        <a:graphic>
          <a:graphicData uri="http://schemas.openxmlformats.org/presentationml/2006/ole">
            <mc:AlternateContent xmlns:mc="http://schemas.openxmlformats.org/markup-compatibility/2006">
              <mc:Choice xmlns:v="urn:schemas-microsoft-com:vml" Requires="v">
                <p:oleObj spid="_x0000_s58380" name="Equation" r:id="rId5" imgW="914400" imgH="393700" progId="Equation.DSMT4">
                  <p:embed/>
                </p:oleObj>
              </mc:Choice>
              <mc:Fallback>
                <p:oleObj name="Equation" r:id="rId5" imgW="914400" imgH="393700" progId="Equation.DSMT4">
                  <p:embed/>
                  <p:pic>
                    <p:nvPicPr>
                      <p:cNvPr id="0" name="Object 10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5562600"/>
                        <a:ext cx="2209800" cy="949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s-MX" altLang="es-MX" sz="3200" smtClean="0"/>
              <a:t>Resistencia de un cable, ejemplo, cont…</a:t>
            </a:r>
          </a:p>
        </p:txBody>
      </p:sp>
      <p:sp>
        <p:nvSpPr>
          <p:cNvPr id="60419" name="Rectangle 3"/>
          <p:cNvSpPr>
            <a:spLocks noGrp="1" noChangeArrowheads="1"/>
          </p:cNvSpPr>
          <p:nvPr>
            <p:ph type="body" idx="1"/>
          </p:nvPr>
        </p:nvSpPr>
        <p:spPr/>
        <p:txBody>
          <a:bodyPr/>
          <a:lstStyle/>
          <a:p>
            <a:pPr eaLnBrk="1" hangingPunct="1">
              <a:lnSpc>
                <a:spcPct val="90000"/>
              </a:lnSpc>
            </a:pPr>
            <a:r>
              <a:rPr lang="es-MX" altLang="es-MX" sz="2800" smtClean="0"/>
              <a:t>La resistencia total a través del grosor total es</a:t>
            </a:r>
          </a:p>
          <a:p>
            <a:pPr eaLnBrk="1" hangingPunct="1">
              <a:lnSpc>
                <a:spcPct val="90000"/>
              </a:lnSpc>
            </a:pPr>
            <a:endParaRPr lang="es-MX" altLang="es-MX" sz="2800" smtClean="0"/>
          </a:p>
          <a:p>
            <a:pPr eaLnBrk="1" hangingPunct="1">
              <a:lnSpc>
                <a:spcPct val="90000"/>
              </a:lnSpc>
            </a:pPr>
            <a:endParaRPr lang="es-MX" altLang="es-MX" sz="2800" smtClean="0"/>
          </a:p>
          <a:p>
            <a:pPr eaLnBrk="1" hangingPunct="1">
              <a:lnSpc>
                <a:spcPct val="90000"/>
              </a:lnSpc>
            </a:pPr>
            <a:r>
              <a:rPr lang="es-MX" altLang="es-MX" sz="2800" smtClean="0"/>
              <a:t>Esta es la resistencia radial del cable</a:t>
            </a:r>
          </a:p>
          <a:p>
            <a:pPr eaLnBrk="1" hangingPunct="1">
              <a:lnSpc>
                <a:spcPct val="90000"/>
              </a:lnSpc>
            </a:pPr>
            <a:r>
              <a:rPr lang="es-MX" altLang="es-MX" sz="2800" smtClean="0"/>
              <a:t>Esta resistencia es alta, pero es la deseable ya que usted lo que desea es que la corriente fluya a lo largo del cable y no radialmente a través de éste</a:t>
            </a:r>
          </a:p>
        </p:txBody>
      </p:sp>
      <p:graphicFrame>
        <p:nvGraphicFramePr>
          <p:cNvPr id="60420" name="Object 4"/>
          <p:cNvGraphicFramePr>
            <a:graphicFrameLocks noChangeAspect="1"/>
          </p:cNvGraphicFramePr>
          <p:nvPr/>
        </p:nvGraphicFramePr>
        <p:xfrm>
          <a:off x="2428875" y="2643188"/>
          <a:ext cx="3810000" cy="1068387"/>
        </p:xfrm>
        <a:graphic>
          <a:graphicData uri="http://schemas.openxmlformats.org/presentationml/2006/ole">
            <mc:AlternateContent xmlns:mc="http://schemas.openxmlformats.org/markup-compatibility/2006">
              <mc:Choice xmlns:v="urn:schemas-microsoft-com:vml" Requires="v">
                <p:oleObj spid="_x0000_s60427" name="Equation" r:id="rId4" imgW="1536700" imgH="431800" progId="Equation.DSMT4">
                  <p:embed/>
                </p:oleObj>
              </mc:Choice>
              <mc:Fallback>
                <p:oleObj name="Equation" r:id="rId4" imgW="1536700" imgH="4318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8875" y="2643188"/>
                        <a:ext cx="3810000" cy="1068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ltLang="es-MX" smtClean="0"/>
              <a:t>Un modelo de conducción eléctrica</a:t>
            </a:r>
          </a:p>
        </p:txBody>
      </p:sp>
      <p:sp>
        <p:nvSpPr>
          <p:cNvPr id="62467" name="Rectangle 3"/>
          <p:cNvSpPr>
            <a:spLocks noGrp="1" noChangeArrowheads="1"/>
          </p:cNvSpPr>
          <p:nvPr>
            <p:ph type="body" sz="half" idx="1"/>
          </p:nvPr>
        </p:nvSpPr>
        <p:spPr>
          <a:xfrm>
            <a:off x="838200" y="2017713"/>
            <a:ext cx="4154488" cy="4611687"/>
          </a:xfrm>
        </p:spPr>
        <p:txBody>
          <a:bodyPr/>
          <a:lstStyle/>
          <a:p>
            <a:pPr eaLnBrk="1" hangingPunct="1">
              <a:lnSpc>
                <a:spcPct val="90000"/>
              </a:lnSpc>
            </a:pPr>
            <a:r>
              <a:rPr lang="en-US" altLang="es-MX" sz="2400" smtClean="0"/>
              <a:t>Aquí se ve el movimiento de un electrón libre en un </a:t>
            </a:r>
            <a:r>
              <a:rPr lang="es-ES" altLang="es-MX" sz="2400" smtClean="0"/>
              <a:t>conductor</a:t>
            </a:r>
          </a:p>
          <a:p>
            <a:pPr eaLnBrk="1" hangingPunct="1">
              <a:lnSpc>
                <a:spcPct val="90000"/>
              </a:lnSpc>
            </a:pPr>
            <a:r>
              <a:rPr lang="en-US" altLang="es-MX" sz="2400" smtClean="0"/>
              <a:t>El movimiento es totalmente al azar</a:t>
            </a:r>
          </a:p>
          <a:p>
            <a:pPr eaLnBrk="1" hangingPunct="1">
              <a:lnSpc>
                <a:spcPct val="90000"/>
              </a:lnSpc>
            </a:pPr>
            <a:r>
              <a:rPr lang="en-US" altLang="es-MX" sz="2400" smtClean="0"/>
              <a:t>No existe un desplazamiento neto después de un gran número de colisiones</a:t>
            </a:r>
          </a:p>
          <a:p>
            <a:pPr eaLnBrk="1" hangingPunct="1">
              <a:lnSpc>
                <a:spcPct val="90000"/>
              </a:lnSpc>
            </a:pPr>
            <a:r>
              <a:rPr lang="en-US" altLang="es-MX" sz="2400" smtClean="0"/>
              <a:t>La velocidad de barrido es cero</a:t>
            </a:r>
          </a:p>
        </p:txBody>
      </p:sp>
      <p:pic>
        <p:nvPicPr>
          <p:cNvPr id="62468" name="Picture 6" descr="C:\Serway Art Eng\Chapter27\27-09a.jpg"/>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81600" y="1981200"/>
            <a:ext cx="3603625" cy="4535488"/>
          </a:xfr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ltLang="es-MX" smtClean="0"/>
              <a:t>Modelo de conducción eléctrica, 2</a:t>
            </a:r>
          </a:p>
        </p:txBody>
      </p:sp>
      <p:sp>
        <p:nvSpPr>
          <p:cNvPr id="64515" name="Rectangle 3"/>
          <p:cNvSpPr>
            <a:spLocks noGrp="1" noChangeArrowheads="1"/>
          </p:cNvSpPr>
          <p:nvPr>
            <p:ph type="body" sz="half" idx="1"/>
          </p:nvPr>
        </p:nvSpPr>
        <p:spPr/>
        <p:txBody>
          <a:bodyPr/>
          <a:lstStyle/>
          <a:p>
            <a:pPr eaLnBrk="1" hangingPunct="1"/>
            <a:r>
              <a:rPr lang="en-US" altLang="es-MX" sz="2400" smtClean="0"/>
              <a:t>Se aplica un campo eléctrico</a:t>
            </a:r>
          </a:p>
          <a:p>
            <a:pPr eaLnBrk="1" hangingPunct="1"/>
            <a:r>
              <a:rPr lang="en-US" altLang="es-MX" sz="2400" smtClean="0"/>
              <a:t>La acción del campo modifica el movimiento de los portadores de carga</a:t>
            </a:r>
          </a:p>
          <a:p>
            <a:pPr eaLnBrk="1" hangingPunct="1"/>
            <a:r>
              <a:rPr lang="en-US" altLang="es-MX" sz="2400" smtClean="0"/>
              <a:t>Los electrones se desplazan en dirección opuesta a la del campo eléctrico </a:t>
            </a:r>
            <a:r>
              <a:rPr lang="en-US" altLang="es-MX" sz="2400" b="1" smtClean="0"/>
              <a:t>E</a:t>
            </a:r>
          </a:p>
        </p:txBody>
      </p:sp>
      <p:pic>
        <p:nvPicPr>
          <p:cNvPr id="64516" name="Picture 6" descr="C:\Serway Art Eng\Chapter27\27-09b.jpg"/>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53025" y="2017713"/>
            <a:ext cx="3792538" cy="4114800"/>
          </a:xfr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altLang="es-MX" smtClean="0"/>
              <a:t>Modelo de Conducción, 3</a:t>
            </a:r>
          </a:p>
        </p:txBody>
      </p:sp>
      <p:sp>
        <p:nvSpPr>
          <p:cNvPr id="66563" name="Rectangle 3"/>
          <p:cNvSpPr>
            <a:spLocks noGrp="1" noChangeArrowheads="1"/>
          </p:cNvSpPr>
          <p:nvPr>
            <p:ph type="body" idx="1"/>
          </p:nvPr>
        </p:nvSpPr>
        <p:spPr>
          <a:xfrm>
            <a:off x="1182688" y="2017713"/>
            <a:ext cx="7772400" cy="4459287"/>
          </a:xfrm>
        </p:spPr>
        <p:txBody>
          <a:bodyPr/>
          <a:lstStyle/>
          <a:p>
            <a:pPr eaLnBrk="1" hangingPunct="1">
              <a:lnSpc>
                <a:spcPct val="90000"/>
              </a:lnSpc>
            </a:pPr>
            <a:r>
              <a:rPr lang="en-US" altLang="es-MX" smtClean="0"/>
              <a:t>Suposiciones básicas:</a:t>
            </a:r>
          </a:p>
          <a:p>
            <a:pPr lvl="1" eaLnBrk="1" hangingPunct="1">
              <a:lnSpc>
                <a:spcPct val="90000"/>
              </a:lnSpc>
            </a:pPr>
            <a:r>
              <a:rPr lang="en-US" altLang="es-MX" smtClean="0"/>
              <a:t>El movimiento de un electrón después de una colisión, es independiente de su movimiento antes de la colisión</a:t>
            </a:r>
          </a:p>
          <a:p>
            <a:pPr lvl="1" eaLnBrk="1" hangingPunct="1">
              <a:lnSpc>
                <a:spcPct val="90000"/>
              </a:lnSpc>
            </a:pPr>
            <a:r>
              <a:rPr lang="en-US" altLang="es-MX" smtClean="0"/>
              <a:t>La energía de exceso que el electrón adquiere por la presencia del campo es cedida a los átomos de la conducción durante la colisión</a:t>
            </a:r>
          </a:p>
          <a:p>
            <a:pPr lvl="1" eaLnBrk="1" hangingPunct="1">
              <a:lnSpc>
                <a:spcPct val="90000"/>
              </a:lnSpc>
            </a:pPr>
            <a:r>
              <a:rPr lang="en-US" altLang="es-MX" smtClean="0"/>
              <a:t>La energía dada a los átomos incrementa sus vibraciones y por lo tanto la temperatura del conductor incrementa</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altLang="es-MX" smtClean="0"/>
              <a:t>Modelo de conducción, 4</a:t>
            </a:r>
          </a:p>
        </p:txBody>
      </p:sp>
      <p:sp>
        <p:nvSpPr>
          <p:cNvPr id="68611" name="Rectangle 3"/>
          <p:cNvSpPr>
            <a:spLocks noGrp="1" noChangeArrowheads="1"/>
          </p:cNvSpPr>
          <p:nvPr>
            <p:ph type="body" idx="1"/>
          </p:nvPr>
        </p:nvSpPr>
        <p:spPr/>
        <p:txBody>
          <a:bodyPr/>
          <a:lstStyle/>
          <a:p>
            <a:pPr eaLnBrk="1" hangingPunct="1">
              <a:lnSpc>
                <a:spcPct val="90000"/>
              </a:lnSpc>
            </a:pPr>
            <a:r>
              <a:rPr lang="en-US" altLang="es-MX" smtClean="0"/>
              <a:t>La fuerza que el electrón experimenta es </a:t>
            </a:r>
            <a:r>
              <a:rPr lang="en-US" altLang="es-MX" b="1" smtClean="0"/>
              <a:t>F</a:t>
            </a:r>
            <a:r>
              <a:rPr lang="en-US" altLang="es-MX" smtClean="0"/>
              <a:t> = </a:t>
            </a:r>
            <a:r>
              <a:rPr lang="en-US" altLang="es-MX" i="1" smtClean="0"/>
              <a:t>q</a:t>
            </a:r>
            <a:r>
              <a:rPr lang="en-US" altLang="es-MX" b="1" smtClean="0"/>
              <a:t>E</a:t>
            </a:r>
            <a:endParaRPr lang="en-US" altLang="es-MX" smtClean="0"/>
          </a:p>
          <a:p>
            <a:pPr eaLnBrk="1" hangingPunct="1">
              <a:lnSpc>
                <a:spcPct val="90000"/>
              </a:lnSpc>
            </a:pPr>
            <a:r>
              <a:rPr lang="en-US" altLang="es-MX" smtClean="0"/>
              <a:t>A partir de la segunda ley de Newton, la aceleración es </a:t>
            </a:r>
            <a:r>
              <a:rPr lang="en-US" altLang="es-MX" b="1" smtClean="0"/>
              <a:t>a</a:t>
            </a:r>
            <a:r>
              <a:rPr lang="en-US" altLang="es-MX" smtClean="0"/>
              <a:t> = </a:t>
            </a:r>
            <a:r>
              <a:rPr lang="en-US" altLang="es-MX" b="1" smtClean="0"/>
              <a:t>F</a:t>
            </a:r>
            <a:r>
              <a:rPr lang="en-US" altLang="es-MX" smtClean="0"/>
              <a:t> / </a:t>
            </a:r>
            <a:r>
              <a:rPr lang="en-US" altLang="es-MX" i="1" smtClean="0"/>
              <a:t>m</a:t>
            </a:r>
            <a:r>
              <a:rPr lang="en-US" altLang="es-MX" i="1" baseline="-25000" smtClean="0"/>
              <a:t>e</a:t>
            </a:r>
            <a:r>
              <a:rPr lang="en-US" altLang="es-MX" smtClean="0"/>
              <a:t> = </a:t>
            </a:r>
            <a:r>
              <a:rPr lang="en-US" altLang="es-MX" i="1" smtClean="0"/>
              <a:t>q</a:t>
            </a:r>
            <a:r>
              <a:rPr lang="en-US" altLang="es-MX" b="1" smtClean="0"/>
              <a:t>E</a:t>
            </a:r>
            <a:r>
              <a:rPr lang="en-US" altLang="es-MX" smtClean="0"/>
              <a:t> / </a:t>
            </a:r>
            <a:r>
              <a:rPr lang="en-US" altLang="es-MX" i="1" smtClean="0"/>
              <a:t>m</a:t>
            </a:r>
            <a:r>
              <a:rPr lang="en-US" altLang="es-MX" i="1" baseline="-25000" smtClean="0"/>
              <a:t>e</a:t>
            </a:r>
            <a:endParaRPr lang="en-US" altLang="es-MX" i="1" smtClean="0"/>
          </a:p>
          <a:p>
            <a:pPr eaLnBrk="1" hangingPunct="1">
              <a:lnSpc>
                <a:spcPct val="90000"/>
              </a:lnSpc>
            </a:pPr>
            <a:r>
              <a:rPr lang="en-US" altLang="es-MX" smtClean="0"/>
              <a:t>Aplicando una ecuación de movimiento </a:t>
            </a:r>
            <a:r>
              <a:rPr lang="en-US" altLang="es-MX" b="1" smtClean="0"/>
              <a:t>v</a:t>
            </a:r>
            <a:r>
              <a:rPr lang="en-US" altLang="es-MX" i="1" baseline="-25000" smtClean="0"/>
              <a:t>f</a:t>
            </a:r>
            <a:r>
              <a:rPr lang="en-US" altLang="es-MX" smtClean="0"/>
              <a:t> = </a:t>
            </a:r>
            <a:r>
              <a:rPr lang="en-US" altLang="es-MX" b="1" smtClean="0"/>
              <a:t>v</a:t>
            </a:r>
            <a:r>
              <a:rPr lang="en-US" altLang="es-MX" i="1" baseline="-25000" smtClean="0"/>
              <a:t>i</a:t>
            </a:r>
            <a:r>
              <a:rPr lang="en-US" altLang="es-MX" smtClean="0"/>
              <a:t> + </a:t>
            </a:r>
            <a:r>
              <a:rPr lang="en-US" altLang="es-MX" b="1" smtClean="0"/>
              <a:t>a</a:t>
            </a:r>
            <a:r>
              <a:rPr lang="en-US" altLang="es-MX" i="1" smtClean="0"/>
              <a:t>t   ó</a:t>
            </a:r>
            <a:r>
              <a:rPr lang="en-US" altLang="es-MX" smtClean="0"/>
              <a:t>   </a:t>
            </a:r>
            <a:r>
              <a:rPr lang="en-US" altLang="es-MX" b="1" smtClean="0"/>
              <a:t>v</a:t>
            </a:r>
            <a:r>
              <a:rPr lang="en-US" altLang="es-MX" i="1" baseline="-25000" smtClean="0"/>
              <a:t>f</a:t>
            </a:r>
            <a:r>
              <a:rPr lang="en-US" altLang="es-MX" smtClean="0"/>
              <a:t> = </a:t>
            </a:r>
            <a:r>
              <a:rPr lang="en-US" altLang="es-MX" b="1" smtClean="0"/>
              <a:t>v</a:t>
            </a:r>
            <a:r>
              <a:rPr lang="en-US" altLang="es-MX" i="1" baseline="-25000" smtClean="0"/>
              <a:t>i</a:t>
            </a:r>
            <a:r>
              <a:rPr lang="en-US" altLang="es-MX" smtClean="0"/>
              <a:t> + (</a:t>
            </a:r>
            <a:r>
              <a:rPr lang="en-US" altLang="es-MX" i="1" smtClean="0"/>
              <a:t>q</a:t>
            </a:r>
            <a:r>
              <a:rPr lang="en-US" altLang="es-MX" b="1" smtClean="0"/>
              <a:t>E</a:t>
            </a:r>
            <a:r>
              <a:rPr lang="en-US" altLang="es-MX" smtClean="0"/>
              <a:t>/</a:t>
            </a:r>
            <a:r>
              <a:rPr lang="en-US" altLang="es-MX" i="1" smtClean="0"/>
              <a:t>m</a:t>
            </a:r>
            <a:r>
              <a:rPr lang="en-US" altLang="es-MX" i="1" baseline="-25000" smtClean="0"/>
              <a:t>e</a:t>
            </a:r>
            <a:r>
              <a:rPr lang="en-US" altLang="es-MX" smtClean="0"/>
              <a:t>)</a:t>
            </a:r>
            <a:r>
              <a:rPr lang="en-US" altLang="es-MX" i="1" smtClean="0"/>
              <a:t>t</a:t>
            </a:r>
            <a:r>
              <a:rPr lang="en-US" altLang="es-MX" smtClean="0"/>
              <a:t> </a:t>
            </a:r>
          </a:p>
          <a:p>
            <a:pPr eaLnBrk="1" hangingPunct="1">
              <a:lnSpc>
                <a:spcPct val="90000"/>
              </a:lnSpc>
            </a:pPr>
            <a:r>
              <a:rPr lang="en-US" altLang="es-MX" smtClean="0"/>
              <a:t>Como las velocidades iniciales son aleatorias, su valor promedio es cero.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altLang="es-MX" smtClean="0"/>
              <a:t>Modelo de conducción, 5</a:t>
            </a:r>
          </a:p>
        </p:txBody>
      </p:sp>
      <p:sp>
        <p:nvSpPr>
          <p:cNvPr id="70659" name="Rectangle 3"/>
          <p:cNvSpPr>
            <a:spLocks noGrp="1" noChangeArrowheads="1"/>
          </p:cNvSpPr>
          <p:nvPr>
            <p:ph type="body" idx="1"/>
          </p:nvPr>
        </p:nvSpPr>
        <p:spPr>
          <a:xfrm>
            <a:off x="1182688" y="2017713"/>
            <a:ext cx="7772400" cy="4840287"/>
          </a:xfrm>
        </p:spPr>
        <p:txBody>
          <a:bodyPr/>
          <a:lstStyle/>
          <a:p>
            <a:pPr eaLnBrk="1" hangingPunct="1"/>
            <a:r>
              <a:rPr lang="en-US" altLang="es-MX" sz="2800" smtClean="0"/>
              <a:t>Sea </a:t>
            </a:r>
            <a:r>
              <a:rPr lang="en-US" altLang="es-MX" sz="2800" i="1" smtClean="0">
                <a:latin typeface="Symbol" panose="05050102010706020507" pitchFamily="18" charset="2"/>
              </a:rPr>
              <a:t>t</a:t>
            </a:r>
            <a:r>
              <a:rPr lang="en-US" altLang="es-MX" sz="2800" smtClean="0"/>
              <a:t> el intervalo promedio de tiempo entre un par de colisiones sucesivas</a:t>
            </a:r>
          </a:p>
          <a:p>
            <a:pPr eaLnBrk="1" hangingPunct="1"/>
            <a:r>
              <a:rPr lang="en-US" altLang="es-MX" sz="2800" smtClean="0"/>
              <a:t>El valor promedio de la velocidad de barrido es </a:t>
            </a:r>
            <a:r>
              <a:rPr lang="en-US" altLang="es-MX" sz="2800" b="1" smtClean="0"/>
              <a:t>v</a:t>
            </a:r>
            <a:r>
              <a:rPr lang="en-US" altLang="es-MX" sz="2800" i="1" baseline="-25000" smtClean="0"/>
              <a:t>f</a:t>
            </a:r>
            <a:endParaRPr lang="en-US" altLang="es-MX" sz="2800" smtClean="0"/>
          </a:p>
          <a:p>
            <a:pPr eaLnBrk="1" hangingPunct="1"/>
            <a:r>
              <a:rPr lang="en-US" altLang="es-MX" sz="2800" b="1" smtClean="0"/>
              <a:t>v</a:t>
            </a:r>
            <a:r>
              <a:rPr lang="en-US" altLang="es-MX" sz="2800" i="1" baseline="-25000" smtClean="0"/>
              <a:t>f</a:t>
            </a:r>
            <a:r>
              <a:rPr lang="en-US" altLang="es-MX" sz="2800" baseline="-25000" smtClean="0"/>
              <a:t> prom</a:t>
            </a:r>
            <a:r>
              <a:rPr lang="en-US" altLang="es-MX" sz="2800" smtClean="0"/>
              <a:t> = </a:t>
            </a:r>
            <a:r>
              <a:rPr lang="en-US" altLang="es-MX" sz="2800" b="1" smtClean="0"/>
              <a:t>v</a:t>
            </a:r>
            <a:r>
              <a:rPr lang="en-US" altLang="es-MX" sz="2800" i="1" baseline="-25000" smtClean="0"/>
              <a:t>d</a:t>
            </a:r>
            <a:r>
              <a:rPr lang="en-US" altLang="es-MX" sz="2800" smtClean="0"/>
              <a:t> = (</a:t>
            </a:r>
            <a:r>
              <a:rPr lang="en-US" altLang="es-MX" sz="2800" i="1" smtClean="0"/>
              <a:t>q</a:t>
            </a:r>
            <a:r>
              <a:rPr lang="en-US" altLang="es-MX" sz="2800" b="1" smtClean="0"/>
              <a:t>E</a:t>
            </a:r>
            <a:r>
              <a:rPr lang="en-US" altLang="es-MX" sz="2800" smtClean="0"/>
              <a:t>/</a:t>
            </a:r>
            <a:r>
              <a:rPr lang="en-US" altLang="es-MX" sz="2800" i="1" smtClean="0"/>
              <a:t>m</a:t>
            </a:r>
            <a:r>
              <a:rPr lang="en-US" altLang="es-MX" sz="2800" i="1" baseline="-25000" smtClean="0"/>
              <a:t>e</a:t>
            </a:r>
            <a:r>
              <a:rPr lang="en-US" altLang="es-MX" sz="2800" smtClean="0"/>
              <a:t>)</a:t>
            </a:r>
            <a:r>
              <a:rPr lang="en-US" altLang="es-MX" sz="2800" i="1" smtClean="0">
                <a:latin typeface="Symbol" panose="05050102010706020507" pitchFamily="18" charset="2"/>
              </a:rPr>
              <a:t>t</a:t>
            </a:r>
          </a:p>
          <a:p>
            <a:pPr eaLnBrk="1" hangingPunct="1"/>
            <a:r>
              <a:rPr lang="en-US" altLang="es-MX" sz="2800" smtClean="0"/>
              <a:t>Esto también se relaciona con la densidad de corriente :  </a:t>
            </a:r>
            <a:r>
              <a:rPr lang="en-US" altLang="es-MX" sz="2800" i="1" smtClean="0"/>
              <a:t>J</a:t>
            </a:r>
            <a:r>
              <a:rPr lang="en-US" altLang="es-MX" sz="2800" smtClean="0"/>
              <a:t> = </a:t>
            </a:r>
            <a:r>
              <a:rPr lang="en-US" altLang="es-MX" sz="2800" i="1" smtClean="0"/>
              <a:t>nqv</a:t>
            </a:r>
            <a:r>
              <a:rPr lang="en-US" altLang="es-MX" sz="2800" i="1" baseline="-25000" smtClean="0"/>
              <a:t>d</a:t>
            </a:r>
            <a:r>
              <a:rPr lang="en-US" altLang="es-MX" sz="2800" smtClean="0"/>
              <a:t> = (</a:t>
            </a:r>
            <a:r>
              <a:rPr lang="en-US" altLang="es-MX" sz="2800" i="1" smtClean="0"/>
              <a:t>nq</a:t>
            </a:r>
            <a:r>
              <a:rPr lang="en-US" altLang="es-MX" sz="2800" baseline="30000" smtClean="0"/>
              <a:t>2</a:t>
            </a:r>
            <a:r>
              <a:rPr lang="en-US" altLang="es-MX" sz="2800" i="1" smtClean="0"/>
              <a:t>E</a:t>
            </a:r>
            <a:r>
              <a:rPr lang="en-US" altLang="es-MX" sz="2800" smtClean="0"/>
              <a:t> / </a:t>
            </a:r>
            <a:r>
              <a:rPr lang="en-US" altLang="es-MX" sz="2800" i="1" smtClean="0"/>
              <a:t>m</a:t>
            </a:r>
            <a:r>
              <a:rPr lang="en-US" altLang="es-MX" sz="2800" i="1" baseline="-25000" smtClean="0"/>
              <a:t>e</a:t>
            </a:r>
            <a:r>
              <a:rPr lang="en-US" altLang="es-MX" sz="2800" smtClean="0"/>
              <a:t>)</a:t>
            </a:r>
            <a:r>
              <a:rPr lang="en-US" altLang="es-MX" sz="2800" i="1" smtClean="0">
                <a:latin typeface="Symbol" panose="05050102010706020507" pitchFamily="18" charset="2"/>
              </a:rPr>
              <a:t>t</a:t>
            </a:r>
            <a:endParaRPr lang="en-US" altLang="es-MX" sz="2800" i="1" smtClean="0"/>
          </a:p>
          <a:p>
            <a:pPr lvl="1" eaLnBrk="1" hangingPunct="1"/>
            <a:r>
              <a:rPr lang="en-US" altLang="es-MX" i="1" smtClean="0"/>
              <a:t>n</a:t>
            </a:r>
            <a:r>
              <a:rPr lang="en-US" altLang="es-MX" smtClean="0"/>
              <a:t> es el número de portadores de carga por unidad de volumen (densidad de portadores de carga)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altLang="es-MX" smtClean="0"/>
              <a:t>Modelo de conducción, final</a:t>
            </a:r>
          </a:p>
        </p:txBody>
      </p:sp>
      <p:sp>
        <p:nvSpPr>
          <p:cNvPr id="72707" name="Rectangle 3"/>
          <p:cNvSpPr>
            <a:spLocks noGrp="1" noChangeArrowheads="1"/>
          </p:cNvSpPr>
          <p:nvPr>
            <p:ph type="body" idx="1"/>
          </p:nvPr>
        </p:nvSpPr>
        <p:spPr/>
        <p:txBody>
          <a:bodyPr/>
          <a:lstStyle/>
          <a:p>
            <a:pPr eaLnBrk="1" hangingPunct="1">
              <a:lnSpc>
                <a:spcPct val="90000"/>
              </a:lnSpc>
            </a:pPr>
            <a:r>
              <a:rPr lang="en-US" altLang="es-MX" sz="2800" smtClean="0"/>
              <a:t>Mediante el uso de la ley de Ohm, se pueden encontrar las expresiones para la conductividad y la resistividad:</a:t>
            </a:r>
          </a:p>
          <a:p>
            <a:pPr eaLnBrk="1" hangingPunct="1">
              <a:lnSpc>
                <a:spcPct val="90000"/>
              </a:lnSpc>
            </a:pPr>
            <a:endParaRPr lang="en-US" altLang="es-MX" sz="2800" smtClean="0"/>
          </a:p>
          <a:p>
            <a:pPr eaLnBrk="1" hangingPunct="1">
              <a:lnSpc>
                <a:spcPct val="90000"/>
              </a:lnSpc>
            </a:pPr>
            <a:endParaRPr lang="en-US" altLang="es-MX" sz="2800" smtClean="0"/>
          </a:p>
          <a:p>
            <a:pPr eaLnBrk="1" hangingPunct="1">
              <a:lnSpc>
                <a:spcPct val="90000"/>
              </a:lnSpc>
            </a:pPr>
            <a:r>
              <a:rPr lang="en-US" altLang="es-MX" sz="2800" smtClean="0"/>
              <a:t>Nota, la conductividad y la resistividad no dependen de la magnitud del campo eléctrico </a:t>
            </a:r>
          </a:p>
          <a:p>
            <a:pPr eaLnBrk="1" hangingPunct="1">
              <a:lnSpc>
                <a:spcPct val="90000"/>
              </a:lnSpc>
            </a:pPr>
            <a:r>
              <a:rPr lang="en-US" altLang="es-MX" sz="2800" smtClean="0"/>
              <a:t>El tiempo promedio entre un par de colisiones está también relacionado con el recorrido libre medio:  </a:t>
            </a:r>
            <a:r>
              <a:rPr lang="en-US" altLang="es-MX" sz="2800" i="1" smtClean="0">
                <a:latin typeface="Symbol" panose="05050102010706020507" pitchFamily="18" charset="2"/>
              </a:rPr>
              <a:t>t</a:t>
            </a:r>
            <a:r>
              <a:rPr lang="en-US" altLang="es-MX" sz="2800" smtClean="0"/>
              <a:t> = </a:t>
            </a:r>
            <a:r>
              <a:rPr lang="en-US" altLang="es-MX" sz="2800" i="1" smtClean="0">
                <a:cs typeface="Arial" panose="020B0604020202020204" pitchFamily="34" charset="0"/>
              </a:rPr>
              <a:t>ℓ</a:t>
            </a:r>
            <a:r>
              <a:rPr lang="en-US" altLang="es-MX" smtClean="0"/>
              <a:t>/</a:t>
            </a:r>
            <a:r>
              <a:rPr lang="en-US" altLang="es-MX" i="1" smtClean="0"/>
              <a:t>v</a:t>
            </a:r>
            <a:r>
              <a:rPr lang="en-US" altLang="es-MX" baseline="-25000" smtClean="0"/>
              <a:t>av</a:t>
            </a:r>
            <a:endParaRPr lang="en-US" altLang="es-MX" smtClean="0"/>
          </a:p>
        </p:txBody>
      </p:sp>
      <p:graphicFrame>
        <p:nvGraphicFramePr>
          <p:cNvPr id="72708" name="Object 2048"/>
          <p:cNvGraphicFramePr>
            <a:graphicFrameLocks noChangeAspect="1"/>
          </p:cNvGraphicFramePr>
          <p:nvPr/>
        </p:nvGraphicFramePr>
        <p:xfrm>
          <a:off x="2705100" y="3124200"/>
          <a:ext cx="3733800" cy="1060450"/>
        </p:xfrm>
        <a:graphic>
          <a:graphicData uri="http://schemas.openxmlformats.org/presentationml/2006/ole">
            <mc:AlternateContent xmlns:mc="http://schemas.openxmlformats.org/markup-compatibility/2006">
              <mc:Choice xmlns:v="urn:schemas-microsoft-com:vml" Requires="v">
                <p:oleObj spid="_x0000_s72715" name="Equation" r:id="rId4" imgW="1612900" imgH="457200" progId="Equation.DSMT4">
                  <p:embed/>
                </p:oleObj>
              </mc:Choice>
              <mc:Fallback>
                <p:oleObj name="Equation" r:id="rId4" imgW="1612900" imgH="457200" progId="Equation.DSMT4">
                  <p:embed/>
                  <p:pic>
                    <p:nvPicPr>
                      <p:cNvPr id="0" name="Object 20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5100" y="3124200"/>
                        <a:ext cx="3733800" cy="106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s-MX" altLang="es-MX" smtClean="0"/>
              <a:t>Resistencia y Temperatura</a:t>
            </a:r>
          </a:p>
        </p:txBody>
      </p:sp>
      <p:sp>
        <p:nvSpPr>
          <p:cNvPr id="74755" name="Rectangle 3"/>
          <p:cNvSpPr>
            <a:spLocks noGrp="1" noChangeArrowheads="1"/>
          </p:cNvSpPr>
          <p:nvPr>
            <p:ph type="body" idx="1"/>
          </p:nvPr>
        </p:nvSpPr>
        <p:spPr>
          <a:xfrm>
            <a:off x="1182688" y="2017713"/>
            <a:ext cx="7772400" cy="4535487"/>
          </a:xfrm>
        </p:spPr>
        <p:txBody>
          <a:bodyPr/>
          <a:lstStyle/>
          <a:p>
            <a:pPr eaLnBrk="1" hangingPunct="1">
              <a:lnSpc>
                <a:spcPct val="90000"/>
              </a:lnSpc>
            </a:pPr>
            <a:r>
              <a:rPr lang="es-MX" altLang="es-MX" smtClean="0"/>
              <a:t>En un intervalo definido de temperatura,  la resistividad de un conductor varía en forma aproximadamente lineal con la temperatura</a:t>
            </a:r>
          </a:p>
          <a:p>
            <a:pPr eaLnBrk="1" hangingPunct="1">
              <a:lnSpc>
                <a:spcPct val="90000"/>
              </a:lnSpc>
            </a:pPr>
            <a:endParaRPr lang="es-MX" altLang="es-MX" smtClean="0"/>
          </a:p>
          <a:p>
            <a:pPr lvl="1" eaLnBrk="1" hangingPunct="1">
              <a:lnSpc>
                <a:spcPct val="90000"/>
              </a:lnSpc>
            </a:pPr>
            <a:r>
              <a:rPr lang="es-MX" altLang="es-MX" i="1" smtClean="0">
                <a:cs typeface="Tahoma" panose="020B0604030504040204" pitchFamily="34" charset="0"/>
              </a:rPr>
              <a:t>ρ</a:t>
            </a:r>
            <a:r>
              <a:rPr lang="es-MX" altLang="es-MX" baseline="-25000" smtClean="0">
                <a:cs typeface="Tahoma" panose="020B0604030504040204" pitchFamily="34" charset="0"/>
              </a:rPr>
              <a:t>o</a:t>
            </a:r>
            <a:r>
              <a:rPr lang="es-MX" altLang="es-MX" smtClean="0">
                <a:cs typeface="Tahoma" panose="020B0604030504040204" pitchFamily="34" charset="0"/>
              </a:rPr>
              <a:t> es la resistividad a alguna temperatura de referencia </a:t>
            </a:r>
            <a:r>
              <a:rPr lang="es-MX" altLang="es-MX" i="1" smtClean="0">
                <a:cs typeface="Tahoma" panose="020B0604030504040204" pitchFamily="34" charset="0"/>
              </a:rPr>
              <a:t>T</a:t>
            </a:r>
            <a:r>
              <a:rPr lang="es-MX" altLang="es-MX" baseline="-25000" smtClean="0">
                <a:cs typeface="Tahoma" panose="020B0604030504040204" pitchFamily="34" charset="0"/>
              </a:rPr>
              <a:t>o</a:t>
            </a:r>
            <a:r>
              <a:rPr lang="es-MX" altLang="es-MX" smtClean="0">
                <a:cs typeface="Tahoma" panose="020B0604030504040204" pitchFamily="34" charset="0"/>
              </a:rPr>
              <a:t> </a:t>
            </a:r>
          </a:p>
          <a:p>
            <a:pPr lvl="2" eaLnBrk="1" hangingPunct="1">
              <a:lnSpc>
                <a:spcPct val="90000"/>
              </a:lnSpc>
            </a:pPr>
            <a:r>
              <a:rPr lang="es-MX" altLang="es-MX" i="1" smtClean="0"/>
              <a:t>T</a:t>
            </a:r>
            <a:r>
              <a:rPr lang="es-MX" altLang="es-MX" baseline="-25000" smtClean="0"/>
              <a:t>o</a:t>
            </a:r>
            <a:r>
              <a:rPr lang="es-MX" altLang="es-MX" smtClean="0"/>
              <a:t> es frecuentemente tomada a 20° C</a:t>
            </a:r>
          </a:p>
          <a:p>
            <a:pPr lvl="2" eaLnBrk="1" hangingPunct="1">
              <a:lnSpc>
                <a:spcPct val="90000"/>
              </a:lnSpc>
            </a:pPr>
            <a:r>
              <a:rPr lang="es-MX" altLang="es-MX" i="1" smtClean="0">
                <a:cs typeface="Arial" panose="020B0604020202020204" pitchFamily="34" charset="0"/>
                <a:sym typeface="Symbol" panose="05050102010706020507" pitchFamily="18" charset="2"/>
              </a:rPr>
              <a:t>α</a:t>
            </a:r>
            <a:r>
              <a:rPr lang="es-MX" altLang="es-MX" smtClean="0">
                <a:sym typeface="Symbol" panose="05050102010706020507" pitchFamily="18" charset="2"/>
              </a:rPr>
              <a:t> es el coeficiente térmico de la resistividad</a:t>
            </a:r>
            <a:endParaRPr lang="es-MX" altLang="es-MX" b="1" smtClean="0">
              <a:sym typeface="Symbol" panose="05050102010706020507" pitchFamily="18" charset="2"/>
            </a:endParaRPr>
          </a:p>
          <a:p>
            <a:pPr lvl="3" eaLnBrk="1" hangingPunct="1">
              <a:lnSpc>
                <a:spcPct val="90000"/>
              </a:lnSpc>
            </a:pPr>
            <a:r>
              <a:rPr lang="es-MX" altLang="es-MX" smtClean="0"/>
              <a:t>Las unidades SI de </a:t>
            </a:r>
            <a:r>
              <a:rPr lang="es-MX" altLang="es-MX" i="1" smtClean="0">
                <a:cs typeface="Arial" panose="020B0604020202020204" pitchFamily="34" charset="0"/>
                <a:sym typeface="Symbol" panose="05050102010706020507" pitchFamily="18" charset="2"/>
              </a:rPr>
              <a:t>α</a:t>
            </a:r>
            <a:r>
              <a:rPr lang="es-MX" altLang="es-MX" smtClean="0"/>
              <a:t> son </a:t>
            </a:r>
            <a:r>
              <a:rPr lang="es-MX" altLang="es-MX" baseline="30000" smtClean="0"/>
              <a:t>o</a:t>
            </a:r>
            <a:r>
              <a:rPr lang="es-MX" altLang="es-MX" smtClean="0"/>
              <a:t>C</a:t>
            </a:r>
            <a:r>
              <a:rPr lang="es-MX" altLang="es-MX" baseline="30000" smtClean="0"/>
              <a:t>-1</a:t>
            </a:r>
            <a:endParaRPr lang="es-MX" altLang="es-MX" smtClean="0"/>
          </a:p>
          <a:p>
            <a:pPr eaLnBrk="1" hangingPunct="1">
              <a:lnSpc>
                <a:spcPct val="90000"/>
              </a:lnSpc>
            </a:pPr>
            <a:endParaRPr lang="en-US" altLang="es-MX" smtClean="0"/>
          </a:p>
        </p:txBody>
      </p:sp>
      <p:graphicFrame>
        <p:nvGraphicFramePr>
          <p:cNvPr id="74756" name="Object 4"/>
          <p:cNvGraphicFramePr>
            <a:graphicFrameLocks noChangeAspect="1"/>
          </p:cNvGraphicFramePr>
          <p:nvPr/>
        </p:nvGraphicFramePr>
        <p:xfrm>
          <a:off x="2193925" y="3810000"/>
          <a:ext cx="3460750" cy="598488"/>
        </p:xfrm>
        <a:graphic>
          <a:graphicData uri="http://schemas.openxmlformats.org/presentationml/2006/ole">
            <mc:AlternateContent xmlns:mc="http://schemas.openxmlformats.org/markup-compatibility/2006">
              <mc:Choice xmlns:v="urn:schemas-microsoft-com:vml" Requires="v">
                <p:oleObj spid="_x0000_s74763" name="Equation" r:id="rId4" imgW="1285986" imgH="190650" progId="Equation.DSMT4">
                  <p:embed/>
                </p:oleObj>
              </mc:Choice>
              <mc:Fallback>
                <p:oleObj name="Equation" r:id="rId4" imgW="1285986" imgH="19065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3925" y="3810000"/>
                        <a:ext cx="3460750" cy="598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103313" y="642938"/>
            <a:ext cx="7793037" cy="1143000"/>
          </a:xfrm>
        </p:spPr>
        <p:txBody>
          <a:bodyPr/>
          <a:lstStyle/>
          <a:p>
            <a:pPr eaLnBrk="1" hangingPunct="1"/>
            <a:r>
              <a:rPr lang="es-MX" altLang="es-MX" smtClean="0"/>
              <a:t>Variación de la resistencia con la temperatura</a:t>
            </a:r>
          </a:p>
        </p:txBody>
      </p:sp>
      <p:sp>
        <p:nvSpPr>
          <p:cNvPr id="76803" name="Rectangle 3"/>
          <p:cNvSpPr>
            <a:spLocks noGrp="1" noChangeArrowheads="1"/>
          </p:cNvSpPr>
          <p:nvPr>
            <p:ph type="body" idx="1"/>
          </p:nvPr>
        </p:nvSpPr>
        <p:spPr>
          <a:xfrm>
            <a:off x="1143000" y="2017713"/>
            <a:ext cx="7772400" cy="2706687"/>
          </a:xfrm>
        </p:spPr>
        <p:txBody>
          <a:bodyPr/>
          <a:lstStyle/>
          <a:p>
            <a:pPr eaLnBrk="1" hangingPunct="1">
              <a:lnSpc>
                <a:spcPct val="90000"/>
              </a:lnSpc>
            </a:pPr>
            <a:r>
              <a:rPr lang="es-MX" altLang="es-MX" sz="2800" smtClean="0"/>
              <a:t>Ya que la resistencia de un conductor con área transversal uniforme es proporcional a la resistividad, se puede encontrar el efecto de la temperatura sobre la resistividad</a:t>
            </a:r>
          </a:p>
          <a:p>
            <a:pPr eaLnBrk="1" hangingPunct="1">
              <a:lnSpc>
                <a:spcPct val="90000"/>
              </a:lnSpc>
              <a:buFont typeface="Wingdings" panose="05000000000000000000" pitchFamily="2" charset="2"/>
              <a:buNone/>
            </a:pPr>
            <a:endParaRPr lang="es-MX" altLang="es-MX" sz="2800" i="1" smtClean="0"/>
          </a:p>
          <a:p>
            <a:pPr eaLnBrk="1" hangingPunct="1">
              <a:lnSpc>
                <a:spcPct val="90000"/>
              </a:lnSpc>
              <a:buFont typeface="Wingdings" panose="05000000000000000000" pitchFamily="2" charset="2"/>
              <a:buNone/>
            </a:pPr>
            <a:r>
              <a:rPr lang="es-MX" altLang="es-MX" sz="2800" i="1" smtClean="0"/>
              <a:t>			R</a:t>
            </a:r>
            <a:r>
              <a:rPr lang="es-MX" altLang="es-MX" sz="2800" smtClean="0"/>
              <a:t> = </a:t>
            </a:r>
            <a:r>
              <a:rPr lang="es-MX" altLang="es-MX" sz="2800" i="1" smtClean="0"/>
              <a:t>R</a:t>
            </a:r>
            <a:r>
              <a:rPr lang="es-MX" altLang="es-MX" sz="2400" baseline="-25000" smtClean="0">
                <a:cs typeface="Arial" panose="020B0604020202020204" pitchFamily="34" charset="0"/>
              </a:rPr>
              <a:t>o</a:t>
            </a:r>
            <a:r>
              <a:rPr lang="es-MX" altLang="es-MX" sz="2800" smtClean="0"/>
              <a:t>[1 + </a:t>
            </a:r>
            <a:r>
              <a:rPr lang="es-MX" altLang="es-MX" sz="2800" i="1" smtClean="0">
                <a:cs typeface="Arial" panose="020B0604020202020204" pitchFamily="34" charset="0"/>
              </a:rPr>
              <a:t>α</a:t>
            </a:r>
            <a:r>
              <a:rPr lang="es-MX" altLang="es-MX" sz="2800" smtClean="0">
                <a:cs typeface="Arial" panose="020B0604020202020204" pitchFamily="34" charset="0"/>
              </a:rPr>
              <a:t>(</a:t>
            </a:r>
            <a:r>
              <a:rPr lang="es-MX" altLang="es-MX" sz="2800" i="1" smtClean="0">
                <a:cs typeface="Arial" panose="020B0604020202020204" pitchFamily="34" charset="0"/>
              </a:rPr>
              <a:t>T </a:t>
            </a:r>
            <a:r>
              <a:rPr lang="es-MX" altLang="es-MX" sz="2800" smtClean="0">
                <a:cs typeface="Arial" panose="020B0604020202020204" pitchFamily="34" charset="0"/>
              </a:rPr>
              <a:t>- </a:t>
            </a:r>
            <a:r>
              <a:rPr lang="es-MX" altLang="es-MX" sz="2800" i="1" smtClean="0">
                <a:cs typeface="Arial" panose="020B0604020202020204" pitchFamily="34" charset="0"/>
              </a:rPr>
              <a:t>T</a:t>
            </a:r>
            <a:r>
              <a:rPr lang="es-MX" altLang="es-MX" sz="2800" baseline="-25000" smtClean="0">
                <a:cs typeface="Arial" panose="020B0604020202020204" pitchFamily="34" charset="0"/>
              </a:rPr>
              <a:t>o</a:t>
            </a:r>
            <a:r>
              <a:rPr lang="es-MX" altLang="es-MX" sz="2800" smtClean="0">
                <a:cs typeface="Arial" panose="020B0604020202020204" pitchFamily="34" charset="0"/>
              </a:rPr>
              <a:t>)]</a:t>
            </a:r>
            <a:endParaRPr lang="es-MX" altLang="es-MX" sz="28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s-MX" altLang="es-MX" smtClean="0"/>
              <a:t>Corriente eléctrica instantánea</a:t>
            </a:r>
          </a:p>
        </p:txBody>
      </p:sp>
      <p:sp>
        <p:nvSpPr>
          <p:cNvPr id="10243" name="Rectangle 3"/>
          <p:cNvSpPr>
            <a:spLocks noGrp="1" noChangeArrowheads="1"/>
          </p:cNvSpPr>
          <p:nvPr>
            <p:ph type="body" idx="1"/>
          </p:nvPr>
        </p:nvSpPr>
        <p:spPr/>
        <p:txBody>
          <a:bodyPr/>
          <a:lstStyle/>
          <a:p>
            <a:pPr eaLnBrk="1" hangingPunct="1"/>
            <a:r>
              <a:rPr lang="es-MX" altLang="es-MX" smtClean="0"/>
              <a:t>Tomando el límite cuando </a:t>
            </a:r>
            <a:r>
              <a:rPr lang="es-MX" altLang="es-MX" smtClean="0">
                <a:latin typeface="Symbol" panose="05050102010706020507" pitchFamily="18" charset="2"/>
              </a:rPr>
              <a:t>D</a:t>
            </a:r>
            <a:r>
              <a:rPr lang="es-MX" altLang="es-MX" smtClean="0"/>
              <a:t>t se aproxima a cero</a:t>
            </a:r>
          </a:p>
          <a:p>
            <a:pPr eaLnBrk="1" hangingPunct="1"/>
            <a:endParaRPr lang="es-MX" altLang="es-MX" smtClean="0"/>
          </a:p>
          <a:p>
            <a:pPr eaLnBrk="1" hangingPunct="1"/>
            <a:endParaRPr lang="en-US" altLang="es-MX" smtClean="0"/>
          </a:p>
        </p:txBody>
      </p:sp>
      <p:graphicFrame>
        <p:nvGraphicFramePr>
          <p:cNvPr id="10244" name="Object 4"/>
          <p:cNvGraphicFramePr>
            <a:graphicFrameLocks noChangeAspect="1"/>
          </p:cNvGraphicFramePr>
          <p:nvPr/>
        </p:nvGraphicFramePr>
        <p:xfrm>
          <a:off x="3048000" y="3657600"/>
          <a:ext cx="1193800" cy="923925"/>
        </p:xfrm>
        <a:graphic>
          <a:graphicData uri="http://schemas.openxmlformats.org/presentationml/2006/ole">
            <mc:AlternateContent xmlns:mc="http://schemas.openxmlformats.org/markup-compatibility/2006">
              <mc:Choice xmlns:v="urn:schemas-microsoft-com:vml" Requires="v">
                <p:oleObj spid="_x0000_s10251" name="Equation" r:id="rId4" imgW="507780" imgH="393529" progId="Equation.DSMT4">
                  <p:embed/>
                </p:oleObj>
              </mc:Choice>
              <mc:Fallback>
                <p:oleObj name="Equation" r:id="rId4" imgW="507780" imgH="393529"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3657600"/>
                        <a:ext cx="1193800" cy="923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s-MX" altLang="es-MX" smtClean="0"/>
              <a:t>gráficas de resistividad y temperatura, </a:t>
            </a:r>
          </a:p>
        </p:txBody>
      </p:sp>
      <p:sp>
        <p:nvSpPr>
          <p:cNvPr id="78851" name="Rectangle 3"/>
          <p:cNvSpPr>
            <a:spLocks noGrp="1" noChangeArrowheads="1"/>
          </p:cNvSpPr>
          <p:nvPr>
            <p:ph type="body" sz="half" idx="1"/>
          </p:nvPr>
        </p:nvSpPr>
        <p:spPr>
          <a:xfrm>
            <a:off x="1182688" y="2017713"/>
            <a:ext cx="4456112" cy="4459287"/>
          </a:xfrm>
        </p:spPr>
        <p:txBody>
          <a:bodyPr/>
          <a:lstStyle/>
          <a:p>
            <a:pPr eaLnBrk="1" hangingPunct="1"/>
            <a:r>
              <a:rPr lang="es-MX" altLang="es-MX" sz="2400" smtClean="0"/>
              <a:t>Para los metales la resistividad es aproximadamente proporcional a la temperatura</a:t>
            </a:r>
          </a:p>
          <a:p>
            <a:pPr eaLnBrk="1" hangingPunct="1"/>
            <a:r>
              <a:rPr lang="es-MX" altLang="es-MX" sz="2400" smtClean="0"/>
              <a:t>La región de no linealidad siempre existe a bajas temperaturas</a:t>
            </a:r>
          </a:p>
          <a:p>
            <a:pPr eaLnBrk="1" hangingPunct="1"/>
            <a:r>
              <a:rPr lang="es-MX" altLang="es-MX" sz="2400" smtClean="0"/>
              <a:t>La resistividad normalmente toma un valor finito en el limite de que la temperatura se aproxima a cero</a:t>
            </a:r>
          </a:p>
        </p:txBody>
      </p:sp>
      <p:pic>
        <p:nvPicPr>
          <p:cNvPr id="78852" name="Picture 6" descr="C:\Serway Art Eng\Chapter27\27-10.jpg"/>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937250" y="2017713"/>
            <a:ext cx="2224088" cy="4114800"/>
          </a:xfr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s-MX" altLang="es-MX" smtClean="0"/>
              <a:t>Resistividad residual</a:t>
            </a:r>
          </a:p>
        </p:txBody>
      </p:sp>
      <p:sp>
        <p:nvSpPr>
          <p:cNvPr id="80899" name="Rectangle 3"/>
          <p:cNvSpPr>
            <a:spLocks noGrp="1" noChangeArrowheads="1"/>
          </p:cNvSpPr>
          <p:nvPr>
            <p:ph type="body" idx="1"/>
          </p:nvPr>
        </p:nvSpPr>
        <p:spPr>
          <a:xfrm>
            <a:off x="1182688" y="2017713"/>
            <a:ext cx="7772400" cy="4840287"/>
          </a:xfrm>
        </p:spPr>
        <p:txBody>
          <a:bodyPr/>
          <a:lstStyle/>
          <a:p>
            <a:pPr eaLnBrk="1" hangingPunct="1"/>
            <a:r>
              <a:rPr lang="es-MX" altLang="es-MX" sz="2800" smtClean="0"/>
              <a:t>La resistividad residual cerca del cero absoluto es causada por las colisiones de los electrones con impurezas e imperfecciones del metal</a:t>
            </a:r>
          </a:p>
          <a:p>
            <a:pPr eaLnBrk="1" hangingPunct="1"/>
            <a:r>
              <a:rPr lang="es-MX" altLang="es-MX" sz="2800" smtClean="0"/>
              <a:t>La resistividad de alta temperatura es predominantemente caracterizada por colisiones entre los electrones y los átomos del metal</a:t>
            </a:r>
          </a:p>
          <a:p>
            <a:pPr lvl="1" eaLnBrk="1" hangingPunct="1"/>
            <a:r>
              <a:rPr lang="es-MX" altLang="es-MX" smtClean="0"/>
              <a:t>Esto es en el intervalo de linealidad de la gráfica</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s-MX" altLang="es-MX" smtClean="0"/>
              <a:t>Semiconductores</a:t>
            </a:r>
          </a:p>
        </p:txBody>
      </p:sp>
      <p:sp>
        <p:nvSpPr>
          <p:cNvPr id="82947" name="Rectangle 3"/>
          <p:cNvSpPr>
            <a:spLocks noGrp="1" noChangeArrowheads="1"/>
          </p:cNvSpPr>
          <p:nvPr>
            <p:ph type="body" sz="half" idx="1"/>
          </p:nvPr>
        </p:nvSpPr>
        <p:spPr>
          <a:xfrm>
            <a:off x="609600" y="2017713"/>
            <a:ext cx="4383088" cy="4535487"/>
          </a:xfrm>
        </p:spPr>
        <p:txBody>
          <a:bodyPr/>
          <a:lstStyle/>
          <a:p>
            <a:pPr eaLnBrk="1" hangingPunct="1"/>
            <a:r>
              <a:rPr lang="es-MX" altLang="es-MX" sz="2400" smtClean="0"/>
              <a:t>Los semiconductores son materiales que exhiben un descenso en la resistividad cuando incrementa la temperatura</a:t>
            </a:r>
          </a:p>
          <a:p>
            <a:pPr eaLnBrk="1" hangingPunct="1"/>
            <a:r>
              <a:rPr lang="es-MX" altLang="es-MX" sz="2400" i="1" smtClean="0">
                <a:cs typeface="Arial" panose="020B0604020202020204" pitchFamily="34" charset="0"/>
              </a:rPr>
              <a:t>α</a:t>
            </a:r>
            <a:r>
              <a:rPr lang="es-MX" altLang="es-MX" sz="2400" smtClean="0"/>
              <a:t> es negativa </a:t>
            </a:r>
          </a:p>
          <a:p>
            <a:pPr eaLnBrk="1" hangingPunct="1"/>
            <a:r>
              <a:rPr lang="es-MX" altLang="es-MX" sz="2400" smtClean="0"/>
              <a:t>Existe un incremento en la densidad de portadores de carga que se da en altas temperaturas</a:t>
            </a:r>
          </a:p>
        </p:txBody>
      </p:sp>
      <p:pic>
        <p:nvPicPr>
          <p:cNvPr id="82948" name="Picture 6" descr="C:\Serway Art Eng\Chapter27\27-11.jpg"/>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45088" y="2392363"/>
            <a:ext cx="3810000" cy="3363912"/>
          </a:xfr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981075"/>
            <a:ext cx="4651375"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altLang="es-MX" smtClean="0"/>
              <a:t>Superconductores</a:t>
            </a:r>
          </a:p>
        </p:txBody>
      </p:sp>
      <p:pic>
        <p:nvPicPr>
          <p:cNvPr id="86019" name="Picture 4" descr="D:\Chapter 17\Fig 17-09.jpg"/>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715000" y="1600200"/>
            <a:ext cx="3119438" cy="5257800"/>
          </a:xfr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altLang="es-MX" smtClean="0"/>
              <a:t>Superconductores, cont</a:t>
            </a:r>
          </a:p>
        </p:txBody>
      </p:sp>
      <p:sp>
        <p:nvSpPr>
          <p:cNvPr id="88067" name="Rectangle 3"/>
          <p:cNvSpPr>
            <a:spLocks noGrp="1" noChangeArrowheads="1"/>
          </p:cNvSpPr>
          <p:nvPr>
            <p:ph type="body" idx="1"/>
          </p:nvPr>
        </p:nvSpPr>
        <p:spPr/>
        <p:txBody>
          <a:bodyPr/>
          <a:lstStyle/>
          <a:p>
            <a:pPr eaLnBrk="1" hangingPunct="1">
              <a:lnSpc>
                <a:spcPct val="90000"/>
              </a:lnSpc>
            </a:pPr>
            <a:r>
              <a:rPr lang="es-MX" altLang="es-MX" smtClean="0"/>
              <a:t>Los valores de </a:t>
            </a:r>
            <a:r>
              <a:rPr lang="es-MX" altLang="es-MX" i="1" smtClean="0"/>
              <a:t>T</a:t>
            </a:r>
            <a:r>
              <a:rPr lang="es-MX" altLang="es-MX" i="1" baseline="-25000" smtClean="0"/>
              <a:t>C</a:t>
            </a:r>
            <a:r>
              <a:rPr lang="es-MX" altLang="es-MX" smtClean="0"/>
              <a:t> son sensibles a:</a:t>
            </a:r>
          </a:p>
          <a:p>
            <a:pPr lvl="1" eaLnBrk="1" hangingPunct="1">
              <a:lnSpc>
                <a:spcPct val="90000"/>
              </a:lnSpc>
            </a:pPr>
            <a:r>
              <a:rPr lang="es-MX" altLang="es-MX" smtClean="0"/>
              <a:t>Composición química</a:t>
            </a:r>
          </a:p>
          <a:p>
            <a:pPr lvl="1" eaLnBrk="1" hangingPunct="1">
              <a:lnSpc>
                <a:spcPct val="90000"/>
              </a:lnSpc>
            </a:pPr>
            <a:r>
              <a:rPr lang="es-MX" altLang="es-MX" smtClean="0"/>
              <a:t>Presión </a:t>
            </a:r>
          </a:p>
          <a:p>
            <a:pPr lvl="1" eaLnBrk="1" hangingPunct="1">
              <a:lnSpc>
                <a:spcPct val="90000"/>
              </a:lnSpc>
            </a:pPr>
            <a:r>
              <a:rPr lang="es-MX" altLang="es-MX" smtClean="0"/>
              <a:t>Estructura cristalina</a:t>
            </a:r>
          </a:p>
          <a:p>
            <a:pPr eaLnBrk="1" hangingPunct="1">
              <a:lnSpc>
                <a:spcPct val="90000"/>
              </a:lnSpc>
            </a:pPr>
            <a:r>
              <a:rPr lang="es-MX" altLang="es-MX" smtClean="0"/>
              <a:t>Una vez que se establece la corriente en un superconductor, ésta persiste sin la necesidad de que se aplique un voltaje</a:t>
            </a:r>
          </a:p>
          <a:p>
            <a:pPr lvl="1" eaLnBrk="1" hangingPunct="1">
              <a:lnSpc>
                <a:spcPct val="90000"/>
              </a:lnSpc>
            </a:pPr>
            <a:r>
              <a:rPr lang="es-MX" altLang="es-MX" smtClean="0"/>
              <a:t>Ya que </a:t>
            </a:r>
            <a:r>
              <a:rPr lang="es-MX" altLang="es-MX" i="1" smtClean="0"/>
              <a:t>R</a:t>
            </a:r>
            <a:r>
              <a:rPr lang="es-MX" altLang="es-MX" smtClean="0"/>
              <a:t> = 0</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s-MX" altLang="es-MX" sz="2800" smtClean="0"/>
              <a:t>Aplicaciones de los Superconductores</a:t>
            </a:r>
          </a:p>
        </p:txBody>
      </p:sp>
      <p:sp>
        <p:nvSpPr>
          <p:cNvPr id="90115" name="Rectangle 3"/>
          <p:cNvSpPr>
            <a:spLocks noGrp="1" noChangeArrowheads="1"/>
          </p:cNvSpPr>
          <p:nvPr>
            <p:ph type="body" sz="half" idx="1"/>
          </p:nvPr>
        </p:nvSpPr>
        <p:spPr>
          <a:xfrm>
            <a:off x="1057275" y="1844675"/>
            <a:ext cx="4306888" cy="4840288"/>
          </a:xfrm>
        </p:spPr>
        <p:txBody>
          <a:bodyPr/>
          <a:lstStyle/>
          <a:p>
            <a:pPr eaLnBrk="1" hangingPunct="1">
              <a:lnSpc>
                <a:spcPct val="90000"/>
              </a:lnSpc>
            </a:pPr>
            <a:r>
              <a:rPr lang="es-MX" altLang="es-MX" sz="2800" smtClean="0"/>
              <a:t>Magnetos superconductores</a:t>
            </a:r>
          </a:p>
          <a:p>
            <a:pPr eaLnBrk="1" hangingPunct="1">
              <a:lnSpc>
                <a:spcPct val="90000"/>
              </a:lnSpc>
            </a:pPr>
            <a:r>
              <a:rPr lang="es-MX" altLang="es-MX" sz="2800" smtClean="0"/>
              <a:t>Se consiguen valores de campos que son 10 veces mayores que los normalmente conseguidos con electromagnetos normales</a:t>
            </a:r>
          </a:p>
          <a:p>
            <a:pPr eaLnBrk="1" hangingPunct="1">
              <a:lnSpc>
                <a:spcPct val="90000"/>
              </a:lnSpc>
            </a:pPr>
            <a:r>
              <a:rPr lang="es-MX" altLang="es-MX" sz="2800" smtClean="0"/>
              <a:t>Imágenes de resonancia magnética de fines médicos</a:t>
            </a:r>
          </a:p>
        </p:txBody>
      </p:sp>
      <p:pic>
        <p:nvPicPr>
          <p:cNvPr id="90116" name="Picture 6" descr="C:\Serway Art Eng\Chapter27\27p845.jpg"/>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418138" y="2017713"/>
            <a:ext cx="3263900" cy="4114800"/>
          </a:xfr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s-MX" altLang="es-MX" smtClean="0"/>
              <a:t>Potencia eléctrica</a:t>
            </a:r>
          </a:p>
        </p:txBody>
      </p:sp>
      <p:sp>
        <p:nvSpPr>
          <p:cNvPr id="92163" name="Rectangle 3"/>
          <p:cNvSpPr>
            <a:spLocks noGrp="1" noChangeArrowheads="1"/>
          </p:cNvSpPr>
          <p:nvPr>
            <p:ph type="body" sz="half" idx="1"/>
          </p:nvPr>
        </p:nvSpPr>
        <p:spPr>
          <a:xfrm>
            <a:off x="762000" y="2017713"/>
            <a:ext cx="4230688" cy="4687887"/>
          </a:xfrm>
        </p:spPr>
        <p:txBody>
          <a:bodyPr/>
          <a:lstStyle/>
          <a:p>
            <a:pPr eaLnBrk="1" hangingPunct="1">
              <a:lnSpc>
                <a:spcPct val="90000"/>
              </a:lnSpc>
            </a:pPr>
            <a:r>
              <a:rPr lang="es-MX" altLang="es-MX" sz="3000" smtClean="0"/>
              <a:t>Suponga un circuito como el mostrado </a:t>
            </a:r>
          </a:p>
          <a:p>
            <a:pPr eaLnBrk="1" hangingPunct="1">
              <a:lnSpc>
                <a:spcPct val="90000"/>
              </a:lnSpc>
            </a:pPr>
            <a:r>
              <a:rPr lang="es-MX" altLang="es-MX" sz="3000" smtClean="0"/>
              <a:t>Cuando la carga se mueve de a hacia b,  la energía potencial eléctrica del sistema incrementa por </a:t>
            </a:r>
            <a:r>
              <a:rPr lang="es-MX" altLang="es-MX" sz="3000" i="1" smtClean="0"/>
              <a:t>Q</a:t>
            </a:r>
            <a:r>
              <a:rPr lang="es-MX" altLang="es-MX" sz="3000" smtClean="0">
                <a:latin typeface="Symbol" panose="05050102010706020507" pitchFamily="18" charset="2"/>
              </a:rPr>
              <a:t>D</a:t>
            </a:r>
            <a:r>
              <a:rPr lang="es-MX" altLang="es-MX" sz="3000" i="1" smtClean="0"/>
              <a:t>V</a:t>
            </a:r>
          </a:p>
          <a:p>
            <a:pPr lvl="1" eaLnBrk="1" hangingPunct="1">
              <a:lnSpc>
                <a:spcPct val="90000"/>
              </a:lnSpc>
            </a:pPr>
            <a:r>
              <a:rPr lang="es-MX" altLang="es-MX" sz="2600" smtClean="0"/>
              <a:t>La energía química en la batería debe disminuir por esta misma cantidad</a:t>
            </a:r>
          </a:p>
        </p:txBody>
      </p:sp>
      <p:pic>
        <p:nvPicPr>
          <p:cNvPr id="92164" name="Picture 6" descr="C:\Serway Art Eng\Chapter27\27-13.jpg"/>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45088" y="2063750"/>
            <a:ext cx="3810000" cy="4022725"/>
          </a:xfr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s-MX" altLang="es-MX" smtClean="0"/>
              <a:t>Potencia Eléctrica, 2</a:t>
            </a:r>
          </a:p>
        </p:txBody>
      </p:sp>
      <p:sp>
        <p:nvSpPr>
          <p:cNvPr id="94211" name="Rectangle 3"/>
          <p:cNvSpPr>
            <a:spLocks noGrp="1" noChangeArrowheads="1"/>
          </p:cNvSpPr>
          <p:nvPr>
            <p:ph type="body" idx="1"/>
          </p:nvPr>
        </p:nvSpPr>
        <p:spPr/>
        <p:txBody>
          <a:bodyPr/>
          <a:lstStyle/>
          <a:p>
            <a:pPr eaLnBrk="1" hangingPunct="1">
              <a:lnSpc>
                <a:spcPct val="90000"/>
              </a:lnSpc>
            </a:pPr>
            <a:r>
              <a:rPr lang="es-MX" altLang="es-MX" smtClean="0"/>
              <a:t>Cuando la carga se mueve a través del resistor (de c a d), el sistema pierde energía potencial eléctrica al colisionar los electrones contra los átomos del resistor</a:t>
            </a:r>
          </a:p>
          <a:p>
            <a:pPr eaLnBrk="1" hangingPunct="1">
              <a:lnSpc>
                <a:spcPct val="90000"/>
              </a:lnSpc>
            </a:pPr>
            <a:r>
              <a:rPr lang="es-MX" altLang="es-MX" smtClean="0"/>
              <a:t>Esta energía se transforma en energía interna en el resistor</a:t>
            </a:r>
          </a:p>
          <a:p>
            <a:pPr lvl="1" eaLnBrk="1" hangingPunct="1">
              <a:lnSpc>
                <a:spcPct val="90000"/>
              </a:lnSpc>
            </a:pPr>
            <a:r>
              <a:rPr lang="es-MX" altLang="es-MX" smtClean="0"/>
              <a:t>Lo cual se traduce en un incremento en el movimiento vibracional de los atomos del resistor</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US" altLang="es-MX" smtClean="0"/>
              <a:t>Potencia eléctrica, 3</a:t>
            </a:r>
          </a:p>
        </p:txBody>
      </p:sp>
      <p:sp>
        <p:nvSpPr>
          <p:cNvPr id="96259" name="Rectangle 3"/>
          <p:cNvSpPr>
            <a:spLocks noGrp="1" noChangeArrowheads="1"/>
          </p:cNvSpPr>
          <p:nvPr>
            <p:ph type="body" idx="1"/>
          </p:nvPr>
        </p:nvSpPr>
        <p:spPr/>
        <p:txBody>
          <a:bodyPr/>
          <a:lstStyle/>
          <a:p>
            <a:pPr eaLnBrk="1" hangingPunct="1"/>
            <a:r>
              <a:rPr lang="en-US" altLang="es-MX" sz="2800" smtClean="0"/>
              <a:t>El resistor está normalmente en contacto con el aire, así su incremento en temperatura resultará finalmente en una transferencia de energía, mediante calor, hacia el aire que lo rodea.</a:t>
            </a:r>
          </a:p>
          <a:p>
            <a:pPr eaLnBrk="1" hangingPunct="1"/>
            <a:r>
              <a:rPr lang="en-US" altLang="es-MX" sz="2800" smtClean="0"/>
              <a:t>El resistor también emite radiación térmica</a:t>
            </a:r>
          </a:p>
          <a:p>
            <a:pPr eaLnBrk="1" hangingPunct="1"/>
            <a:r>
              <a:rPr lang="en-US" altLang="es-MX" sz="2800" smtClean="0"/>
              <a:t>Después de un intervalo de tiempo, el resistor alcanza una temperatura constante</a:t>
            </a:r>
          </a:p>
          <a:p>
            <a:pPr lvl="1" eaLnBrk="1" hangingPunct="1"/>
            <a:r>
              <a:rPr lang="en-US" altLang="es-MX" sz="2400" smtClean="0"/>
              <a:t>La energía  suministrada desde la batería se compensa con la pérdida de energía ya sea por calor o por radiación.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s-MX" altLang="es-MX" smtClean="0"/>
              <a:t>La dirección de la corriente</a:t>
            </a:r>
          </a:p>
        </p:txBody>
      </p:sp>
      <p:sp>
        <p:nvSpPr>
          <p:cNvPr id="12291" name="Rectangle 3"/>
          <p:cNvSpPr>
            <a:spLocks noGrp="1" noChangeArrowheads="1"/>
          </p:cNvSpPr>
          <p:nvPr>
            <p:ph type="body" idx="1"/>
          </p:nvPr>
        </p:nvSpPr>
        <p:spPr/>
        <p:txBody>
          <a:bodyPr/>
          <a:lstStyle/>
          <a:p>
            <a:pPr eaLnBrk="1" hangingPunct="1"/>
            <a:r>
              <a:rPr lang="es-MX" altLang="es-MX" sz="2400" dirty="0" smtClean="0"/>
              <a:t>Las cargas que pasan a través de cierta área pueden ser positivas, negativas o de ambas</a:t>
            </a:r>
          </a:p>
          <a:p>
            <a:pPr eaLnBrk="1" hangingPunct="1"/>
            <a:r>
              <a:rPr lang="es-MX" altLang="es-MX" sz="2400" dirty="0" smtClean="0"/>
              <a:t>Por convención se define positiva la dirección de la corriente para un flujo de cargas positivas</a:t>
            </a:r>
          </a:p>
          <a:p>
            <a:pPr eaLnBrk="1" hangingPunct="1"/>
            <a:r>
              <a:rPr lang="es-MX" altLang="es-MX" sz="2400" dirty="0" smtClean="0"/>
              <a:t>La dirección del flujo de la corriente es así, contraria a la dirección en la que fluyen los electrones. </a:t>
            </a:r>
          </a:p>
          <a:p>
            <a:pPr eaLnBrk="1" hangingPunct="1"/>
            <a:r>
              <a:rPr lang="es-MX" altLang="es-MX" sz="2400" dirty="0" smtClean="0"/>
              <a:t>Un portador de carga es cualquiera carga que se mueve a través de una área de referencia</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en-US" altLang="es-MX" smtClean="0"/>
              <a:t>Potencia eléctrica, 4</a:t>
            </a:r>
          </a:p>
        </p:txBody>
      </p:sp>
      <p:sp>
        <p:nvSpPr>
          <p:cNvPr id="98307" name="Rectangle 3"/>
          <p:cNvSpPr>
            <a:spLocks noGrp="1" noChangeArrowheads="1"/>
          </p:cNvSpPr>
          <p:nvPr>
            <p:ph type="body" idx="1"/>
          </p:nvPr>
        </p:nvSpPr>
        <p:spPr/>
        <p:txBody>
          <a:bodyPr/>
          <a:lstStyle/>
          <a:p>
            <a:pPr eaLnBrk="1" hangingPunct="1"/>
            <a:r>
              <a:rPr lang="en-US" altLang="es-MX" smtClean="0"/>
              <a:t>La rapidez con la el sistema pierde energía potencial cuando la carga pasa a través de un resistor es igual a la rapidez con la que el sistema gana energía interna en el resistor</a:t>
            </a:r>
          </a:p>
          <a:p>
            <a:pPr eaLnBrk="1" hangingPunct="1"/>
            <a:r>
              <a:rPr lang="en-US" altLang="es-MX" smtClean="0"/>
              <a:t>La potencia es la rapidez con la que se libera energía en el resistor</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en-US" altLang="es-MX" smtClean="0"/>
              <a:t>Potencia eléctrica, final</a:t>
            </a:r>
          </a:p>
        </p:txBody>
      </p:sp>
      <p:sp>
        <p:nvSpPr>
          <p:cNvPr id="100355" name="Rectangle 3"/>
          <p:cNvSpPr>
            <a:spLocks noGrp="1" noChangeArrowheads="1"/>
          </p:cNvSpPr>
          <p:nvPr>
            <p:ph type="body" idx="1"/>
          </p:nvPr>
        </p:nvSpPr>
        <p:spPr/>
        <p:txBody>
          <a:bodyPr/>
          <a:lstStyle/>
          <a:p>
            <a:pPr eaLnBrk="1" hangingPunct="1"/>
            <a:r>
              <a:rPr lang="en-US" altLang="es-MX" sz="2800" smtClean="0"/>
              <a:t>La potencia está dada por la ecuación:</a:t>
            </a:r>
          </a:p>
          <a:p>
            <a:pPr eaLnBrk="1" hangingPunct="1"/>
            <a:endParaRPr lang="en-US" altLang="es-MX" sz="2800" smtClean="0"/>
          </a:p>
          <a:p>
            <a:pPr eaLnBrk="1" hangingPunct="1"/>
            <a:r>
              <a:rPr lang="en-US" altLang="es-MX" sz="2800" smtClean="0"/>
              <a:t>Al aplicar la ley de Ohm, se puede encontrar una expresión alternativa:</a:t>
            </a:r>
          </a:p>
          <a:p>
            <a:pPr eaLnBrk="1" hangingPunct="1"/>
            <a:endParaRPr lang="en-US" altLang="es-MX" sz="2800" smtClean="0"/>
          </a:p>
          <a:p>
            <a:pPr eaLnBrk="1" hangingPunct="1"/>
            <a:endParaRPr lang="en-US" altLang="es-MX" sz="2800" smtClean="0"/>
          </a:p>
          <a:p>
            <a:pPr eaLnBrk="1" hangingPunct="1"/>
            <a:r>
              <a:rPr lang="en-US" altLang="es-MX" sz="2800" smtClean="0"/>
              <a:t>Unidades: </a:t>
            </a:r>
            <a:r>
              <a:rPr lang="en-US" altLang="es-MX" sz="2800" i="1" smtClean="0">
                <a:latin typeface="Times New Roman" panose="02020603050405020304" pitchFamily="18" charset="0"/>
              </a:rPr>
              <a:t>I</a:t>
            </a:r>
            <a:r>
              <a:rPr lang="en-US" altLang="es-MX" sz="2800" smtClean="0"/>
              <a:t> está en A, </a:t>
            </a:r>
            <a:r>
              <a:rPr lang="en-US" altLang="es-MX" sz="2800" i="1" smtClean="0"/>
              <a:t>R</a:t>
            </a:r>
            <a:r>
              <a:rPr lang="en-US" altLang="es-MX" sz="2800" smtClean="0"/>
              <a:t> está en </a:t>
            </a:r>
            <a:r>
              <a:rPr lang="en-US" altLang="es-MX" sz="2800" smtClean="0">
                <a:cs typeface="Arial" panose="020B0604020202020204" pitchFamily="34" charset="0"/>
              </a:rPr>
              <a:t>Ω</a:t>
            </a:r>
            <a:r>
              <a:rPr lang="en-US" altLang="es-MX" sz="2800" smtClean="0"/>
              <a:t>, </a:t>
            </a:r>
            <a:r>
              <a:rPr lang="en-US" altLang="es-MX" sz="2800" i="1" smtClean="0"/>
              <a:t>V</a:t>
            </a:r>
            <a:r>
              <a:rPr lang="en-US" altLang="es-MX" sz="2800" smtClean="0"/>
              <a:t> está en  V, y  </a:t>
            </a:r>
          </a:p>
          <a:p>
            <a:pPr eaLnBrk="1" hangingPunct="1">
              <a:buFont typeface="Wingdings" panose="05000000000000000000" pitchFamily="2" charset="2"/>
              <a:buNone/>
            </a:pPr>
            <a:r>
              <a:rPr lang="en-US" altLang="es-MX" sz="2800" smtClean="0"/>
              <a:t>	    se dará en watts </a:t>
            </a:r>
          </a:p>
        </p:txBody>
      </p:sp>
      <p:graphicFrame>
        <p:nvGraphicFramePr>
          <p:cNvPr id="100356" name="Object 0"/>
          <p:cNvGraphicFramePr>
            <a:graphicFrameLocks noChangeAspect="1"/>
          </p:cNvGraphicFramePr>
          <p:nvPr/>
        </p:nvGraphicFramePr>
        <p:xfrm>
          <a:off x="3254375" y="2514600"/>
          <a:ext cx="1433513" cy="566738"/>
        </p:xfrm>
        <a:graphic>
          <a:graphicData uri="http://schemas.openxmlformats.org/presentationml/2006/ole">
            <mc:AlternateContent xmlns:mc="http://schemas.openxmlformats.org/markup-compatibility/2006">
              <mc:Choice xmlns:v="urn:schemas-microsoft-com:vml" Requires="v">
                <p:oleObj spid="_x0000_s100377" name="Equation" r:id="rId4" imgW="710891" imgH="203112" progId="Equation.DSMT4">
                  <p:embed/>
                </p:oleObj>
              </mc:Choice>
              <mc:Fallback>
                <p:oleObj name="Equation" r:id="rId4" imgW="710891" imgH="203112" progId="Equation.DSMT4">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4375" y="2514600"/>
                        <a:ext cx="1433513" cy="566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0357" name="Object 1"/>
          <p:cNvGraphicFramePr>
            <a:graphicFrameLocks noChangeAspect="1"/>
          </p:cNvGraphicFramePr>
          <p:nvPr/>
        </p:nvGraphicFramePr>
        <p:xfrm>
          <a:off x="2667000" y="4030663"/>
          <a:ext cx="3429000" cy="1012825"/>
        </p:xfrm>
        <a:graphic>
          <a:graphicData uri="http://schemas.openxmlformats.org/presentationml/2006/ole">
            <mc:AlternateContent xmlns:mc="http://schemas.openxmlformats.org/markup-compatibility/2006">
              <mc:Choice xmlns:v="urn:schemas-microsoft-com:vml" Requires="v">
                <p:oleObj spid="_x0000_s100378" name="Equation" r:id="rId6" imgW="1422400" imgH="419100" progId="Equation.DSMT4">
                  <p:embed/>
                </p:oleObj>
              </mc:Choice>
              <mc:Fallback>
                <p:oleObj name="Equation" r:id="rId6" imgW="1422400" imgH="419100"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7000" y="4030663"/>
                        <a:ext cx="3429000" cy="1012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0358" name="Object 2"/>
          <p:cNvGraphicFramePr>
            <a:graphicFrameLocks noChangeAspect="1"/>
          </p:cNvGraphicFramePr>
          <p:nvPr/>
        </p:nvGraphicFramePr>
        <p:xfrm>
          <a:off x="2500313" y="5429250"/>
          <a:ext cx="457200" cy="533400"/>
        </p:xfrm>
        <a:graphic>
          <a:graphicData uri="http://schemas.openxmlformats.org/presentationml/2006/ole">
            <mc:AlternateContent xmlns:mc="http://schemas.openxmlformats.org/markup-compatibility/2006">
              <mc:Choice xmlns:v="urn:schemas-microsoft-com:vml" Requires="v">
                <p:oleObj spid="_x0000_s100379" name="Equation" r:id="rId8" imgW="152202" imgH="177569" progId="Equation.DSMT4">
                  <p:embed/>
                </p:oleObj>
              </mc:Choice>
              <mc:Fallback>
                <p:oleObj name="Equation" r:id="rId8" imgW="152202" imgH="177569" progId="Equation.DSMT4">
                  <p:embed/>
                  <p:pic>
                    <p:nvPicPr>
                      <p:cNvPr id="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0313" y="5429250"/>
                        <a:ext cx="4572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r>
              <a:rPr lang="en-US" altLang="es-MX" smtClean="0"/>
              <a:t>Transmisión de energía eléctrica</a:t>
            </a:r>
          </a:p>
        </p:txBody>
      </p:sp>
      <p:sp>
        <p:nvSpPr>
          <p:cNvPr id="102403" name="Rectangle 3"/>
          <p:cNvSpPr>
            <a:spLocks noGrp="1" noChangeArrowheads="1"/>
          </p:cNvSpPr>
          <p:nvPr>
            <p:ph type="body" sz="half" idx="1"/>
          </p:nvPr>
        </p:nvSpPr>
        <p:spPr/>
        <p:txBody>
          <a:bodyPr/>
          <a:lstStyle/>
          <a:p>
            <a:pPr eaLnBrk="1" hangingPunct="1"/>
            <a:r>
              <a:rPr lang="en-US" altLang="es-MX" sz="2500" smtClean="0"/>
              <a:t>Las líneas reales de transmisión sí presentan resistencia</a:t>
            </a:r>
          </a:p>
          <a:p>
            <a:pPr eaLnBrk="1" hangingPunct="1"/>
            <a:r>
              <a:rPr lang="en-US" altLang="es-MX" sz="2500" smtClean="0"/>
              <a:t>Las compañías de energía eléctrica prefieren transportar a altos voltajes y bajas corrientes porque de esa forma se minimizan las pérdidas de energía</a:t>
            </a:r>
          </a:p>
        </p:txBody>
      </p:sp>
      <p:pic>
        <p:nvPicPr>
          <p:cNvPr id="102404" name="Picture 6" descr="C:\Serway Art Eng\Chapter27\27-CO.jpg"/>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45088" y="2316163"/>
            <a:ext cx="3810000" cy="3517900"/>
          </a:xfr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92275" y="404813"/>
            <a:ext cx="5534025" cy="6264275"/>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s-MX" altLang="es-MX" smtClean="0"/>
              <a:t>Corriente y velocidad de barrido</a:t>
            </a:r>
          </a:p>
        </p:txBody>
      </p:sp>
      <p:sp>
        <p:nvSpPr>
          <p:cNvPr id="15363" name="Rectangle 3"/>
          <p:cNvSpPr>
            <a:spLocks noGrp="1" noChangeArrowheads="1"/>
          </p:cNvSpPr>
          <p:nvPr>
            <p:ph type="body" sz="half" idx="1"/>
          </p:nvPr>
        </p:nvSpPr>
        <p:spPr/>
        <p:txBody>
          <a:bodyPr/>
          <a:lstStyle/>
          <a:p>
            <a:pPr eaLnBrk="1" hangingPunct="1">
              <a:lnSpc>
                <a:spcPct val="90000"/>
              </a:lnSpc>
            </a:pPr>
            <a:r>
              <a:rPr lang="es-MX" altLang="es-MX" sz="2400" smtClean="0"/>
              <a:t>Las partículas cargadas se mueven en un conductor a través de un sección transversal  de área </a:t>
            </a:r>
            <a:r>
              <a:rPr lang="es-MX" altLang="es-MX" sz="2400" i="1" smtClean="0"/>
              <a:t>A</a:t>
            </a:r>
          </a:p>
          <a:p>
            <a:pPr eaLnBrk="1" hangingPunct="1">
              <a:lnSpc>
                <a:spcPct val="90000"/>
              </a:lnSpc>
            </a:pPr>
            <a:r>
              <a:rPr lang="es-MX" altLang="es-MX" sz="2400" i="1" smtClean="0"/>
              <a:t>n</a:t>
            </a:r>
            <a:r>
              <a:rPr lang="es-MX" altLang="es-MX" sz="2400" smtClean="0"/>
              <a:t> es el número de portadores de carga por unidad de volumen</a:t>
            </a:r>
          </a:p>
          <a:p>
            <a:pPr eaLnBrk="1" hangingPunct="1">
              <a:lnSpc>
                <a:spcPct val="90000"/>
              </a:lnSpc>
            </a:pPr>
            <a:r>
              <a:rPr lang="es-MX" altLang="es-MX" sz="2400" i="1" smtClean="0"/>
              <a:t>nA</a:t>
            </a:r>
            <a:r>
              <a:rPr lang="es-MX" altLang="es-MX" sz="2400" smtClean="0"/>
              <a:t> </a:t>
            </a:r>
            <a:r>
              <a:rPr lang="es-MX" altLang="es-MX" sz="2400" smtClean="0">
                <a:cs typeface="Tahoma" panose="020B0604030504040204" pitchFamily="34" charset="0"/>
              </a:rPr>
              <a:t>Δ</a:t>
            </a:r>
            <a:r>
              <a:rPr lang="es-MX" altLang="es-MX" sz="2400" i="1" smtClean="0">
                <a:cs typeface="Tahoma" panose="020B0604030504040204" pitchFamily="34" charset="0"/>
              </a:rPr>
              <a:t>x</a:t>
            </a:r>
            <a:r>
              <a:rPr lang="es-MX" altLang="es-MX" sz="2400" smtClean="0">
                <a:cs typeface="Tahoma" panose="020B0604030504040204" pitchFamily="34" charset="0"/>
              </a:rPr>
              <a:t> es el número total de portadores de carga</a:t>
            </a:r>
            <a:endParaRPr lang="es-MX" altLang="es-MX" sz="2400" smtClean="0"/>
          </a:p>
        </p:txBody>
      </p:sp>
      <p:pic>
        <p:nvPicPr>
          <p:cNvPr id="15364" name="Picture 4" descr="D:\Chapter 17\Fig 17-03.jpg"/>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5145088" y="2613025"/>
            <a:ext cx="3810000" cy="2922588"/>
          </a:xfr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s-MX" altLang="es-MX" smtClean="0"/>
              <a:t>Corriente y velocidad de barrido, cont…</a:t>
            </a:r>
          </a:p>
        </p:txBody>
      </p:sp>
      <p:sp>
        <p:nvSpPr>
          <p:cNvPr id="17411" name="Rectangle 3"/>
          <p:cNvSpPr>
            <a:spLocks noGrp="1" noChangeArrowheads="1"/>
          </p:cNvSpPr>
          <p:nvPr>
            <p:ph type="body" idx="1"/>
          </p:nvPr>
        </p:nvSpPr>
        <p:spPr/>
        <p:txBody>
          <a:bodyPr/>
          <a:lstStyle/>
          <a:p>
            <a:pPr eaLnBrk="1" hangingPunct="1">
              <a:lnSpc>
                <a:spcPct val="90000"/>
              </a:lnSpc>
            </a:pPr>
            <a:r>
              <a:rPr lang="es-MX" altLang="es-MX" sz="2800" smtClean="0"/>
              <a:t>La carga total será el número de portadores de carga multiplicado por la carga de cada portador, </a:t>
            </a:r>
            <a:r>
              <a:rPr lang="es-MX" altLang="es-MX" sz="2800" i="1" smtClean="0"/>
              <a:t>q</a:t>
            </a:r>
          </a:p>
          <a:p>
            <a:pPr lvl="1" eaLnBrk="1" hangingPunct="1">
              <a:lnSpc>
                <a:spcPct val="90000"/>
              </a:lnSpc>
            </a:pPr>
            <a:r>
              <a:rPr lang="es-MX" altLang="es-MX" smtClean="0">
                <a:cs typeface="Tahoma" panose="020B0604030504040204" pitchFamily="34" charset="0"/>
              </a:rPr>
              <a:t>Δ</a:t>
            </a:r>
            <a:r>
              <a:rPr lang="es-MX" altLang="es-MX" i="1" smtClean="0"/>
              <a:t>Q</a:t>
            </a:r>
            <a:r>
              <a:rPr lang="es-MX" altLang="es-MX" smtClean="0"/>
              <a:t> = (</a:t>
            </a:r>
            <a:r>
              <a:rPr lang="es-MX" altLang="es-MX" i="1" smtClean="0"/>
              <a:t>nA</a:t>
            </a:r>
            <a:r>
              <a:rPr lang="es-MX" altLang="es-MX" smtClean="0"/>
              <a:t> </a:t>
            </a:r>
            <a:r>
              <a:rPr lang="es-MX" altLang="es-MX" smtClean="0">
                <a:cs typeface="Tahoma" panose="020B0604030504040204" pitchFamily="34" charset="0"/>
              </a:rPr>
              <a:t>Δ</a:t>
            </a:r>
            <a:r>
              <a:rPr lang="es-MX" altLang="es-MX" i="1" smtClean="0">
                <a:cs typeface="Tahoma" panose="020B0604030504040204" pitchFamily="34" charset="0"/>
              </a:rPr>
              <a:t>x</a:t>
            </a:r>
            <a:r>
              <a:rPr lang="es-MX" altLang="es-MX" smtClean="0">
                <a:cs typeface="Tahoma" panose="020B0604030504040204" pitchFamily="34" charset="0"/>
              </a:rPr>
              <a:t>)</a:t>
            </a:r>
            <a:r>
              <a:rPr lang="es-MX" altLang="es-MX" i="1" smtClean="0">
                <a:cs typeface="Tahoma" panose="020B0604030504040204" pitchFamily="34" charset="0"/>
              </a:rPr>
              <a:t>q</a:t>
            </a:r>
          </a:p>
          <a:p>
            <a:pPr eaLnBrk="1" hangingPunct="1">
              <a:lnSpc>
                <a:spcPct val="90000"/>
              </a:lnSpc>
            </a:pPr>
            <a:r>
              <a:rPr lang="es-MX" altLang="es-MX" sz="2800" smtClean="0"/>
              <a:t>La velocidad de barrido, </a:t>
            </a:r>
            <a:r>
              <a:rPr lang="es-MX" altLang="es-MX" sz="2800" i="1" smtClean="0"/>
              <a:t>v</a:t>
            </a:r>
            <a:r>
              <a:rPr lang="es-MX" altLang="es-MX" sz="2800" i="1" baseline="-25000" smtClean="0"/>
              <a:t>d</a:t>
            </a:r>
            <a:r>
              <a:rPr lang="es-MX" altLang="es-MX" sz="2800" smtClean="0"/>
              <a:t>, es la velocidad a la que se mueven los portadores de carga</a:t>
            </a:r>
          </a:p>
          <a:p>
            <a:pPr lvl="1" eaLnBrk="1" hangingPunct="1">
              <a:lnSpc>
                <a:spcPct val="90000"/>
              </a:lnSpc>
            </a:pPr>
            <a:r>
              <a:rPr lang="es-MX" altLang="es-MX" i="1" smtClean="0"/>
              <a:t>v</a:t>
            </a:r>
            <a:r>
              <a:rPr lang="es-MX" altLang="es-MX" i="1" baseline="-25000" smtClean="0"/>
              <a:t>d</a:t>
            </a:r>
            <a:r>
              <a:rPr lang="es-MX" altLang="es-MX" smtClean="0"/>
              <a:t> = </a:t>
            </a:r>
            <a:r>
              <a:rPr lang="es-MX" altLang="es-MX" smtClean="0">
                <a:cs typeface="Tahoma" panose="020B0604030504040204" pitchFamily="34" charset="0"/>
              </a:rPr>
              <a:t>Δ</a:t>
            </a:r>
            <a:r>
              <a:rPr lang="es-MX" altLang="es-MX" i="1" smtClean="0">
                <a:cs typeface="Tahoma" panose="020B0604030504040204" pitchFamily="34" charset="0"/>
              </a:rPr>
              <a:t>x </a:t>
            </a:r>
            <a:r>
              <a:rPr lang="es-MX" altLang="es-MX" smtClean="0">
                <a:cs typeface="Tahoma" panose="020B0604030504040204" pitchFamily="34" charset="0"/>
              </a:rPr>
              <a:t>/ Δ</a:t>
            </a:r>
            <a:r>
              <a:rPr lang="es-MX" altLang="es-MX" i="1" smtClean="0">
                <a:cs typeface="Tahoma" panose="020B0604030504040204" pitchFamily="34" charset="0"/>
              </a:rPr>
              <a:t>t</a:t>
            </a:r>
            <a:endParaRPr lang="es-MX" altLang="es-MX" i="1" smtClean="0"/>
          </a:p>
          <a:p>
            <a:pPr eaLnBrk="1" hangingPunct="1">
              <a:lnSpc>
                <a:spcPct val="90000"/>
              </a:lnSpc>
            </a:pPr>
            <a:r>
              <a:rPr lang="es-MX" altLang="es-MX" sz="2800" smtClean="0"/>
              <a:t>Reescribiendo : </a:t>
            </a:r>
            <a:r>
              <a:rPr lang="es-MX" altLang="es-MX" sz="2800" smtClean="0">
                <a:cs typeface="Tahoma" panose="020B0604030504040204" pitchFamily="34" charset="0"/>
              </a:rPr>
              <a:t>Δ</a:t>
            </a:r>
            <a:r>
              <a:rPr lang="es-MX" altLang="es-MX" sz="2800" i="1" smtClean="0"/>
              <a:t>Q</a:t>
            </a:r>
            <a:r>
              <a:rPr lang="es-MX" altLang="es-MX" sz="2800" smtClean="0"/>
              <a:t> = (</a:t>
            </a:r>
            <a:r>
              <a:rPr lang="es-MX" altLang="es-MX" sz="2800" i="1" smtClean="0"/>
              <a:t>nA</a:t>
            </a:r>
            <a:r>
              <a:rPr lang="es-MX" altLang="es-MX" sz="2800" i="1" smtClean="0">
                <a:cs typeface="Tahoma" panose="020B0604030504040204" pitchFamily="34" charset="0"/>
              </a:rPr>
              <a:t>v</a:t>
            </a:r>
            <a:r>
              <a:rPr lang="es-MX" altLang="es-MX" sz="2800" i="1" baseline="-25000" smtClean="0">
                <a:cs typeface="Tahoma" panose="020B0604030504040204" pitchFamily="34" charset="0"/>
              </a:rPr>
              <a:t>d</a:t>
            </a:r>
            <a:r>
              <a:rPr lang="es-MX" altLang="es-MX" sz="2800" smtClean="0">
                <a:cs typeface="Tahoma" panose="020B0604030504040204" pitchFamily="34" charset="0"/>
              </a:rPr>
              <a:t> Δ</a:t>
            </a:r>
            <a:r>
              <a:rPr lang="es-MX" altLang="es-MX" sz="2800" i="1" smtClean="0">
                <a:cs typeface="Tahoma" panose="020B0604030504040204" pitchFamily="34" charset="0"/>
              </a:rPr>
              <a:t>t</a:t>
            </a:r>
            <a:r>
              <a:rPr lang="es-MX" altLang="es-MX" sz="2800" smtClean="0">
                <a:cs typeface="Tahoma" panose="020B0604030504040204" pitchFamily="34" charset="0"/>
              </a:rPr>
              <a:t>)</a:t>
            </a:r>
            <a:r>
              <a:rPr lang="es-MX" altLang="es-MX" sz="2800" i="1" smtClean="0">
                <a:cs typeface="Tahoma" panose="020B0604030504040204" pitchFamily="34" charset="0"/>
              </a:rPr>
              <a:t>q</a:t>
            </a:r>
          </a:p>
          <a:p>
            <a:pPr eaLnBrk="1" hangingPunct="1">
              <a:lnSpc>
                <a:spcPct val="90000"/>
              </a:lnSpc>
            </a:pPr>
            <a:r>
              <a:rPr lang="es-MX" altLang="es-MX" sz="2800" smtClean="0"/>
              <a:t>Así, la corriente será: </a:t>
            </a:r>
            <a:r>
              <a:rPr lang="es-MX" altLang="es-MX" sz="2800" i="1" smtClean="0">
                <a:latin typeface="Times New Roman" panose="02020603050405020304" pitchFamily="18" charset="0"/>
              </a:rPr>
              <a:t>I</a:t>
            </a:r>
            <a:r>
              <a:rPr lang="es-MX" altLang="es-MX" sz="2800" baseline="-25000" smtClean="0"/>
              <a:t>av</a:t>
            </a:r>
            <a:r>
              <a:rPr lang="es-MX" altLang="es-MX" sz="2800" smtClean="0"/>
              <a:t> = </a:t>
            </a:r>
            <a:r>
              <a:rPr lang="es-MX" altLang="es-MX" sz="2800" smtClean="0">
                <a:cs typeface="Tahoma" panose="020B0604030504040204" pitchFamily="34" charset="0"/>
              </a:rPr>
              <a:t>Δ</a:t>
            </a:r>
            <a:r>
              <a:rPr lang="es-MX" altLang="es-MX" sz="2800" i="1" smtClean="0">
                <a:cs typeface="Tahoma" panose="020B0604030504040204" pitchFamily="34" charset="0"/>
              </a:rPr>
              <a:t>Q</a:t>
            </a:r>
            <a:r>
              <a:rPr lang="es-MX" altLang="es-MX" sz="2800" smtClean="0">
                <a:cs typeface="Tahoma" panose="020B0604030504040204" pitchFamily="34" charset="0"/>
              </a:rPr>
              <a:t>/Δ</a:t>
            </a:r>
            <a:r>
              <a:rPr lang="es-MX" altLang="es-MX" sz="2800" i="1" smtClean="0">
                <a:cs typeface="Tahoma" panose="020B0604030504040204" pitchFamily="34" charset="0"/>
              </a:rPr>
              <a:t>t</a:t>
            </a:r>
            <a:r>
              <a:rPr lang="es-MX" altLang="es-MX" sz="2800" smtClean="0">
                <a:cs typeface="Tahoma" panose="020B0604030504040204" pitchFamily="34" charset="0"/>
              </a:rPr>
              <a:t> = </a:t>
            </a:r>
            <a:r>
              <a:rPr lang="es-MX" altLang="es-MX" sz="2800" i="1" smtClean="0">
                <a:cs typeface="Tahoma" panose="020B0604030504040204" pitchFamily="34" charset="0"/>
              </a:rPr>
              <a:t>nqv</a:t>
            </a:r>
            <a:r>
              <a:rPr lang="es-MX" altLang="es-MX" sz="2800" i="1" baseline="-25000" smtClean="0">
                <a:cs typeface="Tahoma" panose="020B0604030504040204" pitchFamily="34" charset="0"/>
              </a:rPr>
              <a:t>d</a:t>
            </a:r>
            <a:r>
              <a:rPr lang="es-MX" altLang="es-MX" sz="2800" i="1" smtClean="0">
                <a:cs typeface="Tahoma" panose="020B0604030504040204" pitchFamily="34" charset="0"/>
              </a:rPr>
              <a:t>A</a:t>
            </a:r>
            <a:endParaRPr lang="es-MX" altLang="es-MX" sz="2800" i="1" smtClean="0"/>
          </a:p>
          <a:p>
            <a:pPr eaLnBrk="1" hangingPunct="1">
              <a:lnSpc>
                <a:spcPct val="90000"/>
              </a:lnSpc>
            </a:pPr>
            <a:endParaRPr lang="en-US" altLang="es-MX"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s-MX" altLang="es-MX" smtClean="0"/>
              <a:t>Movimiento de los portadores de carga en un conductor</a:t>
            </a:r>
          </a:p>
        </p:txBody>
      </p:sp>
      <p:sp>
        <p:nvSpPr>
          <p:cNvPr id="19459" name="Rectangle 3"/>
          <p:cNvSpPr>
            <a:spLocks noGrp="1" noChangeArrowheads="1"/>
          </p:cNvSpPr>
          <p:nvPr>
            <p:ph type="body" sz="half" idx="1"/>
          </p:nvPr>
        </p:nvSpPr>
        <p:spPr>
          <a:xfrm>
            <a:off x="685800" y="1981200"/>
            <a:ext cx="4246563" cy="4419600"/>
          </a:xfrm>
        </p:spPr>
        <p:txBody>
          <a:bodyPr/>
          <a:lstStyle/>
          <a:p>
            <a:pPr eaLnBrk="1" hangingPunct="1">
              <a:lnSpc>
                <a:spcPct val="90000"/>
              </a:lnSpc>
            </a:pPr>
            <a:r>
              <a:rPr lang="es-MX" altLang="es-MX" sz="2400" smtClean="0"/>
              <a:t>La línea negra en zigzag representa el movimiento de un portador de carga dentro del conductor</a:t>
            </a:r>
          </a:p>
          <a:p>
            <a:pPr lvl="1" eaLnBrk="1" hangingPunct="1">
              <a:lnSpc>
                <a:spcPct val="90000"/>
              </a:lnSpc>
            </a:pPr>
            <a:r>
              <a:rPr lang="es-MX" altLang="es-MX" sz="2400" smtClean="0"/>
              <a:t>El barrido neto es muy pequeño</a:t>
            </a:r>
          </a:p>
          <a:p>
            <a:pPr eaLnBrk="1" hangingPunct="1">
              <a:lnSpc>
                <a:spcPct val="90000"/>
              </a:lnSpc>
            </a:pPr>
            <a:r>
              <a:rPr lang="es-MX" altLang="es-MX" sz="2400" smtClean="0"/>
              <a:t>Los cambios bruscos en la dirección se deben a las colisiones </a:t>
            </a:r>
          </a:p>
          <a:p>
            <a:pPr eaLnBrk="1" hangingPunct="1">
              <a:lnSpc>
                <a:spcPct val="90000"/>
              </a:lnSpc>
            </a:pPr>
            <a:r>
              <a:rPr lang="es-MX" altLang="es-MX" sz="2400" smtClean="0"/>
              <a:t>El movimiento neto de los electrones es opuesto a la dirección del campo</a:t>
            </a:r>
          </a:p>
        </p:txBody>
      </p:sp>
      <p:pic>
        <p:nvPicPr>
          <p:cNvPr id="19460" name="Picture 4" descr="D:\Chapter 17\Fig 17-04.jpg"/>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5145088" y="2749550"/>
            <a:ext cx="3810000" cy="2651125"/>
          </a:xfr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3581</TotalTime>
  <Words>2184</Words>
  <Application>Microsoft Office PowerPoint</Application>
  <PresentationFormat>Presentación en pantalla (4:3)</PresentationFormat>
  <Paragraphs>247</Paragraphs>
  <Slides>52</Slides>
  <Notes>46</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2</vt:i4>
      </vt:variant>
      <vt:variant>
        <vt:lpstr>Títulos de diapositiva</vt:lpstr>
      </vt:variant>
      <vt:variant>
        <vt:i4>52</vt:i4>
      </vt:variant>
    </vt:vector>
  </HeadingPairs>
  <TitlesOfParts>
    <vt:vector size="62" baseType="lpstr">
      <vt:lpstr>Arial</vt:lpstr>
      <vt:lpstr>Calibri</vt:lpstr>
      <vt:lpstr>Symbol</vt:lpstr>
      <vt:lpstr>Tahoma</vt:lpstr>
      <vt:lpstr>Times New Roman</vt:lpstr>
      <vt:lpstr>Verdana</vt:lpstr>
      <vt:lpstr>Wingdings</vt:lpstr>
      <vt:lpstr>Blends</vt:lpstr>
      <vt:lpstr>Equation</vt:lpstr>
      <vt:lpstr>Photo Editor Photo</vt:lpstr>
      <vt:lpstr>Corriente y Resistencia </vt:lpstr>
      <vt:lpstr>La corriente eléctrica</vt:lpstr>
      <vt:lpstr>Corriente eléctrica promedio</vt:lpstr>
      <vt:lpstr>Corriente eléctrica instantánea</vt:lpstr>
      <vt:lpstr>La dirección de la corriente</vt:lpstr>
      <vt:lpstr>Presentación de PowerPoint</vt:lpstr>
      <vt:lpstr>Corriente y velocidad de barrido</vt:lpstr>
      <vt:lpstr>Corriente y velocidad de barrido, cont…</vt:lpstr>
      <vt:lpstr>Movimiento de los portadores de carga en un conductor</vt:lpstr>
      <vt:lpstr>Movimiento de los portadores de carga, cont…</vt:lpstr>
      <vt:lpstr>Movimiento de los portadores de carga, final</vt:lpstr>
      <vt:lpstr>Velocidad de barrido</vt:lpstr>
      <vt:lpstr>Densidad de corriente </vt:lpstr>
      <vt:lpstr>Conductividad </vt:lpstr>
      <vt:lpstr>Ley de Ohm</vt:lpstr>
      <vt:lpstr>Ley de Ohm, cont.</vt:lpstr>
      <vt:lpstr>Resistencia </vt:lpstr>
      <vt:lpstr>Resistencia, cont.</vt:lpstr>
      <vt:lpstr>Resistividad </vt:lpstr>
      <vt:lpstr>Valores de resistividad para algunos materiales</vt:lpstr>
      <vt:lpstr>Presentación de PowerPoint</vt:lpstr>
      <vt:lpstr>Presentación de PowerPoint</vt:lpstr>
      <vt:lpstr>Presentación de PowerPoint</vt:lpstr>
      <vt:lpstr>Resistencia y Resistividad</vt:lpstr>
      <vt:lpstr>Resistores</vt:lpstr>
      <vt:lpstr>Valores de convención para Resistores</vt:lpstr>
      <vt:lpstr>Presentación de PowerPoint</vt:lpstr>
      <vt:lpstr>Gráfica de un Material Óhmico, </vt:lpstr>
      <vt:lpstr>Gráfica de materiales no Óhmicos</vt:lpstr>
      <vt:lpstr>Resistencia de un cable, Ejemplo</vt:lpstr>
      <vt:lpstr>Resistencia de un cable, ejemplo, cont…</vt:lpstr>
      <vt:lpstr>Un modelo de conducción eléctrica</vt:lpstr>
      <vt:lpstr>Modelo de conducción eléctrica, 2</vt:lpstr>
      <vt:lpstr>Modelo de Conducción, 3</vt:lpstr>
      <vt:lpstr>Modelo de conducción, 4</vt:lpstr>
      <vt:lpstr>Modelo de conducción, 5</vt:lpstr>
      <vt:lpstr>Modelo de conducción, final</vt:lpstr>
      <vt:lpstr>Resistencia y Temperatura</vt:lpstr>
      <vt:lpstr>Variación de la resistencia con la temperatura</vt:lpstr>
      <vt:lpstr>gráficas de resistividad y temperatura, </vt:lpstr>
      <vt:lpstr>Resistividad residual</vt:lpstr>
      <vt:lpstr>Semiconductores</vt:lpstr>
      <vt:lpstr>Presentación de PowerPoint</vt:lpstr>
      <vt:lpstr>Superconductores</vt:lpstr>
      <vt:lpstr>Superconductores, cont</vt:lpstr>
      <vt:lpstr>Aplicaciones de los Superconductores</vt:lpstr>
      <vt:lpstr>Potencia eléctrica</vt:lpstr>
      <vt:lpstr>Potencia Eléctrica, 2</vt:lpstr>
      <vt:lpstr>Potencia eléctrica, 3</vt:lpstr>
      <vt:lpstr>Potencia eléctrica, 4</vt:lpstr>
      <vt:lpstr>Potencia eléctrica, final</vt:lpstr>
      <vt:lpstr>Transmisión de energía eléctrica</vt:lpstr>
    </vt:vector>
  </TitlesOfParts>
  <Company>Next Step Program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27</dc:title>
  <dc:creator>Marilyn Akins</dc:creator>
  <cp:lastModifiedBy>Gustavo Tavizon</cp:lastModifiedBy>
  <cp:revision>73</cp:revision>
  <dcterms:created xsi:type="dcterms:W3CDTF">2004-01-12T17:54:30Z</dcterms:created>
  <dcterms:modified xsi:type="dcterms:W3CDTF">2021-02-27T22:28:13Z</dcterms:modified>
</cp:coreProperties>
</file>