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75" r:id="rId22"/>
    <p:sldId id="277" r:id="rId23"/>
    <p:sldId id="278" r:id="rId24"/>
    <p:sldId id="279" r:id="rId25"/>
    <p:sldId id="280" r:id="rId26"/>
    <p:sldId id="314" r:id="rId27"/>
    <p:sldId id="322" r:id="rId28"/>
    <p:sldId id="323" r:id="rId29"/>
    <p:sldId id="324" r:id="rId30"/>
    <p:sldId id="325" r:id="rId31"/>
    <p:sldId id="326" r:id="rId32"/>
    <p:sldId id="327" r:id="rId33"/>
    <p:sldId id="328" r:id="rId34"/>
    <p:sldId id="329" r:id="rId35"/>
    <p:sldId id="330" r:id="rId36"/>
    <p:sldId id="282" r:id="rId37"/>
    <p:sldId id="285" r:id="rId38"/>
    <p:sldId id="288" r:id="rId39"/>
    <p:sldId id="286" r:id="rId40"/>
    <p:sldId id="289" r:id="rId41"/>
    <p:sldId id="287"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8" r:id="rId55"/>
    <p:sldId id="309" r:id="rId56"/>
    <p:sldId id="310" r:id="rId57"/>
    <p:sldId id="311" r:id="rId58"/>
    <p:sldId id="302" r:id="rId59"/>
    <p:sldId id="303" r:id="rId60"/>
    <p:sldId id="312" r:id="rId61"/>
    <p:sldId id="304" r:id="rId62"/>
    <p:sldId id="313" r:id="rId63"/>
    <p:sldId id="305"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8" autoAdjust="0"/>
    <p:restoredTop sz="90929"/>
  </p:normalViewPr>
  <p:slideViewPr>
    <p:cSldViewPr showGuides="1">
      <p:cViewPr varScale="1">
        <p:scale>
          <a:sx n="104" d="100"/>
          <a:sy n="104" d="100"/>
        </p:scale>
        <p:origin x="1446"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slide" Target="slides/slide51.xml"/><Relationship Id="rId1" Type="http://schemas.openxmlformats.org/officeDocument/2006/relationships/slide" Target="slides/slide12.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es-ES" altLang="es-MX" smtClean="0"/>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ADE5FC5C-B686-4F5F-8C9C-964BDDE20D25}" type="slidenum">
              <a:rPr lang="en-US" altLang="es-MX"/>
              <a:pPr>
                <a:defRPr/>
              </a:pPr>
              <a:t>‹Nº›</a:t>
            </a:fld>
            <a:endParaRPr lang="en-US" altLang="es-MX"/>
          </a:p>
        </p:txBody>
      </p:sp>
    </p:spTree>
    <p:extLst>
      <p:ext uri="{BB962C8B-B14F-4D97-AF65-F5344CB8AC3E}">
        <p14:creationId xmlns:p14="http://schemas.microsoft.com/office/powerpoint/2010/main" val="400414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ACC65AE3-5B0B-4615-A599-73A4C5D02C65}" type="slidenum">
              <a:rPr lang="en-US" altLang="es-MX"/>
              <a:pPr>
                <a:defRPr/>
              </a:pPr>
              <a:t>‹Nº›</a:t>
            </a:fld>
            <a:endParaRPr lang="en-US" altLang="es-MX"/>
          </a:p>
        </p:txBody>
      </p:sp>
    </p:spTree>
    <p:extLst>
      <p:ext uri="{BB962C8B-B14F-4D97-AF65-F5344CB8AC3E}">
        <p14:creationId xmlns:p14="http://schemas.microsoft.com/office/powerpoint/2010/main" val="152869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639BF2C6-8779-4341-98A6-5228124CEA61}" type="slidenum">
              <a:rPr lang="en-US" altLang="es-MX"/>
              <a:pPr>
                <a:defRPr/>
              </a:pPr>
              <a:t>‹Nº›</a:t>
            </a:fld>
            <a:endParaRPr lang="en-US" altLang="es-MX"/>
          </a:p>
        </p:txBody>
      </p:sp>
    </p:spTree>
    <p:extLst>
      <p:ext uri="{BB962C8B-B14F-4D97-AF65-F5344CB8AC3E}">
        <p14:creationId xmlns:p14="http://schemas.microsoft.com/office/powerpoint/2010/main" val="1289915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145088" y="2017713"/>
            <a:ext cx="3810000" cy="4114800"/>
          </a:xfrm>
        </p:spPr>
        <p:txBody>
          <a:bodyPr/>
          <a:lstStyle/>
          <a:p>
            <a:pPr lvl="0"/>
            <a:endParaRPr lang="es-ES" noProof="0" smtClean="0"/>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39FCEF92-5B49-4AE3-825B-F17669B9C1CD}" type="slidenum">
              <a:rPr lang="en-US" altLang="es-MX"/>
              <a:pPr>
                <a:defRPr/>
              </a:pPr>
              <a:t>‹Nº›</a:t>
            </a:fld>
            <a:endParaRPr lang="en-US" altLang="es-MX"/>
          </a:p>
        </p:txBody>
      </p:sp>
    </p:spTree>
    <p:extLst>
      <p:ext uri="{BB962C8B-B14F-4D97-AF65-F5344CB8AC3E}">
        <p14:creationId xmlns:p14="http://schemas.microsoft.com/office/powerpoint/2010/main" val="18013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182688" y="41513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5AEDCDF5-EA8F-4B1E-880C-5086720F3EBD}" type="slidenum">
              <a:rPr lang="en-US" altLang="es-MX"/>
              <a:pPr>
                <a:defRPr/>
              </a:pPr>
              <a:t>‹Nº›</a:t>
            </a:fld>
            <a:endParaRPr lang="en-US" altLang="es-MX"/>
          </a:p>
        </p:txBody>
      </p:sp>
    </p:spTree>
    <p:extLst>
      <p:ext uri="{BB962C8B-B14F-4D97-AF65-F5344CB8AC3E}">
        <p14:creationId xmlns:p14="http://schemas.microsoft.com/office/powerpoint/2010/main" val="48247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2508D5F8-AFF9-4434-A052-467B3B5409EE}" type="slidenum">
              <a:rPr lang="en-US" altLang="es-MX"/>
              <a:pPr>
                <a:defRPr/>
              </a:pPr>
              <a:t>‹Nº›</a:t>
            </a:fld>
            <a:endParaRPr lang="en-US" altLang="es-MX"/>
          </a:p>
        </p:txBody>
      </p:sp>
    </p:spTree>
    <p:extLst>
      <p:ext uri="{BB962C8B-B14F-4D97-AF65-F5344CB8AC3E}">
        <p14:creationId xmlns:p14="http://schemas.microsoft.com/office/powerpoint/2010/main" val="118946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86834A46-229B-4BA9-9EC1-F22115379EBA}" type="slidenum">
              <a:rPr lang="en-US" altLang="es-MX"/>
              <a:pPr>
                <a:defRPr/>
              </a:pPr>
              <a:t>‹Nº›</a:t>
            </a:fld>
            <a:endParaRPr lang="en-US" altLang="es-MX"/>
          </a:p>
        </p:txBody>
      </p:sp>
    </p:spTree>
    <p:extLst>
      <p:ext uri="{BB962C8B-B14F-4D97-AF65-F5344CB8AC3E}">
        <p14:creationId xmlns:p14="http://schemas.microsoft.com/office/powerpoint/2010/main" val="355614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64AB4BDA-955A-4721-9D3B-612BD05BF94E}" type="slidenum">
              <a:rPr lang="en-US" altLang="es-MX"/>
              <a:pPr>
                <a:defRPr/>
              </a:pPr>
              <a:t>‹Nº›</a:t>
            </a:fld>
            <a:endParaRPr lang="en-US" altLang="es-MX"/>
          </a:p>
        </p:txBody>
      </p:sp>
    </p:spTree>
    <p:extLst>
      <p:ext uri="{BB962C8B-B14F-4D97-AF65-F5344CB8AC3E}">
        <p14:creationId xmlns:p14="http://schemas.microsoft.com/office/powerpoint/2010/main" val="140926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89C9E05D-5418-4BDF-AACF-0F73841E1F40}" type="slidenum">
              <a:rPr lang="en-US" altLang="es-MX"/>
              <a:pPr>
                <a:defRPr/>
              </a:pPr>
              <a:t>‹Nº›</a:t>
            </a:fld>
            <a:endParaRPr lang="en-US" altLang="es-MX"/>
          </a:p>
        </p:txBody>
      </p:sp>
    </p:spTree>
    <p:extLst>
      <p:ext uri="{BB962C8B-B14F-4D97-AF65-F5344CB8AC3E}">
        <p14:creationId xmlns:p14="http://schemas.microsoft.com/office/powerpoint/2010/main" val="239703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1035"/>
          <p:cNvSpPr>
            <a:spLocks noGrp="1" noChangeArrowheads="1"/>
          </p:cNvSpPr>
          <p:nvPr>
            <p:ph type="dt" sz="half" idx="10"/>
          </p:nvPr>
        </p:nvSpPr>
        <p:spPr>
          <a:ln/>
        </p:spPr>
        <p:txBody>
          <a:bodyPr/>
          <a:lstStyle>
            <a:lvl1pPr>
              <a:defRPr/>
            </a:lvl1pPr>
          </a:lstStyle>
          <a:p>
            <a:pPr>
              <a:defRPr/>
            </a:pPr>
            <a:endParaRPr lang="en-US"/>
          </a:p>
        </p:txBody>
      </p:sp>
      <p:sp>
        <p:nvSpPr>
          <p:cNvPr id="4" name="Rectangle 1036"/>
          <p:cNvSpPr>
            <a:spLocks noGrp="1" noChangeArrowheads="1"/>
          </p:cNvSpPr>
          <p:nvPr>
            <p:ph type="ftr" sz="quarter" idx="11"/>
          </p:nvPr>
        </p:nvSpPr>
        <p:spPr>
          <a:ln/>
        </p:spPr>
        <p:txBody>
          <a:bodyPr/>
          <a:lstStyle>
            <a:lvl1pPr>
              <a:defRPr/>
            </a:lvl1pPr>
          </a:lstStyle>
          <a:p>
            <a:pPr>
              <a:defRPr/>
            </a:pPr>
            <a:endParaRPr lang="en-US"/>
          </a:p>
        </p:txBody>
      </p:sp>
      <p:sp>
        <p:nvSpPr>
          <p:cNvPr id="5" name="Rectangle 1037"/>
          <p:cNvSpPr>
            <a:spLocks noGrp="1" noChangeArrowheads="1"/>
          </p:cNvSpPr>
          <p:nvPr>
            <p:ph type="sldNum" sz="quarter" idx="12"/>
          </p:nvPr>
        </p:nvSpPr>
        <p:spPr>
          <a:ln/>
        </p:spPr>
        <p:txBody>
          <a:bodyPr/>
          <a:lstStyle>
            <a:lvl1pPr>
              <a:defRPr/>
            </a:lvl1pPr>
          </a:lstStyle>
          <a:p>
            <a:pPr>
              <a:defRPr/>
            </a:pPr>
            <a:fld id="{5C61C470-F791-4415-9A57-58C8B3231CB4}" type="slidenum">
              <a:rPr lang="en-US" altLang="es-MX"/>
              <a:pPr>
                <a:defRPr/>
              </a:pPr>
              <a:t>‹Nº›</a:t>
            </a:fld>
            <a:endParaRPr lang="en-US" altLang="es-MX"/>
          </a:p>
        </p:txBody>
      </p:sp>
    </p:spTree>
    <p:extLst>
      <p:ext uri="{BB962C8B-B14F-4D97-AF65-F5344CB8AC3E}">
        <p14:creationId xmlns:p14="http://schemas.microsoft.com/office/powerpoint/2010/main" val="187361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a:ln/>
        </p:spPr>
        <p:txBody>
          <a:bodyPr/>
          <a:lstStyle>
            <a:lvl1pPr>
              <a:defRPr/>
            </a:lvl1pPr>
          </a:lstStyle>
          <a:p>
            <a:pPr>
              <a:defRPr/>
            </a:pPr>
            <a:endParaRPr lang="en-US"/>
          </a:p>
        </p:txBody>
      </p:sp>
      <p:sp>
        <p:nvSpPr>
          <p:cNvPr id="3" name="Rectangle 1036"/>
          <p:cNvSpPr>
            <a:spLocks noGrp="1" noChangeArrowheads="1"/>
          </p:cNvSpPr>
          <p:nvPr>
            <p:ph type="ftr" sz="quarter" idx="11"/>
          </p:nvPr>
        </p:nvSpPr>
        <p:spPr>
          <a:ln/>
        </p:spPr>
        <p:txBody>
          <a:bodyPr/>
          <a:lstStyle>
            <a:lvl1pPr>
              <a:defRPr/>
            </a:lvl1pPr>
          </a:lstStyle>
          <a:p>
            <a:pPr>
              <a:defRPr/>
            </a:pPr>
            <a:endParaRPr lang="en-US"/>
          </a:p>
        </p:txBody>
      </p:sp>
      <p:sp>
        <p:nvSpPr>
          <p:cNvPr id="4" name="Rectangle 1037"/>
          <p:cNvSpPr>
            <a:spLocks noGrp="1" noChangeArrowheads="1"/>
          </p:cNvSpPr>
          <p:nvPr>
            <p:ph type="sldNum" sz="quarter" idx="12"/>
          </p:nvPr>
        </p:nvSpPr>
        <p:spPr>
          <a:ln/>
        </p:spPr>
        <p:txBody>
          <a:bodyPr/>
          <a:lstStyle>
            <a:lvl1pPr>
              <a:defRPr/>
            </a:lvl1pPr>
          </a:lstStyle>
          <a:p>
            <a:pPr>
              <a:defRPr/>
            </a:pPr>
            <a:fld id="{932EDA21-AE62-4488-9C3F-CFFE7C415471}" type="slidenum">
              <a:rPr lang="en-US" altLang="es-MX"/>
              <a:pPr>
                <a:defRPr/>
              </a:pPr>
              <a:t>‹Nº›</a:t>
            </a:fld>
            <a:endParaRPr lang="en-US" altLang="es-MX"/>
          </a:p>
        </p:txBody>
      </p:sp>
    </p:spTree>
    <p:extLst>
      <p:ext uri="{BB962C8B-B14F-4D97-AF65-F5344CB8AC3E}">
        <p14:creationId xmlns:p14="http://schemas.microsoft.com/office/powerpoint/2010/main" val="332740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6ACE3B4F-2191-4878-A8F1-BF419C42996F}" type="slidenum">
              <a:rPr lang="en-US" altLang="es-MX"/>
              <a:pPr>
                <a:defRPr/>
              </a:pPr>
              <a:t>‹Nº›</a:t>
            </a:fld>
            <a:endParaRPr lang="en-US" altLang="es-MX"/>
          </a:p>
        </p:txBody>
      </p:sp>
    </p:spTree>
    <p:extLst>
      <p:ext uri="{BB962C8B-B14F-4D97-AF65-F5344CB8AC3E}">
        <p14:creationId xmlns:p14="http://schemas.microsoft.com/office/powerpoint/2010/main" val="67160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03A6B46E-9A55-4E88-9BCC-58773943BCD2}" type="slidenum">
              <a:rPr lang="en-US" altLang="es-MX"/>
              <a:pPr>
                <a:defRPr/>
              </a:pPr>
              <a:t>‹Nº›</a:t>
            </a:fld>
            <a:endParaRPr lang="en-US" altLang="es-MX"/>
          </a:p>
        </p:txBody>
      </p:sp>
    </p:spTree>
    <p:extLst>
      <p:ext uri="{BB962C8B-B14F-4D97-AF65-F5344CB8AC3E}">
        <p14:creationId xmlns:p14="http://schemas.microsoft.com/office/powerpoint/2010/main" val="111467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27"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28"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29"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30"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31"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32"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es-ES" altLang="es-MX" smtClean="0"/>
          </a:p>
        </p:txBody>
      </p:sp>
      <p:sp>
        <p:nvSpPr>
          <p:cNvPr id="1033"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s-MX" smtClean="0"/>
              <a:t>Click to edit Master title style</a:t>
            </a:r>
          </a:p>
        </p:txBody>
      </p:sp>
      <p:sp>
        <p:nvSpPr>
          <p:cNvPr id="1034"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MX" smtClean="0"/>
              <a:t>Click to edit Master text styles</a:t>
            </a:r>
          </a:p>
          <a:p>
            <a:pPr lvl="1"/>
            <a:r>
              <a:rPr lang="en-US" altLang="es-MX" smtClean="0"/>
              <a:t>Second level</a:t>
            </a:r>
          </a:p>
          <a:p>
            <a:pPr lvl="2"/>
            <a:r>
              <a:rPr lang="en-US" altLang="es-MX" smtClean="0"/>
              <a:t>Third level</a:t>
            </a:r>
          </a:p>
          <a:p>
            <a:pPr lvl="3"/>
            <a:r>
              <a:rPr lang="en-US" altLang="es-MX" smtClean="0"/>
              <a:t>Fourth level</a:t>
            </a:r>
          </a:p>
          <a:p>
            <a:pPr lvl="4"/>
            <a:r>
              <a:rPr lang="en-US" altLang="es-MX" smtClean="0"/>
              <a:t>Fifth level</a:t>
            </a:r>
          </a:p>
        </p:txBody>
      </p:sp>
      <p:sp>
        <p:nvSpPr>
          <p:cNvPr id="3083"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084"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085"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E26ED349-496F-4F33-8F68-F872724A5DB5}" type="slidenum">
              <a:rPr lang="en-US" altLang="es-MX"/>
              <a:pPr>
                <a:defRPr/>
              </a:pPr>
              <a:t>‹Nº›</a:t>
            </a:fld>
            <a:endParaRPr lang="en-US" altLang="es-MX"/>
          </a:p>
        </p:txBody>
      </p:sp>
    </p:spTree>
  </p:cSld>
  <p:clrMap bg1="lt1" tx1="dk1" bg2="lt2" tx2="dk2" accent1="accent1" accent2="accent2" accent3="accent3" accent4="accent4" accent5="accent5" accent6="accent6" hlink="hlink" folHlink="folHlink"/>
  <p:sldLayoutIdLst>
    <p:sldLayoutId id="214748373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9.wmf"/><Relationship Id="rId5" Type="http://schemas.openxmlformats.org/officeDocument/2006/relationships/oleObject" Target="../embeddings/oleObject8.bin"/><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s-MX" smtClean="0"/>
              <a:t>Circuitos de corriente directa</a:t>
            </a:r>
            <a:br>
              <a:rPr lang="en-US" altLang="es-MX" smtClean="0"/>
            </a:br>
            <a:endParaRPr lang="en-US" altLang="es-MX"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MX" altLang="es-MX" smtClean="0"/>
              <a:t>Resistores en Serie, cont.</a:t>
            </a:r>
          </a:p>
        </p:txBody>
      </p:sp>
      <p:sp>
        <p:nvSpPr>
          <p:cNvPr id="12291" name="Rectangle 3"/>
          <p:cNvSpPr>
            <a:spLocks noGrp="1" noChangeArrowheads="1"/>
          </p:cNvSpPr>
          <p:nvPr>
            <p:ph type="body" sz="half" idx="1"/>
          </p:nvPr>
        </p:nvSpPr>
        <p:spPr>
          <a:xfrm>
            <a:off x="762000" y="2017713"/>
            <a:ext cx="4230688" cy="4611687"/>
          </a:xfrm>
        </p:spPr>
        <p:txBody>
          <a:bodyPr/>
          <a:lstStyle/>
          <a:p>
            <a:pPr eaLnBrk="1" hangingPunct="1">
              <a:lnSpc>
                <a:spcPct val="90000"/>
              </a:lnSpc>
            </a:pPr>
            <a:r>
              <a:rPr lang="es-MX" altLang="es-MX" sz="2400" smtClean="0"/>
              <a:t>Los potenciales se suman:</a:t>
            </a:r>
          </a:p>
          <a:p>
            <a:pPr lvl="1" eaLnBrk="1" hangingPunct="1">
              <a:lnSpc>
                <a:spcPct val="90000"/>
              </a:lnSpc>
            </a:pPr>
            <a:r>
              <a:rPr lang="es-MX" altLang="es-MX" sz="2400" smtClean="0">
                <a:cs typeface="Tahoma" panose="020B0604030504040204" pitchFamily="34" charset="0"/>
              </a:rPr>
              <a:t>Δ</a:t>
            </a:r>
            <a:r>
              <a:rPr lang="es-MX" altLang="es-MX" sz="2400" i="1" smtClean="0">
                <a:cs typeface="Tahoma" panose="020B0604030504040204" pitchFamily="34" charset="0"/>
              </a:rPr>
              <a:t>V</a:t>
            </a:r>
            <a:r>
              <a:rPr lang="es-MX" altLang="es-MX" sz="2400" smtClean="0">
                <a:cs typeface="Tahoma" panose="020B0604030504040204" pitchFamily="34" charset="0"/>
              </a:rPr>
              <a:t> = </a:t>
            </a:r>
            <a:r>
              <a:rPr lang="es-MX" altLang="es-MX" sz="2400" i="1" smtClean="0">
                <a:latin typeface="Times New Roman" panose="02020603050405020304" pitchFamily="18" charset="0"/>
                <a:cs typeface="Tahoma" panose="020B0604030504040204" pitchFamily="34" charset="0"/>
              </a:rPr>
              <a:t>I</a:t>
            </a:r>
            <a:r>
              <a:rPr lang="es-MX" altLang="es-MX" sz="2400" i="1" smtClean="0">
                <a:cs typeface="Tahoma" panose="020B0604030504040204" pitchFamily="34" charset="0"/>
              </a:rPr>
              <a:t>R</a:t>
            </a:r>
            <a:r>
              <a:rPr lang="es-MX" altLang="es-MX" sz="2400" baseline="-25000" smtClean="0">
                <a:cs typeface="Tahoma" panose="020B0604030504040204" pitchFamily="34" charset="0"/>
              </a:rPr>
              <a:t>1</a:t>
            </a:r>
            <a:r>
              <a:rPr lang="es-MX" altLang="es-MX" sz="2400" smtClean="0">
                <a:cs typeface="Tahoma" panose="020B0604030504040204" pitchFamily="34" charset="0"/>
              </a:rPr>
              <a:t> + </a:t>
            </a:r>
            <a:r>
              <a:rPr lang="es-MX" altLang="es-MX" sz="2400" i="1" smtClean="0">
                <a:latin typeface="Times New Roman" panose="02020603050405020304" pitchFamily="18" charset="0"/>
                <a:cs typeface="Tahoma" panose="020B0604030504040204" pitchFamily="34" charset="0"/>
              </a:rPr>
              <a:t>I</a:t>
            </a:r>
            <a:r>
              <a:rPr lang="es-MX" altLang="es-MX" sz="2400" i="1" smtClean="0">
                <a:cs typeface="Tahoma" panose="020B0604030504040204" pitchFamily="34" charset="0"/>
              </a:rPr>
              <a:t>R</a:t>
            </a:r>
            <a:r>
              <a:rPr lang="es-MX" altLang="es-MX" sz="2400" baseline="-25000" smtClean="0">
                <a:cs typeface="Tahoma" panose="020B0604030504040204" pitchFamily="34" charset="0"/>
              </a:rPr>
              <a:t>2</a:t>
            </a:r>
          </a:p>
          <a:p>
            <a:pPr lvl="1" eaLnBrk="1" hangingPunct="1">
              <a:lnSpc>
                <a:spcPct val="90000"/>
              </a:lnSpc>
              <a:buFont typeface="Wingdings" panose="05000000000000000000" pitchFamily="2" charset="2"/>
              <a:buNone/>
            </a:pPr>
            <a:r>
              <a:rPr lang="es-MX" altLang="es-MX" sz="2400" smtClean="0">
                <a:cs typeface="Tahoma" panose="020B0604030504040204" pitchFamily="34" charset="0"/>
              </a:rPr>
              <a:t>		    = </a:t>
            </a:r>
            <a:r>
              <a:rPr lang="es-MX" altLang="es-MX" sz="2400" i="1" smtClean="0">
                <a:latin typeface="Times New Roman" panose="02020603050405020304" pitchFamily="18" charset="0"/>
                <a:cs typeface="Tahoma" panose="020B0604030504040204" pitchFamily="34" charset="0"/>
              </a:rPr>
              <a:t>I</a:t>
            </a:r>
            <a:r>
              <a:rPr lang="es-MX" altLang="es-MX" sz="2400" smtClean="0">
                <a:cs typeface="Tahoma" panose="020B0604030504040204" pitchFamily="34" charset="0"/>
              </a:rPr>
              <a:t> (</a:t>
            </a:r>
            <a:r>
              <a:rPr lang="es-MX" altLang="es-MX" sz="2400" i="1" smtClean="0">
                <a:cs typeface="Tahoma" panose="020B0604030504040204" pitchFamily="34" charset="0"/>
              </a:rPr>
              <a:t>R</a:t>
            </a:r>
            <a:r>
              <a:rPr lang="es-MX" altLang="es-MX" sz="2400" baseline="-25000" smtClean="0">
                <a:cs typeface="Tahoma" panose="020B0604030504040204" pitchFamily="34" charset="0"/>
              </a:rPr>
              <a:t>1</a:t>
            </a:r>
            <a:r>
              <a:rPr lang="es-MX" altLang="es-MX" sz="2400" smtClean="0">
                <a:cs typeface="Tahoma" panose="020B0604030504040204" pitchFamily="34" charset="0"/>
              </a:rPr>
              <a:t>+</a:t>
            </a:r>
            <a:r>
              <a:rPr lang="es-MX" altLang="es-MX" sz="2400" i="1" smtClean="0">
                <a:cs typeface="Tahoma" panose="020B0604030504040204" pitchFamily="34" charset="0"/>
              </a:rPr>
              <a:t>R</a:t>
            </a:r>
            <a:r>
              <a:rPr lang="es-MX" altLang="es-MX" sz="2400" baseline="-25000" smtClean="0">
                <a:cs typeface="Tahoma" panose="020B0604030504040204" pitchFamily="34" charset="0"/>
              </a:rPr>
              <a:t>2</a:t>
            </a:r>
            <a:r>
              <a:rPr lang="es-MX" altLang="es-MX" sz="2400" smtClean="0">
                <a:cs typeface="Tahoma" panose="020B0604030504040204" pitchFamily="34" charset="0"/>
              </a:rPr>
              <a:t>)</a:t>
            </a:r>
          </a:p>
          <a:p>
            <a:pPr lvl="1" eaLnBrk="1" hangingPunct="1">
              <a:lnSpc>
                <a:spcPct val="90000"/>
              </a:lnSpc>
            </a:pPr>
            <a:r>
              <a:rPr lang="es-MX" altLang="es-MX" sz="2400" smtClean="0"/>
              <a:t>Es una consecuencia de la conservación de la energía</a:t>
            </a:r>
          </a:p>
          <a:p>
            <a:pPr eaLnBrk="1" hangingPunct="1">
              <a:lnSpc>
                <a:spcPct val="90000"/>
              </a:lnSpc>
            </a:pPr>
            <a:r>
              <a:rPr lang="es-MX" altLang="es-MX" sz="2400" smtClean="0"/>
              <a:t>La resistencia equivalente tiene el mismo efecto sobre el circuito que la combinación original de los resistores</a:t>
            </a:r>
          </a:p>
        </p:txBody>
      </p:sp>
      <p:pic>
        <p:nvPicPr>
          <p:cNvPr id="12292" name="Picture 4" descr="D:\Chapter 18\Fig 18-02b.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314575"/>
            <a:ext cx="3810000" cy="35210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MX" altLang="es-MX" smtClean="0"/>
              <a:t>Resistencia equivalente de de resistores en serie</a:t>
            </a:r>
          </a:p>
        </p:txBody>
      </p:sp>
      <p:sp>
        <p:nvSpPr>
          <p:cNvPr id="13315" name="Rectangle 3"/>
          <p:cNvSpPr>
            <a:spLocks noGrp="1" noChangeArrowheads="1"/>
          </p:cNvSpPr>
          <p:nvPr>
            <p:ph type="body" idx="1"/>
          </p:nvPr>
        </p:nvSpPr>
        <p:spPr>
          <a:xfrm>
            <a:off x="1182688" y="2017713"/>
            <a:ext cx="7772400" cy="4535487"/>
          </a:xfrm>
        </p:spPr>
        <p:txBody>
          <a:bodyPr/>
          <a:lstStyle/>
          <a:p>
            <a:pPr eaLnBrk="1" hangingPunct="1">
              <a:lnSpc>
                <a:spcPct val="90000"/>
              </a:lnSpc>
            </a:pPr>
            <a:r>
              <a:rPr lang="es-MX" altLang="es-MX" i="1" smtClean="0"/>
              <a:t>R</a:t>
            </a:r>
            <a:r>
              <a:rPr lang="es-MX" altLang="es-MX" baseline="-25000" smtClean="0"/>
              <a:t>eq</a:t>
            </a:r>
            <a:r>
              <a:rPr lang="es-MX" altLang="es-MX" smtClean="0"/>
              <a:t> = </a:t>
            </a:r>
            <a:r>
              <a:rPr lang="es-MX" altLang="es-MX" i="1" smtClean="0"/>
              <a:t>R</a:t>
            </a:r>
            <a:r>
              <a:rPr lang="es-MX" altLang="es-MX" baseline="-25000" smtClean="0"/>
              <a:t>1</a:t>
            </a:r>
            <a:r>
              <a:rPr lang="es-MX" altLang="es-MX" smtClean="0"/>
              <a:t> + </a:t>
            </a:r>
            <a:r>
              <a:rPr lang="es-MX" altLang="es-MX" i="1" smtClean="0"/>
              <a:t>R</a:t>
            </a:r>
            <a:r>
              <a:rPr lang="es-MX" altLang="es-MX" baseline="-25000" smtClean="0"/>
              <a:t>2</a:t>
            </a:r>
            <a:r>
              <a:rPr lang="es-MX" altLang="es-MX" smtClean="0"/>
              <a:t> + </a:t>
            </a:r>
            <a:r>
              <a:rPr lang="es-MX" altLang="es-MX" i="1" smtClean="0"/>
              <a:t>R</a:t>
            </a:r>
            <a:r>
              <a:rPr lang="es-MX" altLang="es-MX" baseline="-25000" smtClean="0"/>
              <a:t>3</a:t>
            </a:r>
            <a:r>
              <a:rPr lang="es-MX" altLang="es-MX" smtClean="0"/>
              <a:t> + …</a:t>
            </a:r>
          </a:p>
          <a:p>
            <a:pPr eaLnBrk="1" hangingPunct="1">
              <a:lnSpc>
                <a:spcPct val="90000"/>
              </a:lnSpc>
            </a:pPr>
            <a:r>
              <a:rPr lang="es-MX" altLang="es-MX" smtClean="0"/>
              <a:t>Es la suma algebraica de las resistencias individuales, y la suma siempre es mayor que cualquiera de las resistencias individuales</a:t>
            </a:r>
          </a:p>
          <a:p>
            <a:pPr eaLnBrk="1" hangingPunct="1">
              <a:lnSpc>
                <a:spcPct val="90000"/>
              </a:lnSpc>
            </a:pPr>
            <a:r>
              <a:rPr lang="es-MX" altLang="es-MX" smtClean="0"/>
              <a:t>Si en un dispositivo resistor de un circuito en serie “se abre” se crea un circuito abierto y todos los dispositivos dejan de funcionar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s-MX" smtClean="0"/>
              <a:t>Resistancia Equivalente – Serie – Un ejemplo</a:t>
            </a:r>
          </a:p>
        </p:txBody>
      </p:sp>
      <p:sp>
        <p:nvSpPr>
          <p:cNvPr id="14339" name="Rectangle 3"/>
          <p:cNvSpPr>
            <a:spLocks noGrp="1" noChangeArrowheads="1"/>
          </p:cNvSpPr>
          <p:nvPr>
            <p:ph type="body" sz="half" idx="2"/>
          </p:nvPr>
        </p:nvSpPr>
        <p:spPr>
          <a:xfrm>
            <a:off x="685800" y="5181600"/>
            <a:ext cx="7772400" cy="1143000"/>
          </a:xfrm>
        </p:spPr>
        <p:txBody>
          <a:bodyPr/>
          <a:lstStyle/>
          <a:p>
            <a:pPr eaLnBrk="1" hangingPunct="1"/>
            <a:r>
              <a:rPr lang="en-US" altLang="es-MX" sz="2800" smtClean="0"/>
              <a:t>Dos resistores se reemplazan por su resistencia equivalente</a:t>
            </a:r>
          </a:p>
        </p:txBody>
      </p:sp>
      <p:graphicFrame>
        <p:nvGraphicFramePr>
          <p:cNvPr id="14340" name="Object 6"/>
          <p:cNvGraphicFramePr>
            <a:graphicFrameLocks noChangeAspect="1"/>
          </p:cNvGraphicFramePr>
          <p:nvPr>
            <p:ph sz="half" idx="1"/>
          </p:nvPr>
        </p:nvGraphicFramePr>
        <p:xfrm>
          <a:off x="889000" y="1939925"/>
          <a:ext cx="7366000" cy="2978150"/>
        </p:xfrm>
        <a:graphic>
          <a:graphicData uri="http://schemas.openxmlformats.org/presentationml/2006/ole">
            <mc:AlternateContent xmlns:mc="http://schemas.openxmlformats.org/markup-compatibility/2006">
              <mc:Choice xmlns:v="urn:schemas-microsoft-com:vml" Requires="v">
                <p:oleObj spid="_x0000_s14381" name="Photo Editor Photo" r:id="rId3" imgW="6076190" imgH="2457143" progId="MSPhotoEd.3">
                  <p:embed/>
                </p:oleObj>
              </mc:Choice>
              <mc:Fallback>
                <p:oleObj name="Photo Editor Photo" r:id="rId3" imgW="6076190" imgH="2457143"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0" y="1939925"/>
                        <a:ext cx="73660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MX" altLang="es-MX" smtClean="0"/>
              <a:t>Resistores en Paralelo</a:t>
            </a:r>
          </a:p>
        </p:txBody>
      </p:sp>
      <p:sp>
        <p:nvSpPr>
          <p:cNvPr id="15363" name="Rectangle 3"/>
          <p:cNvSpPr>
            <a:spLocks noGrp="1" noChangeArrowheads="1"/>
          </p:cNvSpPr>
          <p:nvPr>
            <p:ph type="body" idx="1"/>
          </p:nvPr>
        </p:nvSpPr>
        <p:spPr>
          <a:xfrm>
            <a:off x="1171575" y="2060575"/>
            <a:ext cx="7772400" cy="4114800"/>
          </a:xfrm>
        </p:spPr>
        <p:txBody>
          <a:bodyPr/>
          <a:lstStyle/>
          <a:p>
            <a:pPr eaLnBrk="1" hangingPunct="1"/>
            <a:r>
              <a:rPr lang="es-MX" altLang="es-MX" sz="2400" smtClean="0"/>
              <a:t>La diferencia de potencial a través de cada resistor es exactamente la misma, ya que </a:t>
            </a:r>
            <a:r>
              <a:rPr lang="es-MX" altLang="es-MX" sz="2400" b="1" smtClean="0"/>
              <a:t>cada resistor está directamente conectado a las terminales de la batería</a:t>
            </a:r>
          </a:p>
          <a:p>
            <a:pPr eaLnBrk="1" hangingPunct="1"/>
            <a:r>
              <a:rPr lang="es-MX" altLang="es-MX" sz="2400" smtClean="0"/>
              <a:t>La corriente, </a:t>
            </a:r>
            <a:r>
              <a:rPr lang="es-MX" altLang="es-MX" sz="2400" i="1" smtClean="0">
                <a:latin typeface="Times New Roman" panose="02020603050405020304" pitchFamily="18" charset="0"/>
              </a:rPr>
              <a:t>I</a:t>
            </a:r>
            <a:r>
              <a:rPr lang="es-MX" altLang="es-MX" sz="2400" smtClean="0"/>
              <a:t>, que entra a un punto debe ser igual a la suma de las corrientes que salen del mismo punto</a:t>
            </a:r>
          </a:p>
          <a:p>
            <a:pPr lvl="1" eaLnBrk="1" hangingPunct="1"/>
            <a:r>
              <a:rPr lang="es-MX" altLang="es-MX" sz="2400" i="1" smtClean="0">
                <a:latin typeface="Times New Roman" panose="02020603050405020304" pitchFamily="18" charset="0"/>
              </a:rPr>
              <a:t>I</a:t>
            </a:r>
            <a:r>
              <a:rPr lang="es-MX" altLang="es-MX" sz="2400" smtClean="0"/>
              <a:t> = </a:t>
            </a:r>
            <a:r>
              <a:rPr lang="es-MX" altLang="es-MX" sz="2400" i="1" smtClean="0">
                <a:latin typeface="Times New Roman" panose="02020603050405020304" pitchFamily="18" charset="0"/>
              </a:rPr>
              <a:t>I</a:t>
            </a:r>
            <a:r>
              <a:rPr lang="es-MX" altLang="es-MX" sz="2400" smtClean="0"/>
              <a:t> </a:t>
            </a:r>
            <a:r>
              <a:rPr lang="es-MX" altLang="es-MX" sz="2400" baseline="-25000" smtClean="0"/>
              <a:t>1</a:t>
            </a:r>
            <a:r>
              <a:rPr lang="es-MX" altLang="es-MX" sz="2400" smtClean="0"/>
              <a:t> + </a:t>
            </a:r>
            <a:r>
              <a:rPr lang="es-MX" altLang="es-MX" sz="2400" i="1" smtClean="0">
                <a:latin typeface="Times New Roman" panose="02020603050405020304" pitchFamily="18" charset="0"/>
              </a:rPr>
              <a:t>I</a:t>
            </a:r>
            <a:r>
              <a:rPr lang="es-MX" altLang="es-MX" sz="2400" smtClean="0"/>
              <a:t> </a:t>
            </a:r>
            <a:r>
              <a:rPr lang="es-MX" altLang="es-MX" sz="2400" baseline="-25000" smtClean="0"/>
              <a:t>2</a:t>
            </a:r>
            <a:endParaRPr lang="es-MX" altLang="es-MX" sz="2400" smtClean="0"/>
          </a:p>
          <a:p>
            <a:pPr lvl="1" eaLnBrk="1" hangingPunct="1"/>
            <a:r>
              <a:rPr lang="es-MX" altLang="es-MX" sz="2400" smtClean="0"/>
              <a:t>Las corrientes son generalmente distintas</a:t>
            </a:r>
          </a:p>
          <a:p>
            <a:pPr lvl="1" eaLnBrk="1" hangingPunct="1"/>
            <a:r>
              <a:rPr lang="es-MX" altLang="es-MX" sz="2400" smtClean="0"/>
              <a:t>Es una consecuencia de la conservación de la carga eléctrica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MX" altLang="es-MX" smtClean="0"/>
              <a:t>Resistancia Equivalente– caso Paralelo, Ejemplos:</a:t>
            </a:r>
          </a:p>
        </p:txBody>
      </p:sp>
      <p:graphicFrame>
        <p:nvGraphicFramePr>
          <p:cNvPr id="16387" name="Object 3"/>
          <p:cNvGraphicFramePr>
            <a:graphicFrameLocks noChangeAspect="1"/>
          </p:cNvGraphicFramePr>
          <p:nvPr>
            <p:ph sz="half" idx="1"/>
          </p:nvPr>
        </p:nvGraphicFramePr>
        <p:xfrm>
          <a:off x="2292350" y="2057400"/>
          <a:ext cx="4557713" cy="1981200"/>
        </p:xfrm>
        <a:graphic>
          <a:graphicData uri="http://schemas.openxmlformats.org/presentationml/2006/ole">
            <mc:AlternateContent xmlns:mc="http://schemas.openxmlformats.org/markup-compatibility/2006">
              <mc:Choice xmlns:v="urn:schemas-microsoft-com:vml" Requires="v">
                <p:oleObj spid="_x0000_s16429" name="Photo Editor Photo" r:id="rId3" imgW="6771429" imgH="2943636" progId="MSPhotoEd.3">
                  <p:embed/>
                </p:oleObj>
              </mc:Choice>
              <mc:Fallback>
                <p:oleObj name="Photo Editor Photo" r:id="rId3" imgW="6771429" imgH="2943636"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350" y="2057400"/>
                        <a:ext cx="45577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Grp="1" noChangeArrowheads="1"/>
          </p:cNvSpPr>
          <p:nvPr>
            <p:ph type="body" sz="half" idx="2"/>
          </p:nvPr>
        </p:nvSpPr>
        <p:spPr>
          <a:xfrm>
            <a:off x="685800" y="4267200"/>
            <a:ext cx="7772400" cy="2249488"/>
          </a:xfrm>
        </p:spPr>
        <p:txBody>
          <a:bodyPr/>
          <a:lstStyle/>
          <a:p>
            <a:pPr eaLnBrk="1" hangingPunct="1">
              <a:lnSpc>
                <a:spcPct val="90000"/>
              </a:lnSpc>
            </a:pPr>
            <a:r>
              <a:rPr lang="es-MX" altLang="es-MX" sz="2000" smtClean="0"/>
              <a:t>La resistencia equivalente reemplaza las dos resistencias originales</a:t>
            </a:r>
          </a:p>
          <a:p>
            <a:pPr eaLnBrk="1" hangingPunct="1">
              <a:lnSpc>
                <a:spcPct val="90000"/>
              </a:lnSpc>
            </a:pPr>
            <a:r>
              <a:rPr lang="es-MX" altLang="es-MX" sz="2000" i="1" smtClean="0"/>
              <a:t>Los circuitos domésticos  están alambrados de forma que los dispositivos eléctricos queden conectados en paralelo</a:t>
            </a:r>
            <a:endParaRPr lang="es-MX" altLang="es-MX" sz="2000" smtClean="0"/>
          </a:p>
          <a:p>
            <a:pPr lvl="1" eaLnBrk="1" hangingPunct="1">
              <a:lnSpc>
                <a:spcPct val="90000"/>
              </a:lnSpc>
            </a:pPr>
            <a:r>
              <a:rPr lang="es-MX" altLang="es-MX" sz="2000" smtClean="0"/>
              <a:t>Los interruptores de corriente pueden ser usados en serie con otros elementos del circuito para propósitos de seguridad.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71550" y="549275"/>
            <a:ext cx="7793038" cy="1143000"/>
          </a:xfrm>
        </p:spPr>
        <p:txBody>
          <a:bodyPr/>
          <a:lstStyle/>
          <a:p>
            <a:pPr eaLnBrk="1" hangingPunct="1"/>
            <a:r>
              <a:rPr lang="es-MX" altLang="es-MX" smtClean="0"/>
              <a:t>Resistancia equivalente –caso paralelo</a:t>
            </a:r>
          </a:p>
        </p:txBody>
      </p:sp>
      <p:sp>
        <p:nvSpPr>
          <p:cNvPr id="17411" name="Rectangle 3"/>
          <p:cNvSpPr>
            <a:spLocks noGrp="1" noChangeArrowheads="1"/>
          </p:cNvSpPr>
          <p:nvPr>
            <p:ph type="body" sz="half" idx="1"/>
          </p:nvPr>
        </p:nvSpPr>
        <p:spPr>
          <a:xfrm>
            <a:off x="1219200" y="1905000"/>
            <a:ext cx="3810000" cy="4648200"/>
          </a:xfrm>
        </p:spPr>
        <p:txBody>
          <a:bodyPr/>
          <a:lstStyle/>
          <a:p>
            <a:pPr eaLnBrk="1" hangingPunct="1">
              <a:lnSpc>
                <a:spcPct val="90000"/>
              </a:lnSpc>
            </a:pPr>
            <a:r>
              <a:rPr lang="es-MX" altLang="es-MX" sz="2000" smtClean="0"/>
              <a:t>La resistencia equivalente</a:t>
            </a:r>
          </a:p>
          <a:p>
            <a:pPr eaLnBrk="1" hangingPunct="1">
              <a:lnSpc>
                <a:spcPct val="90000"/>
              </a:lnSpc>
            </a:pPr>
            <a:endParaRPr lang="es-MX" altLang="es-MX" sz="2400" smtClean="0"/>
          </a:p>
          <a:p>
            <a:pPr eaLnBrk="1" hangingPunct="1">
              <a:lnSpc>
                <a:spcPct val="90000"/>
              </a:lnSpc>
            </a:pPr>
            <a:endParaRPr lang="es-MX" altLang="es-MX" sz="2400" smtClean="0"/>
          </a:p>
          <a:p>
            <a:pPr eaLnBrk="1" hangingPunct="1">
              <a:lnSpc>
                <a:spcPct val="90000"/>
              </a:lnSpc>
            </a:pPr>
            <a:r>
              <a:rPr lang="es-MX" altLang="es-MX" sz="2000" smtClean="0"/>
              <a:t>El inverso de la resistencia equivalente de dos o más resistores conectados en paralelo es la suma algebraica de los inversos de las resistencias individuales</a:t>
            </a:r>
          </a:p>
          <a:p>
            <a:pPr lvl="1" eaLnBrk="1" hangingPunct="1">
              <a:lnSpc>
                <a:spcPct val="90000"/>
              </a:lnSpc>
            </a:pPr>
            <a:r>
              <a:rPr lang="es-MX" altLang="es-MX" sz="2000" b="1" smtClean="0"/>
              <a:t>La resistencia equivalente es siempre menor que la menor de las resistencias en paralelo</a:t>
            </a:r>
          </a:p>
        </p:txBody>
      </p:sp>
      <p:pic>
        <p:nvPicPr>
          <p:cNvPr id="17412" name="Picture 4" descr="D:\Chapter 18\Fig 18-06b.jpg"/>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5088" y="2162175"/>
            <a:ext cx="3810000" cy="3825875"/>
          </a:xfrm>
          <a:noFill/>
        </p:spPr>
      </p:pic>
      <p:graphicFrame>
        <p:nvGraphicFramePr>
          <p:cNvPr id="17413" name="Object 5"/>
          <p:cNvGraphicFramePr>
            <a:graphicFrameLocks noChangeAspect="1"/>
          </p:cNvGraphicFramePr>
          <p:nvPr/>
        </p:nvGraphicFramePr>
        <p:xfrm>
          <a:off x="1692275" y="2276475"/>
          <a:ext cx="2678113" cy="762000"/>
        </p:xfrm>
        <a:graphic>
          <a:graphicData uri="http://schemas.openxmlformats.org/presentationml/2006/ole">
            <mc:AlternateContent xmlns:mc="http://schemas.openxmlformats.org/markup-compatibility/2006">
              <mc:Choice xmlns:v="urn:schemas-microsoft-com:vml" Requires="v">
                <p:oleObj spid="_x0000_s17454" name="Equation" r:id="rId4" imgW="1523893" imgH="409727" progId="Equation.DSMT4">
                  <p:embed/>
                </p:oleObj>
              </mc:Choice>
              <mc:Fallback>
                <p:oleObj name="Equation" r:id="rId4" imgW="1523893" imgH="409727"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276475"/>
                        <a:ext cx="26781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MX" altLang="es-MX" smtClean="0"/>
              <a:t>Resistores en paralelo</a:t>
            </a:r>
          </a:p>
        </p:txBody>
      </p:sp>
      <p:sp>
        <p:nvSpPr>
          <p:cNvPr id="18435" name="Rectangle 3"/>
          <p:cNvSpPr>
            <a:spLocks noGrp="1" noChangeArrowheads="1"/>
          </p:cNvSpPr>
          <p:nvPr>
            <p:ph type="body" idx="1"/>
          </p:nvPr>
        </p:nvSpPr>
        <p:spPr/>
        <p:txBody>
          <a:bodyPr/>
          <a:lstStyle/>
          <a:p>
            <a:pPr eaLnBrk="1" hangingPunct="1"/>
            <a:r>
              <a:rPr lang="es-MX" altLang="es-MX" sz="2400" smtClean="0"/>
              <a:t>En paralelo, cada dispositivo opera individualmente de los otros, de tal forma que cuando uno deja de funcionar, los demás continúan trabajando </a:t>
            </a:r>
          </a:p>
          <a:p>
            <a:pPr eaLnBrk="1" hangingPunct="1"/>
            <a:r>
              <a:rPr lang="es-MX" altLang="es-MX" sz="2400" smtClean="0"/>
              <a:t>En paralelo, todos los dispositivos operan con el mismo valor de voltaje</a:t>
            </a:r>
          </a:p>
          <a:p>
            <a:pPr eaLnBrk="1" hangingPunct="1"/>
            <a:r>
              <a:rPr lang="es-MX" altLang="es-MX" sz="2400" smtClean="0"/>
              <a:t>La corriente circula por todos las conexiones del circuito</a:t>
            </a:r>
          </a:p>
          <a:p>
            <a:pPr lvl="1" eaLnBrk="1" hangingPunct="1"/>
            <a:r>
              <a:rPr lang="es-MX" altLang="es-MX" sz="2400" smtClean="0"/>
              <a:t>El resistor de menor resistencia tendrá el valor más alto de la corriente.</a:t>
            </a:r>
          </a:p>
          <a:p>
            <a:pPr lvl="1" eaLnBrk="1" hangingPunct="1"/>
            <a:r>
              <a:rPr lang="es-MX" altLang="es-MX" sz="2400" smtClean="0"/>
              <a:t>Las resistencias más altas tendrán valores de resistencia muy pequeños, pero no nulos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s-MX" altLang="es-MX" sz="2800" smtClean="0"/>
              <a:t>Combinaciones de resistores </a:t>
            </a:r>
          </a:p>
        </p:txBody>
      </p:sp>
      <p:sp>
        <p:nvSpPr>
          <p:cNvPr id="19459" name="Rectangle 3"/>
          <p:cNvSpPr>
            <a:spLocks noGrp="1" noChangeArrowheads="1"/>
          </p:cNvSpPr>
          <p:nvPr>
            <p:ph type="body" sz="half" idx="1"/>
          </p:nvPr>
        </p:nvSpPr>
        <p:spPr>
          <a:xfrm>
            <a:off x="533400" y="2017713"/>
            <a:ext cx="5029200" cy="4535487"/>
          </a:xfrm>
        </p:spPr>
        <p:txBody>
          <a:bodyPr/>
          <a:lstStyle/>
          <a:p>
            <a:pPr eaLnBrk="1" hangingPunct="1">
              <a:lnSpc>
                <a:spcPct val="90000"/>
              </a:lnSpc>
            </a:pPr>
            <a:r>
              <a:rPr lang="es-MX" altLang="es-MX" sz="2600" smtClean="0"/>
              <a:t>Los resistores de 8.0-</a:t>
            </a:r>
            <a:r>
              <a:rPr lang="es-MX" altLang="es-MX" sz="2600" smtClean="0">
                <a:latin typeface="Symbol" panose="05050102010706020507" pitchFamily="18" charset="2"/>
              </a:rPr>
              <a:t>W</a:t>
            </a:r>
            <a:r>
              <a:rPr lang="es-MX" altLang="es-MX" sz="2600" smtClean="0"/>
              <a:t> y 4.0-</a:t>
            </a:r>
            <a:r>
              <a:rPr lang="es-MX" altLang="es-MX" sz="2600" smtClean="0">
                <a:latin typeface="Symbol" panose="05050102010706020507" pitchFamily="18" charset="2"/>
              </a:rPr>
              <a:t>W</a:t>
            </a:r>
            <a:r>
              <a:rPr lang="es-MX" altLang="es-MX" sz="2600" smtClean="0"/>
              <a:t> están en serie y pueden ser reemplazados por su R equivalente, 12.0 </a:t>
            </a:r>
            <a:r>
              <a:rPr lang="es-MX" altLang="es-MX" sz="2600" smtClean="0">
                <a:latin typeface="Symbol" panose="05050102010706020507" pitchFamily="18" charset="2"/>
              </a:rPr>
              <a:t>W</a:t>
            </a:r>
          </a:p>
          <a:p>
            <a:pPr eaLnBrk="1" hangingPunct="1">
              <a:lnSpc>
                <a:spcPct val="90000"/>
              </a:lnSpc>
            </a:pPr>
            <a:r>
              <a:rPr lang="es-MX" altLang="es-MX" sz="2600" smtClean="0"/>
              <a:t>Los resistores de 6.0-</a:t>
            </a:r>
            <a:r>
              <a:rPr lang="es-MX" altLang="es-MX" sz="2600" smtClean="0">
                <a:latin typeface="Symbol" panose="05050102010706020507" pitchFamily="18" charset="2"/>
              </a:rPr>
              <a:t>W</a:t>
            </a:r>
            <a:r>
              <a:rPr lang="es-MX" altLang="es-MX" sz="2600" smtClean="0"/>
              <a:t> y 3.0-</a:t>
            </a:r>
            <a:r>
              <a:rPr lang="es-MX" altLang="es-MX" sz="2600" smtClean="0">
                <a:latin typeface="Symbol" panose="05050102010706020507" pitchFamily="18" charset="2"/>
              </a:rPr>
              <a:t>W</a:t>
            </a:r>
            <a:r>
              <a:rPr lang="es-MX" altLang="es-MX" sz="2600" smtClean="0"/>
              <a:t> están en paralelo y pueden ser reemplazados por su equivalente, 2.0 </a:t>
            </a:r>
            <a:r>
              <a:rPr lang="es-MX" altLang="es-MX" sz="2600" smtClean="0">
                <a:latin typeface="Symbol" panose="05050102010706020507" pitchFamily="18" charset="2"/>
              </a:rPr>
              <a:t>W</a:t>
            </a:r>
          </a:p>
          <a:p>
            <a:pPr eaLnBrk="1" hangingPunct="1">
              <a:lnSpc>
                <a:spcPct val="90000"/>
              </a:lnSpc>
            </a:pPr>
            <a:r>
              <a:rPr lang="es-MX" altLang="es-MX" sz="2600" smtClean="0"/>
              <a:t>Estas resistencias equivalentes están en serie y pueden ser reemplazados por su R equivalente, 14.0 </a:t>
            </a:r>
            <a:r>
              <a:rPr lang="es-MX" altLang="es-MX" sz="2600" smtClean="0">
                <a:latin typeface="Symbol" panose="05050102010706020507" pitchFamily="18" charset="2"/>
              </a:rPr>
              <a:t>W</a:t>
            </a:r>
            <a:endParaRPr lang="es-MX" altLang="es-MX" sz="2600" smtClean="0"/>
          </a:p>
        </p:txBody>
      </p:sp>
      <p:pic>
        <p:nvPicPr>
          <p:cNvPr id="19460" name="Picture 6" descr="C:\Serway Art Eng\Chapter28\28-09.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970588" y="838200"/>
            <a:ext cx="3173412" cy="567531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s-MX" smtClean="0"/>
              <a:t>Reglas Kirchhoff’s </a:t>
            </a:r>
          </a:p>
        </p:txBody>
      </p:sp>
      <p:sp>
        <p:nvSpPr>
          <p:cNvPr id="20483" name="Rectangle 3"/>
          <p:cNvSpPr>
            <a:spLocks noGrp="1" noChangeArrowheads="1"/>
          </p:cNvSpPr>
          <p:nvPr>
            <p:ph type="body" idx="1"/>
          </p:nvPr>
        </p:nvSpPr>
        <p:spPr/>
        <p:txBody>
          <a:bodyPr/>
          <a:lstStyle/>
          <a:p>
            <a:pPr eaLnBrk="1" hangingPunct="1"/>
            <a:r>
              <a:rPr lang="en-US" altLang="es-MX" smtClean="0"/>
              <a:t>Hay arreglos de resistores que no pueden ser reducidos a un circuito simple de resistor equivalente</a:t>
            </a:r>
          </a:p>
          <a:p>
            <a:pPr eaLnBrk="1" hangingPunct="1"/>
            <a:r>
              <a:rPr lang="en-US" altLang="es-MX" smtClean="0"/>
              <a:t>Se pueden usar dos reglas de </a:t>
            </a:r>
            <a:r>
              <a:rPr lang="en-US" altLang="es-MX" b="1" smtClean="0"/>
              <a:t>Kirchhoff</a:t>
            </a:r>
            <a:r>
              <a:rPr lang="en-US" altLang="es-MX" smtClean="0"/>
              <a:t>, que son my útiles y que parten de la </a:t>
            </a:r>
            <a:r>
              <a:rPr lang="en-US" altLang="es-MX" b="1" i="1" smtClean="0"/>
              <a:t>conservación de la carga</a:t>
            </a:r>
            <a:r>
              <a:rPr lang="en-US" altLang="es-MX" smtClean="0"/>
              <a:t> y de la </a:t>
            </a:r>
            <a:r>
              <a:rPr lang="en-US" altLang="es-MX" b="1" i="1" smtClean="0"/>
              <a:t>conservación de la energía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MX" altLang="es-MX" smtClean="0"/>
              <a:t>Reglas de Kirchhoff</a:t>
            </a:r>
          </a:p>
        </p:txBody>
      </p:sp>
      <p:sp>
        <p:nvSpPr>
          <p:cNvPr id="21507" name="Rectangle 3"/>
          <p:cNvSpPr>
            <a:spLocks noGrp="1" noChangeArrowheads="1"/>
          </p:cNvSpPr>
          <p:nvPr>
            <p:ph type="body" idx="1"/>
          </p:nvPr>
        </p:nvSpPr>
        <p:spPr/>
        <p:txBody>
          <a:bodyPr/>
          <a:lstStyle/>
          <a:p>
            <a:pPr eaLnBrk="1" hangingPunct="1">
              <a:defRPr/>
            </a:pPr>
            <a:r>
              <a:rPr lang="es-MX" sz="2800" dirty="0" smtClean="0"/>
              <a:t>Regla de los nudos </a:t>
            </a:r>
          </a:p>
          <a:p>
            <a:pPr marL="0" indent="0" eaLnBrk="1" hangingPunct="1">
              <a:buFont typeface="Wingdings" panose="05000000000000000000" pitchFamily="2" charset="2"/>
              <a:buNone/>
              <a:defRPr/>
            </a:pPr>
            <a:r>
              <a:rPr lang="es-MX" sz="2800" dirty="0" smtClean="0"/>
              <a:t>	</a:t>
            </a:r>
            <a:r>
              <a:rPr lang="es-MX" sz="2400" dirty="0" smtClean="0"/>
              <a:t>La suma de las corrientes que entran en un nudo deben ser iguales a la suma de las corrientes que salen de un nudo</a:t>
            </a:r>
          </a:p>
          <a:p>
            <a:pPr lvl="2" eaLnBrk="1" hangingPunct="1">
              <a:defRPr/>
            </a:pPr>
            <a:r>
              <a:rPr lang="es-MX" sz="2000" b="1" dirty="0" smtClean="0"/>
              <a:t>Postulado de la conservación de la carga eléctrica</a:t>
            </a:r>
          </a:p>
          <a:p>
            <a:pPr eaLnBrk="1" hangingPunct="1">
              <a:defRPr/>
            </a:pPr>
            <a:r>
              <a:rPr lang="es-MX" sz="2800" dirty="0" smtClean="0"/>
              <a:t>Regla de las mallas</a:t>
            </a:r>
          </a:p>
          <a:p>
            <a:pPr lvl="1" eaLnBrk="1" hangingPunct="1">
              <a:defRPr/>
            </a:pPr>
            <a:r>
              <a:rPr lang="es-MX" sz="2400" dirty="0" smtClean="0"/>
              <a:t>La suma de las diferencias de potencial a través de los elementos alrededor de un circuito cerrado debe ser cero</a:t>
            </a:r>
          </a:p>
          <a:p>
            <a:pPr lvl="2" eaLnBrk="1" hangingPunct="1">
              <a:defRPr/>
            </a:pPr>
            <a:r>
              <a:rPr lang="es-MX" sz="2000" b="1" dirty="0" smtClean="0"/>
              <a:t>Postulado de Conservación de la energía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s-MX" smtClean="0"/>
              <a:t>Corriente directa </a:t>
            </a:r>
          </a:p>
        </p:txBody>
      </p:sp>
      <p:sp>
        <p:nvSpPr>
          <p:cNvPr id="4099" name="Rectangle 3"/>
          <p:cNvSpPr>
            <a:spLocks noGrp="1" noChangeArrowheads="1"/>
          </p:cNvSpPr>
          <p:nvPr>
            <p:ph type="body" idx="1"/>
          </p:nvPr>
        </p:nvSpPr>
        <p:spPr/>
        <p:txBody>
          <a:bodyPr/>
          <a:lstStyle/>
          <a:p>
            <a:pPr eaLnBrk="1" hangingPunct="1">
              <a:lnSpc>
                <a:spcPct val="90000"/>
              </a:lnSpc>
            </a:pPr>
            <a:r>
              <a:rPr lang="es-MX" altLang="es-MX" smtClean="0"/>
              <a:t>Cuando la corriente en un circuito tiene una magnitud y dirección constantes, la corriente se llama </a:t>
            </a:r>
            <a:r>
              <a:rPr lang="es-MX" altLang="es-MX" b="1" i="1" smtClean="0"/>
              <a:t>corriente directa</a:t>
            </a:r>
          </a:p>
          <a:p>
            <a:pPr eaLnBrk="1" hangingPunct="1">
              <a:lnSpc>
                <a:spcPct val="90000"/>
              </a:lnSpc>
            </a:pPr>
            <a:r>
              <a:rPr lang="es-MX" altLang="es-MX" smtClean="0"/>
              <a:t>Debido a la que la diferencia de potencial entre las terminales de una batería es constante, la batería produce corriente directa (que puede cambiar de magnitud, pero no de dirección)</a:t>
            </a:r>
          </a:p>
          <a:p>
            <a:pPr eaLnBrk="1" hangingPunct="1">
              <a:lnSpc>
                <a:spcPct val="90000"/>
              </a:lnSpc>
            </a:pPr>
            <a:r>
              <a:rPr lang="es-MX" altLang="es-MX" smtClean="0"/>
              <a:t>La batería se conoce como fuente de fem (fuerza electromotriz)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s-MX" smtClean="0"/>
              <a:t>Expresiones matemáticas de las reglas de Kirchhoff</a:t>
            </a:r>
          </a:p>
        </p:txBody>
      </p:sp>
      <p:sp>
        <p:nvSpPr>
          <p:cNvPr id="22531" name="Rectangle 3"/>
          <p:cNvSpPr>
            <a:spLocks noGrp="1" noChangeArrowheads="1"/>
          </p:cNvSpPr>
          <p:nvPr>
            <p:ph type="body" idx="1"/>
          </p:nvPr>
        </p:nvSpPr>
        <p:spPr/>
        <p:txBody>
          <a:bodyPr/>
          <a:lstStyle/>
          <a:p>
            <a:pPr eaLnBrk="1" hangingPunct="1"/>
            <a:r>
              <a:rPr lang="en-US" altLang="es-MX" smtClean="0"/>
              <a:t>Regla de los nudos:</a:t>
            </a:r>
          </a:p>
          <a:p>
            <a:pPr eaLnBrk="1" hangingPunct="1">
              <a:buFont typeface="Wingdings" panose="05000000000000000000" pitchFamily="2" charset="2"/>
              <a:buNone/>
            </a:pPr>
            <a:r>
              <a:rPr lang="en-US" altLang="es-MX" smtClean="0"/>
              <a:t>	</a:t>
            </a:r>
            <a:r>
              <a:rPr lang="en-US" altLang="es-MX" smtClean="0">
                <a:latin typeface="Symbol" panose="05050102010706020507" pitchFamily="18" charset="2"/>
              </a:rPr>
              <a:t>S </a:t>
            </a:r>
            <a:r>
              <a:rPr lang="en-US" altLang="es-MX" i="1" smtClean="0">
                <a:latin typeface="Times New Roman" panose="02020603050405020304" pitchFamily="18" charset="0"/>
              </a:rPr>
              <a:t>I</a:t>
            </a:r>
            <a:r>
              <a:rPr lang="en-US" altLang="es-MX" i="1" baseline="-25000" smtClean="0">
                <a:latin typeface="Times New Roman" panose="02020603050405020304" pitchFamily="18" charset="0"/>
              </a:rPr>
              <a:t>entran</a:t>
            </a:r>
            <a:r>
              <a:rPr lang="en-US" altLang="es-MX" smtClean="0"/>
              <a:t> = </a:t>
            </a:r>
            <a:r>
              <a:rPr lang="en-US" altLang="es-MX" smtClean="0">
                <a:latin typeface="Symbol" panose="05050102010706020507" pitchFamily="18" charset="2"/>
              </a:rPr>
              <a:t>S </a:t>
            </a:r>
            <a:r>
              <a:rPr lang="en-US" altLang="es-MX" i="1" smtClean="0">
                <a:latin typeface="Times New Roman" panose="02020603050405020304" pitchFamily="18" charset="0"/>
              </a:rPr>
              <a:t>I</a:t>
            </a:r>
            <a:r>
              <a:rPr lang="en-US" altLang="es-MX" baseline="-25000" smtClean="0"/>
              <a:t>salen</a:t>
            </a:r>
            <a:endParaRPr lang="en-US" altLang="es-MX" smtClean="0"/>
          </a:p>
          <a:p>
            <a:pPr eaLnBrk="1" hangingPunct="1"/>
            <a:endParaRPr lang="en-US" altLang="es-MX" smtClean="0"/>
          </a:p>
          <a:p>
            <a:pPr eaLnBrk="1" hangingPunct="1"/>
            <a:r>
              <a:rPr lang="en-US" altLang="es-MX" smtClean="0"/>
              <a:t>Reglas de las mallas:</a:t>
            </a:r>
          </a:p>
          <a:p>
            <a:pPr eaLnBrk="1" hangingPunct="1"/>
            <a:endParaRPr lang="en-US" altLang="es-MX" smtClean="0"/>
          </a:p>
        </p:txBody>
      </p:sp>
      <p:graphicFrame>
        <p:nvGraphicFramePr>
          <p:cNvPr id="22532" name="Object 4"/>
          <p:cNvGraphicFramePr>
            <a:graphicFrameLocks noChangeAspect="1"/>
          </p:cNvGraphicFramePr>
          <p:nvPr/>
        </p:nvGraphicFramePr>
        <p:xfrm>
          <a:off x="1616075" y="4495800"/>
          <a:ext cx="1947863" cy="1077913"/>
        </p:xfrm>
        <a:graphic>
          <a:graphicData uri="http://schemas.openxmlformats.org/presentationml/2006/ole">
            <mc:AlternateContent xmlns:mc="http://schemas.openxmlformats.org/markup-compatibility/2006">
              <mc:Choice xmlns:v="urn:schemas-microsoft-com:vml" Requires="v">
                <p:oleObj spid="_x0000_s22573" name="Equation" r:id="rId3" imgW="825480" imgH="457200" progId="Equation.DSMT4">
                  <p:embed/>
                </p:oleObj>
              </mc:Choice>
              <mc:Fallback>
                <p:oleObj name="Equation" r:id="rId3" imgW="82548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4495800"/>
                        <a:ext cx="1947863"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s-MX" smtClean="0"/>
              <a:t>La regla de los nudos</a:t>
            </a:r>
          </a:p>
        </p:txBody>
      </p:sp>
      <p:sp>
        <p:nvSpPr>
          <p:cNvPr id="23555" name="Rectangle 3"/>
          <p:cNvSpPr>
            <a:spLocks noGrp="1" noChangeArrowheads="1"/>
          </p:cNvSpPr>
          <p:nvPr>
            <p:ph type="body" sz="half" idx="1"/>
          </p:nvPr>
        </p:nvSpPr>
        <p:spPr/>
        <p:txBody>
          <a:bodyPr/>
          <a:lstStyle/>
          <a:p>
            <a:pPr eaLnBrk="1" hangingPunct="1"/>
            <a:r>
              <a:rPr lang="en-US" altLang="es-MX" sz="2800" i="1" smtClean="0">
                <a:latin typeface="Times New Roman" panose="02020603050405020304" pitchFamily="18" charset="0"/>
              </a:rPr>
              <a:t>I</a:t>
            </a:r>
            <a:r>
              <a:rPr lang="en-US" altLang="es-MX" sz="2800" baseline="-25000" smtClean="0"/>
              <a:t>1</a:t>
            </a:r>
            <a:r>
              <a:rPr lang="en-US" altLang="es-MX" sz="2800" smtClean="0"/>
              <a:t> = </a:t>
            </a:r>
            <a:r>
              <a:rPr lang="en-US" altLang="es-MX" sz="2800" i="1" smtClean="0">
                <a:latin typeface="Times New Roman" panose="02020603050405020304" pitchFamily="18" charset="0"/>
              </a:rPr>
              <a:t>I</a:t>
            </a:r>
            <a:r>
              <a:rPr lang="en-US" altLang="es-MX" sz="2800" baseline="-25000" smtClean="0"/>
              <a:t>2 </a:t>
            </a:r>
            <a:r>
              <a:rPr lang="en-US" altLang="es-MX" sz="2800" smtClean="0"/>
              <a:t>+ </a:t>
            </a:r>
            <a:r>
              <a:rPr lang="en-US" altLang="es-MX" sz="2800" i="1" smtClean="0">
                <a:latin typeface="Times New Roman" panose="02020603050405020304" pitchFamily="18" charset="0"/>
              </a:rPr>
              <a:t>I</a:t>
            </a:r>
            <a:r>
              <a:rPr lang="en-US" altLang="es-MX" sz="2800" baseline="-25000" smtClean="0"/>
              <a:t>3</a:t>
            </a:r>
          </a:p>
          <a:p>
            <a:pPr eaLnBrk="1" hangingPunct="1"/>
            <a:r>
              <a:rPr lang="en-US" altLang="es-MX" sz="2800" smtClean="0"/>
              <a:t>De la conservación de carga</a:t>
            </a:r>
          </a:p>
          <a:p>
            <a:pPr eaLnBrk="1" hangingPunct="1"/>
            <a:r>
              <a:rPr lang="en-US" altLang="es-MX" sz="2800" smtClean="0"/>
              <a:t>Diagrama de un análogo mecánico (b)</a:t>
            </a:r>
          </a:p>
        </p:txBody>
      </p:sp>
      <p:pic>
        <p:nvPicPr>
          <p:cNvPr id="23556" name="Picture 4" descr="D:\Chapter 18\Fig 18-12.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608638" y="2017713"/>
            <a:ext cx="2882900" cy="41148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s-MX" altLang="es-MX" smtClean="0"/>
              <a:t>Regla de las mallas</a:t>
            </a:r>
          </a:p>
        </p:txBody>
      </p:sp>
      <p:sp>
        <p:nvSpPr>
          <p:cNvPr id="24579" name="Rectangle 3"/>
          <p:cNvSpPr>
            <a:spLocks noGrp="1" noChangeArrowheads="1"/>
          </p:cNvSpPr>
          <p:nvPr>
            <p:ph type="body" sz="half" idx="1"/>
          </p:nvPr>
        </p:nvSpPr>
        <p:spPr>
          <a:xfrm>
            <a:off x="533400" y="1981200"/>
            <a:ext cx="4764088" cy="4383088"/>
          </a:xfrm>
        </p:spPr>
        <p:txBody>
          <a:bodyPr/>
          <a:lstStyle/>
          <a:p>
            <a:pPr eaLnBrk="1" hangingPunct="1"/>
            <a:r>
              <a:rPr lang="es-MX" altLang="es-MX" sz="2400" smtClean="0"/>
              <a:t>Recorriendo la malla de </a:t>
            </a:r>
            <a:r>
              <a:rPr lang="es-MX" altLang="es-MX" sz="2400" i="1" smtClean="0"/>
              <a:t>a</a:t>
            </a:r>
            <a:r>
              <a:rPr lang="es-MX" altLang="es-MX" sz="2400" smtClean="0"/>
              <a:t> hacia </a:t>
            </a:r>
            <a:r>
              <a:rPr lang="es-MX" altLang="es-MX" sz="2400" i="1" smtClean="0"/>
              <a:t>b</a:t>
            </a:r>
          </a:p>
          <a:p>
            <a:pPr eaLnBrk="1" hangingPunct="1"/>
            <a:r>
              <a:rPr lang="es-MX" altLang="es-MX" sz="2400" smtClean="0"/>
              <a:t>En (a), el resistor se cruza </a:t>
            </a:r>
            <a:r>
              <a:rPr lang="es-MX" altLang="es-MX" sz="2400" b="1" smtClean="0"/>
              <a:t>en la dirección de la corriente</a:t>
            </a:r>
            <a:r>
              <a:rPr lang="es-MX" altLang="es-MX" sz="2400" smtClean="0"/>
              <a:t>, la caída de potencial a través del resistor – </a:t>
            </a:r>
            <a:r>
              <a:rPr lang="es-MX" altLang="es-MX" sz="2400" i="1" smtClean="0">
                <a:latin typeface="Times New Roman" panose="02020603050405020304" pitchFamily="18" charset="0"/>
              </a:rPr>
              <a:t>I</a:t>
            </a:r>
            <a:r>
              <a:rPr lang="es-MX" altLang="es-MX" sz="2400" i="1" smtClean="0"/>
              <a:t>R</a:t>
            </a:r>
          </a:p>
          <a:p>
            <a:pPr eaLnBrk="1" hangingPunct="1"/>
            <a:r>
              <a:rPr lang="es-MX" altLang="es-MX" sz="2400" smtClean="0"/>
              <a:t>En (b), el resistor es atravesado en dirección opuesta a la dirección de la corriente, la caída de potencial será ahora + </a:t>
            </a:r>
            <a:r>
              <a:rPr lang="es-MX" altLang="es-MX" sz="2400" i="1" smtClean="0">
                <a:latin typeface="Times New Roman" panose="02020603050405020304" pitchFamily="18" charset="0"/>
              </a:rPr>
              <a:t>I</a:t>
            </a:r>
            <a:r>
              <a:rPr lang="es-MX" altLang="es-MX" sz="2400" i="1" smtClean="0"/>
              <a:t>R</a:t>
            </a:r>
          </a:p>
        </p:txBody>
      </p:sp>
      <p:graphicFrame>
        <p:nvGraphicFramePr>
          <p:cNvPr id="24580" name="Object 4"/>
          <p:cNvGraphicFramePr>
            <a:graphicFrameLocks noChangeAspect="1"/>
          </p:cNvGraphicFramePr>
          <p:nvPr>
            <p:ph type="clipArt" sz="half" idx="2"/>
          </p:nvPr>
        </p:nvGraphicFramePr>
        <p:xfrm>
          <a:off x="5334000" y="2438400"/>
          <a:ext cx="3810000" cy="3213100"/>
        </p:xfrm>
        <a:graphic>
          <a:graphicData uri="http://schemas.openxmlformats.org/presentationml/2006/ole">
            <mc:AlternateContent xmlns:mc="http://schemas.openxmlformats.org/markup-compatibility/2006">
              <mc:Choice xmlns:v="urn:schemas-microsoft-com:vml" Requires="v">
                <p:oleObj spid="_x0000_s24621" name="Photo Editor Photo" r:id="rId3" imgW="4009524" imgH="3381847" progId="MSPhotoEd.3">
                  <p:embed/>
                </p:oleObj>
              </mc:Choice>
              <mc:Fallback>
                <p:oleObj name="Photo Editor Photo" r:id="rId3" imgW="4009524" imgH="3381847"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438400"/>
                        <a:ext cx="38100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MX" altLang="es-MX" smtClean="0"/>
              <a:t>Reglas para recorrer la malla</a:t>
            </a:r>
          </a:p>
        </p:txBody>
      </p:sp>
      <p:sp>
        <p:nvSpPr>
          <p:cNvPr id="25603" name="Rectangle 3"/>
          <p:cNvSpPr>
            <a:spLocks noGrp="1" noChangeArrowheads="1"/>
          </p:cNvSpPr>
          <p:nvPr>
            <p:ph type="body" sz="half" idx="1"/>
          </p:nvPr>
        </p:nvSpPr>
        <p:spPr/>
        <p:txBody>
          <a:bodyPr/>
          <a:lstStyle/>
          <a:p>
            <a:pPr eaLnBrk="1" hangingPunct="1">
              <a:lnSpc>
                <a:spcPct val="90000"/>
              </a:lnSpc>
            </a:pPr>
            <a:r>
              <a:rPr lang="es-MX" altLang="es-MX" sz="2200" smtClean="0"/>
              <a:t>En (c), la fuente de fem es atravesada </a:t>
            </a:r>
            <a:r>
              <a:rPr lang="es-MX" altLang="es-MX" sz="2200" b="1" smtClean="0"/>
              <a:t>en la dirección de la fem</a:t>
            </a:r>
            <a:r>
              <a:rPr lang="es-MX" altLang="es-MX" sz="2200" smtClean="0"/>
              <a:t> (de  – a +), y el cambio en el potencial eléctrico es +</a:t>
            </a:r>
            <a:r>
              <a:rPr lang="es-MX" altLang="es-MX" sz="2200" i="1" smtClean="0">
                <a:cs typeface="Tahoma" panose="020B0604030504040204" pitchFamily="34" charset="0"/>
              </a:rPr>
              <a:t>ε</a:t>
            </a:r>
          </a:p>
          <a:p>
            <a:pPr eaLnBrk="1" hangingPunct="1">
              <a:lnSpc>
                <a:spcPct val="90000"/>
              </a:lnSpc>
            </a:pPr>
            <a:endParaRPr lang="es-MX" altLang="es-MX" sz="2200" i="1" smtClean="0">
              <a:cs typeface="Tahoma" panose="020B0604030504040204" pitchFamily="34" charset="0"/>
            </a:endParaRPr>
          </a:p>
          <a:p>
            <a:pPr eaLnBrk="1" hangingPunct="1">
              <a:lnSpc>
                <a:spcPct val="90000"/>
              </a:lnSpc>
            </a:pPr>
            <a:r>
              <a:rPr lang="es-MX" altLang="es-MX" sz="2200" smtClean="0"/>
              <a:t>En (d), la fuente de fem es atravesada </a:t>
            </a:r>
            <a:r>
              <a:rPr lang="es-MX" altLang="es-MX" sz="2200" b="1" smtClean="0"/>
              <a:t>en dirección opuesta a la dirección de la fem</a:t>
            </a:r>
            <a:r>
              <a:rPr lang="es-MX" altLang="es-MX" sz="2200" smtClean="0"/>
              <a:t> (de + to -), y el cambio en el potencial eléctrico es -</a:t>
            </a:r>
            <a:r>
              <a:rPr lang="es-MX" altLang="es-MX" sz="2200" i="1" smtClean="0">
                <a:cs typeface="Tahoma" panose="020B0604030504040204" pitchFamily="34" charset="0"/>
              </a:rPr>
              <a:t>ε</a:t>
            </a:r>
            <a:endParaRPr lang="es-MX" altLang="es-MX" sz="2200" i="1" smtClean="0"/>
          </a:p>
        </p:txBody>
      </p:sp>
      <p:graphicFrame>
        <p:nvGraphicFramePr>
          <p:cNvPr id="25604" name="Object 4"/>
          <p:cNvGraphicFramePr>
            <a:graphicFrameLocks noChangeAspect="1"/>
          </p:cNvGraphicFramePr>
          <p:nvPr>
            <p:ph type="clipArt" sz="half" idx="2"/>
          </p:nvPr>
        </p:nvGraphicFramePr>
        <p:xfrm>
          <a:off x="5105400" y="2514600"/>
          <a:ext cx="3810000" cy="3182938"/>
        </p:xfrm>
        <a:graphic>
          <a:graphicData uri="http://schemas.openxmlformats.org/presentationml/2006/ole">
            <mc:AlternateContent xmlns:mc="http://schemas.openxmlformats.org/markup-compatibility/2006">
              <mc:Choice xmlns:v="urn:schemas-microsoft-com:vml" Requires="v">
                <p:oleObj spid="_x0000_s25645" name="Photo Editor Photo" r:id="rId3" imgW="4161905" imgH="3476190" progId="MSPhotoEd.3">
                  <p:embed/>
                </p:oleObj>
              </mc:Choice>
              <mc:Fallback>
                <p:oleObj name="Photo Editor Photo" r:id="rId3" imgW="4161905" imgH="347619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14600"/>
                        <a:ext cx="38100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s-MX" smtClean="0"/>
              <a:t>Ecuaciones de nudo</a:t>
            </a:r>
          </a:p>
        </p:txBody>
      </p:sp>
      <p:sp>
        <p:nvSpPr>
          <p:cNvPr id="26627" name="Rectangle 3"/>
          <p:cNvSpPr>
            <a:spLocks noGrp="1" noChangeArrowheads="1"/>
          </p:cNvSpPr>
          <p:nvPr>
            <p:ph type="body" idx="1"/>
          </p:nvPr>
        </p:nvSpPr>
        <p:spPr/>
        <p:txBody>
          <a:bodyPr/>
          <a:lstStyle/>
          <a:p>
            <a:pPr eaLnBrk="1" hangingPunct="1"/>
            <a:r>
              <a:rPr lang="es-MX" altLang="es-MX" smtClean="0"/>
              <a:t>Use las reglas de los nudos tantas veces como las necesite, procurando que en cada ecuación usted incorpore una corriente que no haya sido usada en una ecuación para otro nudo. El criterio del número de ecuaciones es igual al número de nudos en el circuito menos uno.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MX" altLang="es-MX" dirty="0" smtClean="0"/>
              <a:t>Ecuaciones de malla a partir de las reglas de Kirchhoff</a:t>
            </a:r>
          </a:p>
        </p:txBody>
      </p:sp>
      <p:sp>
        <p:nvSpPr>
          <p:cNvPr id="27651" name="Rectangle 3"/>
          <p:cNvSpPr>
            <a:spLocks noGrp="1" noChangeArrowheads="1"/>
          </p:cNvSpPr>
          <p:nvPr>
            <p:ph type="body" idx="1"/>
          </p:nvPr>
        </p:nvSpPr>
        <p:spPr/>
        <p:txBody>
          <a:bodyPr/>
          <a:lstStyle/>
          <a:p>
            <a:pPr eaLnBrk="1" hangingPunct="1"/>
            <a:r>
              <a:rPr lang="es-MX" altLang="es-MX" sz="2800" dirty="0" smtClean="0"/>
              <a:t>La regla de las mallas puede usarse tantas veces como se necesite en un circuito. Una condición importante es que cada malla tiene al menos un elemento (R o </a:t>
            </a:r>
            <a:r>
              <a:rPr lang="es-MX" altLang="es-MX" sz="2800" dirty="0" smtClean="0">
                <a:latin typeface="Symbol" panose="05050102010706020507" pitchFamily="18" charset="2"/>
              </a:rPr>
              <a:t>e</a:t>
            </a:r>
            <a:r>
              <a:rPr lang="es-MX" altLang="es-MX" sz="2800" dirty="0" smtClean="0"/>
              <a:t>) que no es compartido con las otras mallas del circuito</a:t>
            </a:r>
          </a:p>
          <a:p>
            <a:pPr eaLnBrk="1" hangingPunct="1"/>
            <a:r>
              <a:rPr lang="es-MX" altLang="es-MX" sz="2800" dirty="0" smtClean="0"/>
              <a:t>Usted necesita tantas ecuaciones de malla como </a:t>
            </a:r>
            <a:r>
              <a:rPr lang="es-MX" altLang="es-MX" sz="2800" dirty="0" smtClean="0"/>
              <a:t>número </a:t>
            </a:r>
            <a:r>
              <a:rPr lang="es-MX" altLang="es-MX" sz="2800" dirty="0" smtClean="0"/>
              <a:t>de corrientes de malla que usted ignore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7504" y="2132856"/>
            <a:ext cx="2943225" cy="2200275"/>
          </a:xfrm>
          <a:prstGeom prst="rect">
            <a:avLst/>
          </a:prstGeom>
        </p:spPr>
      </p:pic>
      <p:sp>
        <p:nvSpPr>
          <p:cNvPr id="5" name="CuadroTexto 4"/>
          <p:cNvSpPr txBox="1"/>
          <p:nvPr/>
        </p:nvSpPr>
        <p:spPr>
          <a:xfrm>
            <a:off x="3078973" y="404664"/>
            <a:ext cx="5544616" cy="2677656"/>
          </a:xfrm>
          <a:prstGeom prst="rect">
            <a:avLst/>
          </a:prstGeom>
          <a:noFill/>
        </p:spPr>
        <p:txBody>
          <a:bodyPr wrap="square" rtlCol="0">
            <a:spAutoFit/>
          </a:bodyPr>
          <a:lstStyle/>
          <a:p>
            <a:r>
              <a:rPr lang="es-MX" dirty="0" smtClean="0"/>
              <a:t>Considere usted el siguiente circuito. Como podrá usted observar, no es claro que exista un arreglo de resistores y </a:t>
            </a:r>
            <a:r>
              <a:rPr lang="es-MX" dirty="0" err="1" smtClean="0"/>
              <a:t>fems</a:t>
            </a:r>
            <a:r>
              <a:rPr lang="es-MX" dirty="0" smtClean="0"/>
              <a:t> que pueda pensarse en serie o en paralelo, así que se deberá recurrir a las dos leyes de Kirchhoff que se le han expuesto  </a:t>
            </a:r>
            <a:endParaRPr lang="es-MX" dirty="0"/>
          </a:p>
        </p:txBody>
      </p:sp>
      <p:sp>
        <p:nvSpPr>
          <p:cNvPr id="6" name="CuadroTexto 5"/>
          <p:cNvSpPr txBox="1"/>
          <p:nvPr/>
        </p:nvSpPr>
        <p:spPr>
          <a:xfrm>
            <a:off x="3203849" y="3429000"/>
            <a:ext cx="5472607" cy="3170099"/>
          </a:xfrm>
          <a:prstGeom prst="rect">
            <a:avLst/>
          </a:prstGeom>
          <a:noFill/>
        </p:spPr>
        <p:txBody>
          <a:bodyPr wrap="square" rtlCol="0">
            <a:spAutoFit/>
          </a:bodyPr>
          <a:lstStyle/>
          <a:p>
            <a:r>
              <a:rPr lang="es-MX" sz="2000" dirty="0" smtClean="0"/>
              <a:t>Recuerde de la sección anterior que si nuestro camino alrededor de una malla nos lleva a través de una resistencia en la misma dirección que el corriente, debemos escribir el cambio de voltaje como IR (una caída de voltaje); si nuestro camino toma nosotros a través de una resistencia en la dirección opuesta a la corriente, debemos escribir el voltaje cambio de edad como IR (un aumento de voltaje). </a:t>
            </a:r>
            <a:endParaRPr lang="es-MX" sz="2000" dirty="0"/>
          </a:p>
        </p:txBody>
      </p:sp>
    </p:spTree>
    <p:extLst>
      <p:ext uri="{BB962C8B-B14F-4D97-AF65-F5344CB8AC3E}">
        <p14:creationId xmlns:p14="http://schemas.microsoft.com/office/powerpoint/2010/main" val="212861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83768" y="748790"/>
            <a:ext cx="6501251" cy="6247864"/>
          </a:xfrm>
          <a:prstGeom prst="rect">
            <a:avLst/>
          </a:prstGeom>
          <a:noFill/>
        </p:spPr>
        <p:txBody>
          <a:bodyPr wrap="square" rtlCol="0">
            <a:spAutoFit/>
          </a:bodyPr>
          <a:lstStyle/>
          <a:p>
            <a:pPr marL="457200" indent="-457200">
              <a:buAutoNum type="arabicPeriod"/>
            </a:pPr>
            <a:r>
              <a:rPr lang="es-MX" sz="2000" dirty="0" smtClean="0"/>
              <a:t>Identifique las corrientes separadas a través de cada rama en el circuito y asigne cada actual una etiqueta (I</a:t>
            </a:r>
            <a:r>
              <a:rPr lang="es-MX" sz="2000" baseline="-25000" dirty="0" smtClean="0"/>
              <a:t>1</a:t>
            </a:r>
            <a:r>
              <a:rPr lang="es-MX" sz="2000" dirty="0" smtClean="0"/>
              <a:t>, I</a:t>
            </a:r>
            <a:r>
              <a:rPr lang="es-MX" sz="2000" baseline="-25000" dirty="0" smtClean="0"/>
              <a:t>2</a:t>
            </a:r>
            <a:r>
              <a:rPr lang="es-MX" sz="2000" dirty="0" smtClean="0"/>
              <a:t>, I</a:t>
            </a:r>
            <a:r>
              <a:rPr lang="es-MX" sz="2000" baseline="-25000" dirty="0" smtClean="0"/>
              <a:t>3</a:t>
            </a:r>
            <a:r>
              <a:rPr lang="es-MX" sz="2000" dirty="0" smtClean="0"/>
              <a:t>, ...) y </a:t>
            </a:r>
            <a:r>
              <a:rPr lang="es-MX" sz="2000" b="1" dirty="0" smtClean="0"/>
              <a:t>una dirección arbitraria </a:t>
            </a:r>
            <a:r>
              <a:rPr lang="es-MX" sz="2000" dirty="0" smtClean="0"/>
              <a:t>(dibujando una flecha).</a:t>
            </a:r>
          </a:p>
          <a:p>
            <a:pPr marL="457200" indent="-457200">
              <a:buAutoNum type="arabicPeriod"/>
            </a:pPr>
            <a:endParaRPr lang="es-MX" sz="2000" dirty="0" smtClean="0"/>
          </a:p>
          <a:p>
            <a:pPr marL="457200" indent="-457200">
              <a:buAutoNum type="arabicPeriod"/>
            </a:pPr>
            <a:r>
              <a:rPr lang="es-MX" sz="2000" dirty="0" smtClean="0"/>
              <a:t>Escribe la regla de Kirchhoff, ∑ </a:t>
            </a:r>
            <a:r>
              <a:rPr lang="es-MX" sz="2000" dirty="0" err="1" smtClean="0"/>
              <a:t>I</a:t>
            </a:r>
            <a:r>
              <a:rPr lang="es-MX" sz="2000" baseline="-25000" dirty="0" err="1" smtClean="0"/>
              <a:t>in</a:t>
            </a:r>
            <a:r>
              <a:rPr lang="es-MX" sz="2000" dirty="0" smtClean="0"/>
              <a:t>=∑ </a:t>
            </a:r>
            <a:r>
              <a:rPr lang="es-MX" sz="2000" dirty="0" err="1" smtClean="0"/>
              <a:t>I</a:t>
            </a:r>
            <a:r>
              <a:rPr lang="es-MX" sz="2000" baseline="-25000" dirty="0" err="1" smtClean="0"/>
              <a:t>out</a:t>
            </a:r>
            <a:r>
              <a:rPr lang="es-MX" sz="2000" dirty="0" smtClean="0"/>
              <a:t> , en varios cruces (nodos). Elija suficientes uniones para que todas las corrientes se incluyan en al menos una ecuación, y elija solo uniones con al menos una corriente que no aparezca en ninguna otra ecuación.</a:t>
            </a:r>
          </a:p>
          <a:p>
            <a:pPr marL="457200" indent="-457200">
              <a:buAutoNum type="arabicPeriod"/>
            </a:pPr>
            <a:endParaRPr lang="es-MX" sz="2000" dirty="0" smtClean="0"/>
          </a:p>
          <a:p>
            <a:pPr marL="457200" indent="-457200">
              <a:buAutoNum type="arabicPeriod"/>
            </a:pPr>
            <a:r>
              <a:rPr lang="es-MX" sz="2000" dirty="0" smtClean="0"/>
              <a:t>Considere el circuito como una colección de bucles cerrados. Identifique suficientes bucles para que cada parte del circuito está incluida en al menos uno de los bucles. Los bucles pueden superponerse, pero cada bucle debe tener al menos algún elemento de circuito que no se comparta con ningún otro bucle.</a:t>
            </a:r>
          </a:p>
          <a:p>
            <a:pPr marL="457200" indent="-457200">
              <a:buAutoNum type="arabicPeriod"/>
            </a:pPr>
            <a:endParaRPr lang="es-MX" sz="2000" dirty="0"/>
          </a:p>
        </p:txBody>
      </p:sp>
      <p:sp>
        <p:nvSpPr>
          <p:cNvPr id="3" name="CuadroTexto 2"/>
          <p:cNvSpPr txBox="1"/>
          <p:nvPr/>
        </p:nvSpPr>
        <p:spPr>
          <a:xfrm>
            <a:off x="1311052" y="332656"/>
            <a:ext cx="7313220" cy="400110"/>
          </a:xfrm>
          <a:prstGeom prst="rect">
            <a:avLst/>
          </a:prstGeom>
          <a:noFill/>
        </p:spPr>
        <p:txBody>
          <a:bodyPr wrap="none" rtlCol="0">
            <a:spAutoFit/>
          </a:bodyPr>
          <a:lstStyle/>
          <a:p>
            <a:r>
              <a:rPr lang="es-MX" sz="2000" b="1" dirty="0" smtClean="0"/>
              <a:t>Siga usted cuidadosamente el siguiente procedimiento:</a:t>
            </a:r>
            <a:endParaRPr lang="es-MX" sz="2000" b="1" dirty="0"/>
          </a:p>
        </p:txBody>
      </p:sp>
      <p:pic>
        <p:nvPicPr>
          <p:cNvPr id="4" name="Imagen 3"/>
          <p:cNvPicPr>
            <a:picLocks noChangeAspect="1"/>
          </p:cNvPicPr>
          <p:nvPr/>
        </p:nvPicPr>
        <p:blipFill>
          <a:blip r:embed="rId2"/>
          <a:stretch>
            <a:fillRect/>
          </a:stretch>
        </p:blipFill>
        <p:spPr>
          <a:xfrm>
            <a:off x="0" y="4724685"/>
            <a:ext cx="2885714" cy="2295238"/>
          </a:xfrm>
          <a:prstGeom prst="rect">
            <a:avLst/>
          </a:prstGeom>
        </p:spPr>
      </p:pic>
    </p:spTree>
    <p:extLst>
      <p:ext uri="{BB962C8B-B14F-4D97-AF65-F5344CB8AC3E}">
        <p14:creationId xmlns:p14="http://schemas.microsoft.com/office/powerpoint/2010/main" val="36754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139952" y="312762"/>
            <a:ext cx="4752528" cy="6232475"/>
          </a:xfrm>
          <a:prstGeom prst="rect">
            <a:avLst/>
          </a:prstGeom>
          <a:noFill/>
        </p:spPr>
        <p:txBody>
          <a:bodyPr wrap="square" rtlCol="0">
            <a:spAutoFit/>
          </a:bodyPr>
          <a:lstStyle/>
          <a:p>
            <a:r>
              <a:rPr lang="es-MX" sz="1900" dirty="0" smtClean="0"/>
              <a:t>Aplique la regla de voltaje de Kirchhoff a cada bucle: la suma de todas las </a:t>
            </a:r>
            <a:r>
              <a:rPr lang="es-MX" sz="1900" dirty="0" err="1" smtClean="0"/>
              <a:t>fem</a:t>
            </a:r>
            <a:r>
              <a:rPr lang="es-MX" sz="1900" dirty="0" smtClean="0"/>
              <a:t> y todas los cambios de potencial a través de las resistencias deben sumar cero a medida que recorremos un bucle.</a:t>
            </a:r>
          </a:p>
          <a:p>
            <a:endParaRPr lang="es-MX" sz="1900" dirty="0"/>
          </a:p>
          <a:p>
            <a:r>
              <a:rPr lang="es-MX" sz="1900" dirty="0" smtClean="0"/>
              <a:t>Tenga en cuenta que al escribir el cambio de potencial a través de una resistencia, </a:t>
            </a:r>
            <a:r>
              <a:rPr lang="es-MX" sz="1900" dirty="0" smtClean="0">
                <a:latin typeface="Symbol" panose="05050102010706020507" pitchFamily="18" charset="2"/>
              </a:rPr>
              <a:t>D</a:t>
            </a:r>
            <a:r>
              <a:rPr lang="es-MX" sz="1900" dirty="0" smtClean="0"/>
              <a:t>V=±IR, debe tomar el signo negativo si atravesamos la resistencia en la dirección de la circulación de la corriente, y el signo positivo si transitamos en dirección opuesta a la corriente.</a:t>
            </a:r>
          </a:p>
          <a:p>
            <a:endParaRPr lang="es-MX" sz="1900" dirty="0"/>
          </a:p>
          <a:p>
            <a:r>
              <a:rPr lang="es-MX" sz="1900" dirty="0" smtClean="0"/>
              <a:t>De manera similar, una fuente de </a:t>
            </a:r>
            <a:r>
              <a:rPr lang="es-MX" sz="1900" dirty="0" err="1" smtClean="0"/>
              <a:t>fem</a:t>
            </a:r>
            <a:r>
              <a:rPr lang="es-MX" sz="1900" dirty="0" smtClean="0"/>
              <a:t> </a:t>
            </a:r>
            <a:r>
              <a:rPr lang="es-MX" sz="1900" dirty="0" smtClean="0">
                <a:latin typeface="Symbol" panose="05050102010706020507" pitchFamily="18" charset="2"/>
              </a:rPr>
              <a:t>e</a:t>
            </a:r>
            <a:r>
              <a:rPr lang="es-MX" sz="1900" dirty="0" smtClean="0"/>
              <a:t> debe considerarse positiva, +</a:t>
            </a:r>
            <a:r>
              <a:rPr lang="es-MX" sz="1900" dirty="0" smtClean="0">
                <a:latin typeface="Symbol" panose="05050102010706020507" pitchFamily="18" charset="2"/>
              </a:rPr>
              <a:t>e</a:t>
            </a:r>
            <a:r>
              <a:rPr lang="es-MX" sz="1900" dirty="0" smtClean="0"/>
              <a:t>, siempre que vayamos a través de la fuente en la dirección de avance, desde la terminal - hasta la terminal +; y negativa, -</a:t>
            </a:r>
            <a:r>
              <a:rPr lang="es-MX" sz="1900" dirty="0" smtClean="0">
                <a:latin typeface="Symbol" panose="05050102010706020507" pitchFamily="18" charset="2"/>
              </a:rPr>
              <a:t>e</a:t>
            </a:r>
            <a:r>
              <a:rPr lang="es-MX" sz="1900" dirty="0" smtClean="0"/>
              <a:t>, si pasamos por la fuente en la dirección inversa, desde el a la terminal. </a:t>
            </a:r>
            <a:endParaRPr lang="es-MX" sz="1900" dirty="0"/>
          </a:p>
        </p:txBody>
      </p:sp>
      <p:pic>
        <p:nvPicPr>
          <p:cNvPr id="4" name="Imagen 3"/>
          <p:cNvPicPr>
            <a:picLocks noChangeAspect="1"/>
          </p:cNvPicPr>
          <p:nvPr/>
        </p:nvPicPr>
        <p:blipFill>
          <a:blip r:embed="rId2"/>
          <a:stretch>
            <a:fillRect/>
          </a:stretch>
        </p:blipFill>
        <p:spPr>
          <a:xfrm>
            <a:off x="-108520" y="2060848"/>
            <a:ext cx="4120161" cy="3168352"/>
          </a:xfrm>
          <a:prstGeom prst="rect">
            <a:avLst/>
          </a:prstGeom>
        </p:spPr>
      </p:pic>
    </p:spTree>
    <p:extLst>
      <p:ext uri="{BB962C8B-B14F-4D97-AF65-F5344CB8AC3E}">
        <p14:creationId xmlns:p14="http://schemas.microsoft.com/office/powerpoint/2010/main" val="1333450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63688" y="404664"/>
            <a:ext cx="6768752" cy="5632311"/>
          </a:xfrm>
          <a:prstGeom prst="rect">
            <a:avLst/>
          </a:prstGeom>
          <a:noFill/>
        </p:spPr>
        <p:txBody>
          <a:bodyPr wrap="square" rtlCol="0">
            <a:spAutoFit/>
          </a:bodyPr>
          <a:lstStyle/>
          <a:p>
            <a:r>
              <a:rPr lang="es-MX" dirty="0" smtClean="0"/>
              <a:t>Este procedimiento dará como resultado el número correcto de ecuaciones para la corriente desconocida. I</a:t>
            </a:r>
            <a:r>
              <a:rPr lang="es-MX" baseline="-25000" dirty="0" smtClean="0"/>
              <a:t>1</a:t>
            </a:r>
            <a:r>
              <a:rPr lang="es-MX" dirty="0" smtClean="0"/>
              <a:t>, I</a:t>
            </a:r>
            <a:r>
              <a:rPr lang="es-MX" baseline="-25000" dirty="0" smtClean="0"/>
              <a:t>2</a:t>
            </a:r>
            <a:r>
              <a:rPr lang="es-MX" dirty="0" smtClean="0"/>
              <a:t>, I</a:t>
            </a:r>
            <a:r>
              <a:rPr lang="es-MX" baseline="-25000" dirty="0" smtClean="0"/>
              <a:t>3</a:t>
            </a:r>
            <a:r>
              <a:rPr lang="es-MX" dirty="0" smtClean="0"/>
              <a:t>, ... Entonces podemos resolver las ecuaciones para estas incógnitas por métodos matemáticos </a:t>
            </a:r>
            <a:r>
              <a:rPr lang="es-MX" dirty="0" smtClean="0"/>
              <a:t>estándar </a:t>
            </a:r>
            <a:r>
              <a:rPr lang="es-MX" dirty="0" smtClean="0"/>
              <a:t>para la solución de ecuaciones simultáneas para varias incógnitas. Si una corriente resulta ser negativa, obedece a que la circulación es contraria a la que arbitrariamente se asignó</a:t>
            </a:r>
          </a:p>
          <a:p>
            <a:endParaRPr lang="es-MX" dirty="0"/>
          </a:p>
          <a:p>
            <a:r>
              <a:rPr lang="es-MX" b="1" dirty="0" smtClean="0"/>
              <a:t>Muy importantemente. No olvide que están son ecuaciones que lo llevan a corriente de bucle o corrientes de malla…que no son las corrientes reales del circuito….que pronto usted sabrá calcular </a:t>
            </a:r>
            <a:endParaRPr lang="es-MX" b="1" dirty="0"/>
          </a:p>
        </p:txBody>
      </p:sp>
    </p:spTree>
    <p:extLst>
      <p:ext uri="{BB962C8B-B14F-4D97-AF65-F5344CB8AC3E}">
        <p14:creationId xmlns:p14="http://schemas.microsoft.com/office/powerpoint/2010/main" val="3359776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MX" altLang="es-MX" smtClean="0"/>
              <a:t>Fuerza electromotriz</a:t>
            </a:r>
          </a:p>
        </p:txBody>
      </p:sp>
      <p:sp>
        <p:nvSpPr>
          <p:cNvPr id="5123" name="Rectangle 3"/>
          <p:cNvSpPr>
            <a:spLocks noGrp="1" noChangeArrowheads="1"/>
          </p:cNvSpPr>
          <p:nvPr>
            <p:ph type="body" idx="1"/>
          </p:nvPr>
        </p:nvSpPr>
        <p:spPr/>
        <p:txBody>
          <a:bodyPr/>
          <a:lstStyle/>
          <a:p>
            <a:pPr eaLnBrk="1" hangingPunct="1"/>
            <a:r>
              <a:rPr lang="es-MX" altLang="es-MX" smtClean="0"/>
              <a:t>La fuerza electromotriz (fem), </a:t>
            </a:r>
            <a:r>
              <a:rPr lang="es-MX" altLang="es-MX" smtClean="0">
                <a:latin typeface="Symbol" panose="05050102010706020507" pitchFamily="18" charset="2"/>
              </a:rPr>
              <a:t>e</a:t>
            </a:r>
            <a:r>
              <a:rPr lang="es-MX" altLang="es-MX" smtClean="0"/>
              <a:t>, de una batería es el voltaje máximo posible que la batería puede proporcionar entre sus terminales</a:t>
            </a:r>
          </a:p>
          <a:p>
            <a:pPr lvl="1" eaLnBrk="1" hangingPunct="1"/>
            <a:r>
              <a:rPr lang="es-MX" altLang="es-MX" smtClean="0"/>
              <a:t>La fem proporciona energía, no es que aplique una fuerza</a:t>
            </a:r>
          </a:p>
          <a:p>
            <a:pPr eaLnBrk="1" hangingPunct="1"/>
            <a:r>
              <a:rPr lang="es-MX" altLang="es-MX" smtClean="0"/>
              <a:t>La batería será normalmente la fuente de energía eléctrica del circuito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6068" y="188640"/>
            <a:ext cx="6867525" cy="876300"/>
          </a:xfrm>
          <a:prstGeom prst="rect">
            <a:avLst/>
          </a:prstGeom>
        </p:spPr>
      </p:pic>
      <p:pic>
        <p:nvPicPr>
          <p:cNvPr id="3" name="Imagen 2"/>
          <p:cNvPicPr>
            <a:picLocks noChangeAspect="1"/>
          </p:cNvPicPr>
          <p:nvPr/>
        </p:nvPicPr>
        <p:blipFill rotWithShape="1">
          <a:blip r:embed="rId3"/>
          <a:srcRect t="16157"/>
          <a:stretch/>
        </p:blipFill>
        <p:spPr>
          <a:xfrm>
            <a:off x="5715173" y="1340768"/>
            <a:ext cx="3248025" cy="2731240"/>
          </a:xfrm>
          <a:prstGeom prst="rect">
            <a:avLst/>
          </a:prstGeom>
        </p:spPr>
      </p:pic>
      <p:pic>
        <p:nvPicPr>
          <p:cNvPr id="4" name="Imagen 3"/>
          <p:cNvPicPr>
            <a:picLocks noChangeAspect="1"/>
          </p:cNvPicPr>
          <p:nvPr/>
        </p:nvPicPr>
        <p:blipFill>
          <a:blip r:embed="rId4"/>
          <a:stretch>
            <a:fillRect/>
          </a:stretch>
        </p:blipFill>
        <p:spPr>
          <a:xfrm>
            <a:off x="395536" y="2276872"/>
            <a:ext cx="3228975" cy="4295775"/>
          </a:xfrm>
          <a:prstGeom prst="rect">
            <a:avLst/>
          </a:prstGeom>
        </p:spPr>
      </p:pic>
      <p:pic>
        <p:nvPicPr>
          <p:cNvPr id="5" name="Imagen 4"/>
          <p:cNvPicPr>
            <a:picLocks noChangeAspect="1"/>
          </p:cNvPicPr>
          <p:nvPr/>
        </p:nvPicPr>
        <p:blipFill>
          <a:blip r:embed="rId5"/>
          <a:stretch>
            <a:fillRect/>
          </a:stretch>
        </p:blipFill>
        <p:spPr>
          <a:xfrm>
            <a:off x="3164892" y="1981597"/>
            <a:ext cx="150495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6" name="Imagen 5"/>
          <p:cNvPicPr>
            <a:picLocks noChangeAspect="1"/>
          </p:cNvPicPr>
          <p:nvPr/>
        </p:nvPicPr>
        <p:blipFill>
          <a:blip r:embed="rId6"/>
          <a:stretch>
            <a:fillRect/>
          </a:stretch>
        </p:blipFill>
        <p:spPr>
          <a:xfrm>
            <a:off x="3185248" y="3022079"/>
            <a:ext cx="2600325" cy="466725"/>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7" name="Imagen 6"/>
          <p:cNvPicPr>
            <a:picLocks noChangeAspect="1"/>
          </p:cNvPicPr>
          <p:nvPr/>
        </p:nvPicPr>
        <p:blipFill>
          <a:blip r:embed="rId7"/>
          <a:stretch>
            <a:fillRect/>
          </a:stretch>
        </p:blipFill>
        <p:spPr>
          <a:xfrm>
            <a:off x="3624511" y="4001045"/>
            <a:ext cx="2724150" cy="504825"/>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8" name="Imagen 7"/>
          <p:cNvPicPr>
            <a:picLocks noChangeAspect="1"/>
          </p:cNvPicPr>
          <p:nvPr/>
        </p:nvPicPr>
        <p:blipFill>
          <a:blip r:embed="rId8"/>
          <a:stretch>
            <a:fillRect/>
          </a:stretch>
        </p:blipFill>
        <p:spPr>
          <a:xfrm>
            <a:off x="6128956" y="5557796"/>
            <a:ext cx="2800350" cy="1190625"/>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10" name="Imagen 9"/>
          <p:cNvPicPr>
            <a:picLocks noChangeAspect="1"/>
          </p:cNvPicPr>
          <p:nvPr/>
        </p:nvPicPr>
        <p:blipFill>
          <a:blip r:embed="rId9"/>
          <a:stretch>
            <a:fillRect/>
          </a:stretch>
        </p:blipFill>
        <p:spPr>
          <a:xfrm>
            <a:off x="3342410" y="4731169"/>
            <a:ext cx="2286000" cy="923925"/>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11" name="CuadroTexto 10"/>
          <p:cNvSpPr txBox="1"/>
          <p:nvPr/>
        </p:nvSpPr>
        <p:spPr>
          <a:xfrm>
            <a:off x="5834252" y="4931521"/>
            <a:ext cx="3095054" cy="523220"/>
          </a:xfrm>
          <a:prstGeom prst="rect">
            <a:avLst/>
          </a:prstGeom>
          <a:noFill/>
        </p:spPr>
        <p:txBody>
          <a:bodyPr wrap="square" rtlCol="0">
            <a:spAutoFit/>
          </a:bodyPr>
          <a:lstStyle/>
          <a:p>
            <a:r>
              <a:rPr lang="es-MX" sz="1400" dirty="0" smtClean="0"/>
              <a:t>Incorporando el valor de I</a:t>
            </a:r>
            <a:r>
              <a:rPr lang="es-MX" sz="1400" baseline="-25000" dirty="0" smtClean="0"/>
              <a:t>1</a:t>
            </a:r>
            <a:r>
              <a:rPr lang="es-MX" sz="1400" dirty="0" smtClean="0"/>
              <a:t> en esta ecuación</a:t>
            </a:r>
            <a:endParaRPr lang="es-MX" sz="1400" dirty="0"/>
          </a:p>
        </p:txBody>
      </p:sp>
    </p:spTree>
    <p:extLst>
      <p:ext uri="{BB962C8B-B14F-4D97-AF65-F5344CB8AC3E}">
        <p14:creationId xmlns:p14="http://schemas.microsoft.com/office/powerpoint/2010/main" val="1894170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03648" y="332656"/>
            <a:ext cx="7560840" cy="338554"/>
          </a:xfrm>
          <a:prstGeom prst="rect">
            <a:avLst/>
          </a:prstGeom>
          <a:noFill/>
        </p:spPr>
        <p:txBody>
          <a:bodyPr wrap="square" rtlCol="0">
            <a:spAutoFit/>
          </a:bodyPr>
          <a:lstStyle/>
          <a:p>
            <a:r>
              <a:rPr lang="es-MX" sz="1600" dirty="0" smtClean="0"/>
              <a:t>Resolviendo este par de ecuaciones para un par de incógnitas, uno obtiene</a:t>
            </a:r>
            <a:endParaRPr lang="es-MX" sz="1600" dirty="0"/>
          </a:p>
        </p:txBody>
      </p:sp>
      <p:pic>
        <p:nvPicPr>
          <p:cNvPr id="3" name="Imagen 2"/>
          <p:cNvPicPr>
            <a:picLocks noChangeAspect="1"/>
          </p:cNvPicPr>
          <p:nvPr/>
        </p:nvPicPr>
        <p:blipFill>
          <a:blip r:embed="rId2"/>
          <a:stretch>
            <a:fillRect/>
          </a:stretch>
        </p:blipFill>
        <p:spPr>
          <a:xfrm>
            <a:off x="1439246" y="908720"/>
            <a:ext cx="2619375" cy="704850"/>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5" name="Imagen 4"/>
          <p:cNvPicPr>
            <a:picLocks noChangeAspect="1"/>
          </p:cNvPicPr>
          <p:nvPr/>
        </p:nvPicPr>
        <p:blipFill>
          <a:blip r:embed="rId3"/>
          <a:stretch>
            <a:fillRect/>
          </a:stretch>
        </p:blipFill>
        <p:spPr>
          <a:xfrm>
            <a:off x="5184068" y="836712"/>
            <a:ext cx="2590800" cy="1190625"/>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6" name="Imagen 5"/>
          <p:cNvPicPr>
            <a:picLocks noChangeAspect="1"/>
          </p:cNvPicPr>
          <p:nvPr/>
        </p:nvPicPr>
        <p:blipFill>
          <a:blip r:embed="rId4"/>
          <a:stretch>
            <a:fillRect/>
          </a:stretch>
        </p:blipFill>
        <p:spPr>
          <a:xfrm>
            <a:off x="5013548" y="2192839"/>
            <a:ext cx="1790700" cy="542925"/>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7" name="Imagen 6"/>
          <p:cNvPicPr>
            <a:picLocks noChangeAspect="1"/>
          </p:cNvPicPr>
          <p:nvPr/>
        </p:nvPicPr>
        <p:blipFill>
          <a:blip r:embed="rId5"/>
          <a:stretch>
            <a:fillRect/>
          </a:stretch>
        </p:blipFill>
        <p:spPr>
          <a:xfrm>
            <a:off x="5012618" y="2820444"/>
            <a:ext cx="2933700" cy="523875"/>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8" name="Imagen 7"/>
          <p:cNvPicPr>
            <a:picLocks noChangeAspect="1"/>
          </p:cNvPicPr>
          <p:nvPr/>
        </p:nvPicPr>
        <p:blipFill>
          <a:blip r:embed="rId6"/>
          <a:stretch>
            <a:fillRect/>
          </a:stretch>
        </p:blipFill>
        <p:spPr>
          <a:xfrm>
            <a:off x="5028431" y="3429000"/>
            <a:ext cx="3676650" cy="504825"/>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9" name="Rectángulo 8"/>
          <p:cNvSpPr/>
          <p:nvPr/>
        </p:nvSpPr>
        <p:spPr>
          <a:xfrm>
            <a:off x="251520" y="2455040"/>
            <a:ext cx="4492167" cy="1477328"/>
          </a:xfrm>
          <a:prstGeom prst="rect">
            <a:avLst/>
          </a:prstGeom>
        </p:spPr>
        <p:txBody>
          <a:bodyPr wrap="square">
            <a:spAutoFit/>
          </a:bodyPr>
          <a:lstStyle/>
          <a:p>
            <a:r>
              <a:rPr lang="es-MX" sz="1800" dirty="0" smtClean="0"/>
              <a:t>Estas corrientes se miden, por supuesto, en amperios; es decir, I</a:t>
            </a:r>
            <a:r>
              <a:rPr lang="es-MX" sz="1800" baseline="-25000" dirty="0" smtClean="0"/>
              <a:t>1</a:t>
            </a:r>
            <a:r>
              <a:rPr lang="es-MX" sz="1800" dirty="0" smtClean="0"/>
              <a:t>= 1.25 A, I</a:t>
            </a:r>
            <a:r>
              <a:rPr lang="es-MX" sz="1800" baseline="-25000" dirty="0" smtClean="0"/>
              <a:t>2</a:t>
            </a:r>
            <a:r>
              <a:rPr lang="es-MX" sz="1800" dirty="0" smtClean="0"/>
              <a:t>=1.75 A, e I</a:t>
            </a:r>
            <a:r>
              <a:rPr lang="es-MX" sz="1800" baseline="-25000" dirty="0" smtClean="0"/>
              <a:t>3</a:t>
            </a:r>
            <a:r>
              <a:rPr lang="es-MX" sz="1800" dirty="0" smtClean="0"/>
              <a:t>=-0.50 A. El signo negativo en I</a:t>
            </a:r>
            <a:r>
              <a:rPr lang="es-MX" sz="1800" baseline="-25000" dirty="0" smtClean="0"/>
              <a:t>3</a:t>
            </a:r>
            <a:r>
              <a:rPr lang="es-MX" sz="1800" dirty="0" smtClean="0"/>
              <a:t> indica que la corriente en esa rama es</a:t>
            </a:r>
          </a:p>
          <a:p>
            <a:r>
              <a:rPr lang="es-MX" sz="1800" dirty="0" smtClean="0"/>
              <a:t>en realidad opuesta a la dirección elegida </a:t>
            </a:r>
            <a:endParaRPr lang="es-MX" sz="1800" dirty="0"/>
          </a:p>
        </p:txBody>
      </p:sp>
    </p:spTree>
    <p:extLst>
      <p:ext uri="{BB962C8B-B14F-4D97-AF65-F5344CB8AC3E}">
        <p14:creationId xmlns:p14="http://schemas.microsoft.com/office/powerpoint/2010/main" val="161752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9632" y="335845"/>
            <a:ext cx="7776864" cy="59093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1800" dirty="0" smtClean="0"/>
              <a:t>Al configurar las ecuaciones para las diversas uniones (nudos, nodos) y bucles en un circuito, debe usted manejar las direcciones de las corrientes y las convenciones de signos para las corrientes y los potenciales Para mantener esta coherencia, siga estos pasos:</a:t>
            </a:r>
          </a:p>
          <a:p>
            <a:pPr marL="342900" indent="-342900">
              <a:buAutoNum type="arabicPeriod"/>
            </a:pPr>
            <a:r>
              <a:rPr lang="es-MX" sz="1800" dirty="0" smtClean="0"/>
              <a:t>Primero, etiquete las corrientes en las ramas separadas y asigne una dirección para cada uno dibujando una flecha.</a:t>
            </a:r>
          </a:p>
          <a:p>
            <a:pPr marL="342900" indent="-342900">
              <a:buAutoNum type="arabicPeriod"/>
            </a:pPr>
            <a:endParaRPr lang="es-MX" sz="1800" dirty="0" smtClean="0"/>
          </a:p>
          <a:p>
            <a:pPr marL="342900" indent="-342900">
              <a:buAutoNum type="arabicPeriod"/>
            </a:pPr>
            <a:r>
              <a:rPr lang="es-MX" sz="1800" dirty="0" smtClean="0"/>
              <a:t>Elija un cruce y aplique la regla actual de Kirchhoff, </a:t>
            </a:r>
            <a:r>
              <a:rPr lang="el-GR" sz="1800" dirty="0" smtClean="0"/>
              <a:t>Σ</a:t>
            </a:r>
            <a:r>
              <a:rPr lang="es-MX" sz="1800" dirty="0" err="1" smtClean="0"/>
              <a:t>I</a:t>
            </a:r>
            <a:r>
              <a:rPr lang="es-MX" sz="1800" baseline="-25000" dirty="0" err="1" smtClean="0"/>
              <a:t>in</a:t>
            </a:r>
            <a:r>
              <a:rPr lang="es-MX" sz="1800" dirty="0" smtClean="0"/>
              <a:t> =</a:t>
            </a:r>
            <a:r>
              <a:rPr lang="el-GR" sz="1800" dirty="0" smtClean="0"/>
              <a:t> Σ </a:t>
            </a:r>
            <a:r>
              <a:rPr lang="es-MX" sz="1800" dirty="0" err="1" smtClean="0"/>
              <a:t>I</a:t>
            </a:r>
            <a:r>
              <a:rPr lang="es-MX" sz="1800" baseline="-25000" dirty="0" err="1" smtClean="0"/>
              <a:t>out</a:t>
            </a:r>
            <a:r>
              <a:rPr lang="es-MX" sz="1800" dirty="0" smtClean="0"/>
              <a:t> Continúe haciendo esto para otros cruces hasta cada corriente separada está incluida en al menos una ecuación. Elija solo uniones que incluyan al menos una corriente, que no exista en ningún cruce previamente elegido.</a:t>
            </a:r>
          </a:p>
          <a:p>
            <a:pPr marL="342900" indent="-342900">
              <a:buAutoNum type="arabicPeriod"/>
            </a:pPr>
            <a:endParaRPr lang="es-MX" sz="1800" dirty="0" smtClean="0"/>
          </a:p>
          <a:p>
            <a:pPr marL="342900" indent="-342900">
              <a:buAutoNum type="arabicPeriod"/>
            </a:pPr>
            <a:r>
              <a:rPr lang="es-MX" sz="1800" dirty="0" smtClean="0"/>
              <a:t>A continuación, identifique un número suficiente de bucles para que todos Los elementos del circuito del circuito están incluidos en al menos una bucle, y cada bucle tiene al menos algún elemento de circuito que no está incluido en ningún otro bucle. </a:t>
            </a:r>
          </a:p>
          <a:p>
            <a:pPr marL="342900" indent="-342900">
              <a:buAutoNum type="arabicPeriod"/>
            </a:pPr>
            <a:endParaRPr lang="es-MX" sz="1800" dirty="0"/>
          </a:p>
          <a:p>
            <a:pPr marL="342900" indent="-342900">
              <a:buAutoNum type="arabicPeriod"/>
            </a:pPr>
            <a:r>
              <a:rPr lang="es-MX" sz="1800" dirty="0" smtClean="0"/>
              <a:t>Empiece desde cualquier punto de cada bucle y continúe el bucle en cualquier dirección, y aplique el voltaje de Kirchhoff regla de los voltajes: la suma de todas las caídas de potencial es cero. </a:t>
            </a:r>
            <a:endParaRPr lang="es-MX" sz="1800" dirty="0"/>
          </a:p>
        </p:txBody>
      </p:sp>
    </p:spTree>
    <p:extLst>
      <p:ext uri="{BB962C8B-B14F-4D97-AF65-F5344CB8AC3E}">
        <p14:creationId xmlns:p14="http://schemas.microsoft.com/office/powerpoint/2010/main" val="1914542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9632" y="332656"/>
            <a:ext cx="7488832"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sz="1800" dirty="0" smtClean="0"/>
              <a:t>Tenga en cuenta que cada </a:t>
            </a:r>
            <a:r>
              <a:rPr lang="es-MX" sz="1800" dirty="0" err="1" smtClean="0"/>
              <a:t>fem</a:t>
            </a:r>
            <a:r>
              <a:rPr lang="es-MX" sz="1800" dirty="0" smtClean="0"/>
              <a:t> aporta un término positivo si la dirección del camino elegido es la dirección de avance para esa </a:t>
            </a:r>
            <a:r>
              <a:rPr lang="es-MX" sz="1800" dirty="0" err="1" smtClean="0"/>
              <a:t>fem</a:t>
            </a:r>
            <a:r>
              <a:rPr lang="es-MX" sz="1800" dirty="0" smtClean="0"/>
              <a:t> (desde la terminal), y contribuye un término negativo si la dirección es la dirección hacia atrás Cada resistor aporta un término de la forma [corriente] X[resistencia], donde el signo - se usa si la dirección de la ruta elegida es la misma que la de la corriente y el signo + se usa si la dirección es opuesta a la corriente.</a:t>
            </a:r>
          </a:p>
          <a:p>
            <a:endParaRPr lang="es-MX" sz="1800" dirty="0" smtClean="0"/>
          </a:p>
          <a:p>
            <a:r>
              <a:rPr lang="es-MX" sz="1800" dirty="0" smtClean="0"/>
              <a:t>5. Una vez que se hayan aplicado correctamente las reglas de Kirchhoff,</a:t>
            </a:r>
          </a:p>
          <a:p>
            <a:r>
              <a:rPr lang="es-MX" sz="1800" dirty="0" smtClean="0"/>
              <a:t>Se deben tener suficientes ecuaciones algebraicas para encontrar las </a:t>
            </a:r>
            <a:r>
              <a:rPr lang="es-MX" sz="1800" dirty="0" smtClean="0"/>
              <a:t>corrientes de malla (bucle) rama </a:t>
            </a:r>
            <a:r>
              <a:rPr lang="es-MX" sz="1800" dirty="0" smtClean="0"/>
              <a:t>desconocidas. Para resolver tal sistema de ecuaciones con varias incógnitas, eliminar las incógnitas sucesivamente, hasta </a:t>
            </a:r>
            <a:r>
              <a:rPr lang="es-MX" sz="1800" dirty="0" err="1" smtClean="0"/>
              <a:t>obtiener</a:t>
            </a:r>
            <a:r>
              <a:rPr lang="es-MX" sz="1800" dirty="0" smtClean="0"/>
              <a:t> una ecuación con solo una incógnita [como se ilustra trazada por la solución del sistema de tres ecuaciones</a:t>
            </a:r>
          </a:p>
          <a:p>
            <a:endParaRPr lang="es-MX" sz="1800" dirty="0"/>
          </a:p>
          <a:p>
            <a:r>
              <a:rPr lang="es-MX" sz="1800" dirty="0" smtClean="0"/>
              <a:t>6. Si la diferencia de potencial entre dos puntos dados en el circuito fuera requerida, simplemente sume todas las </a:t>
            </a:r>
            <a:r>
              <a:rPr lang="es-MX" sz="1800" dirty="0" err="1" smtClean="0"/>
              <a:t>fem</a:t>
            </a:r>
            <a:r>
              <a:rPr lang="es-MX" sz="1800" dirty="0" smtClean="0"/>
              <a:t> y caídas de potencial en las resistencias a lo largo de un camino desde un punto hasta otro, cumpliendo con las mismas convenciones de signos que para un circuito cerrado. </a:t>
            </a:r>
            <a:endParaRPr lang="es-MX" sz="1800" dirty="0"/>
          </a:p>
        </p:txBody>
      </p:sp>
    </p:spTree>
    <p:extLst>
      <p:ext uri="{BB962C8B-B14F-4D97-AF65-F5344CB8AC3E}">
        <p14:creationId xmlns:p14="http://schemas.microsoft.com/office/powerpoint/2010/main" val="3882133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7624" y="548680"/>
            <a:ext cx="6120680" cy="1077218"/>
          </a:xfrm>
          <a:prstGeom prst="rect">
            <a:avLst/>
          </a:prstGeom>
        </p:spPr>
        <p:txBody>
          <a:bodyPr wrap="square">
            <a:spAutoFit/>
          </a:bodyPr>
          <a:lstStyle/>
          <a:p>
            <a:r>
              <a:rPr lang="es-MX" sz="3200" dirty="0" smtClean="0">
                <a:ln w="0"/>
                <a:solidFill>
                  <a:schemeClr val="tx2"/>
                </a:solidFill>
                <a:effectLst>
                  <a:outerShdw blurRad="50800" dist="38100" dir="2700000" algn="tl" rotWithShape="0">
                    <a:prstClr val="black">
                      <a:alpha val="40000"/>
                    </a:prstClr>
                  </a:outerShdw>
                </a:effectLst>
              </a:rPr>
              <a:t>La energía de los Circuitos.  Calor de Joule</a:t>
            </a:r>
            <a:endParaRPr lang="es-MX" sz="3200" dirty="0">
              <a:ln w="0"/>
              <a:solidFill>
                <a:schemeClr val="tx2"/>
              </a:solidFill>
              <a:effectLst>
                <a:outerShdw blurRad="50800" dist="38100" dir="2700000" algn="tl" rotWithShape="0">
                  <a:prstClr val="black">
                    <a:alpha val="40000"/>
                  </a:prstClr>
                </a:outerShdw>
              </a:effectLst>
            </a:endParaRPr>
          </a:p>
        </p:txBody>
      </p:sp>
      <p:sp>
        <p:nvSpPr>
          <p:cNvPr id="4" name="Rectángulo 3"/>
          <p:cNvSpPr/>
          <p:nvPr/>
        </p:nvSpPr>
        <p:spPr>
          <a:xfrm>
            <a:off x="251520" y="2060848"/>
            <a:ext cx="8712968" cy="646331"/>
          </a:xfrm>
          <a:prstGeom prst="rect">
            <a:avLst/>
          </a:prstGeom>
        </p:spPr>
        <p:txBody>
          <a:bodyPr wrap="square">
            <a:spAutoFit/>
          </a:bodyPr>
          <a:lstStyle/>
          <a:p>
            <a:r>
              <a:rPr lang="es-MX" sz="1800" dirty="0" smtClean="0"/>
              <a:t>Si una cantidad de carga </a:t>
            </a:r>
            <a:r>
              <a:rPr lang="es-MX" sz="1800" dirty="0" err="1" smtClean="0"/>
              <a:t>dq</a:t>
            </a:r>
            <a:r>
              <a:rPr lang="es-MX" sz="1800" dirty="0" smtClean="0"/>
              <a:t> pasa a través de una fuente de </a:t>
            </a:r>
            <a:r>
              <a:rPr lang="es-MX" sz="1800" dirty="0" err="1" smtClean="0"/>
              <a:t>fem</a:t>
            </a:r>
            <a:r>
              <a:rPr lang="es-MX" sz="1800" dirty="0" smtClean="0"/>
              <a:t>, la cantidad de trabajo que realiza la fuente será</a:t>
            </a:r>
            <a:endParaRPr lang="es-MX" sz="1800" dirty="0"/>
          </a:p>
        </p:txBody>
      </p:sp>
      <p:pic>
        <p:nvPicPr>
          <p:cNvPr id="5" name="Imagen 4"/>
          <p:cNvPicPr>
            <a:picLocks noChangeAspect="1"/>
          </p:cNvPicPr>
          <p:nvPr/>
        </p:nvPicPr>
        <p:blipFill>
          <a:blip r:embed="rId2"/>
          <a:stretch>
            <a:fillRect/>
          </a:stretch>
        </p:blipFill>
        <p:spPr>
          <a:xfrm>
            <a:off x="2558533" y="2811794"/>
            <a:ext cx="2013467" cy="660669"/>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6" name="Imagen 5"/>
          <p:cNvPicPr>
            <a:picLocks noChangeAspect="1"/>
          </p:cNvPicPr>
          <p:nvPr/>
        </p:nvPicPr>
        <p:blipFill>
          <a:blip r:embed="rId3"/>
          <a:stretch>
            <a:fillRect/>
          </a:stretch>
        </p:blipFill>
        <p:spPr>
          <a:xfrm>
            <a:off x="5364088" y="2739080"/>
            <a:ext cx="1647825"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7" name="Imagen 6"/>
          <p:cNvPicPr>
            <a:picLocks noChangeAspect="1"/>
          </p:cNvPicPr>
          <p:nvPr/>
        </p:nvPicPr>
        <p:blipFill>
          <a:blip r:embed="rId4"/>
          <a:stretch>
            <a:fillRect/>
          </a:stretch>
        </p:blipFill>
        <p:spPr>
          <a:xfrm>
            <a:off x="4067944" y="3789040"/>
            <a:ext cx="159970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CuadroTexto 7"/>
          <p:cNvSpPr txBox="1"/>
          <p:nvPr/>
        </p:nvSpPr>
        <p:spPr>
          <a:xfrm>
            <a:off x="107504" y="4693493"/>
            <a:ext cx="8784976" cy="1477328"/>
          </a:xfrm>
          <a:prstGeom prst="rect">
            <a:avLst/>
          </a:prstGeom>
          <a:noFill/>
        </p:spPr>
        <p:txBody>
          <a:bodyPr wrap="square" rtlCol="0">
            <a:spAutoFit/>
          </a:bodyPr>
          <a:lstStyle/>
          <a:p>
            <a:r>
              <a:rPr lang="es-MX" sz="1800" dirty="0" smtClean="0"/>
              <a:t>La energía potencial eléctrica adquirida por las cargas que se transportan a lo largo de un circuito, se disipa continuamente en las resistencias. Si dentro de una determinada resistencia la carga </a:t>
            </a:r>
            <a:r>
              <a:rPr lang="es-MX" sz="1800" dirty="0" err="1" smtClean="0"/>
              <a:t>dq</a:t>
            </a:r>
            <a:r>
              <a:rPr lang="es-MX" sz="1800" dirty="0" smtClean="0"/>
              <a:t> sufre un cambio de potencial </a:t>
            </a:r>
            <a:r>
              <a:rPr lang="es-MX" sz="1800" dirty="0" smtClean="0">
                <a:latin typeface="Symbol" panose="05050102010706020507" pitchFamily="18" charset="2"/>
              </a:rPr>
              <a:t>D</a:t>
            </a:r>
            <a:r>
              <a:rPr lang="es-MX" sz="1800" dirty="0" smtClean="0"/>
              <a:t>V (considerado como una cantidad positiva), entonces el la pérdida de energía potencial es </a:t>
            </a:r>
            <a:r>
              <a:rPr lang="es-MX" sz="1800" dirty="0" err="1" smtClean="0"/>
              <a:t>dU</a:t>
            </a:r>
            <a:r>
              <a:rPr lang="es-MX" sz="1800" dirty="0" smtClean="0"/>
              <a:t>=</a:t>
            </a:r>
            <a:r>
              <a:rPr lang="es-MX" sz="1800" dirty="0" err="1" smtClean="0">
                <a:latin typeface="Symbol" panose="05050102010706020507" pitchFamily="18" charset="2"/>
              </a:rPr>
              <a:t>D</a:t>
            </a:r>
            <a:r>
              <a:rPr lang="es-MX" sz="1800" dirty="0" err="1" smtClean="0"/>
              <a:t>Vdq</a:t>
            </a:r>
            <a:r>
              <a:rPr lang="es-MX" sz="1800" dirty="0" smtClean="0"/>
              <a:t>, y la velocidad a la que se disipa la energía es </a:t>
            </a:r>
            <a:endParaRPr lang="es-MX" sz="1800" dirty="0"/>
          </a:p>
        </p:txBody>
      </p:sp>
    </p:spTree>
    <p:extLst>
      <p:ext uri="{BB962C8B-B14F-4D97-AF65-F5344CB8AC3E}">
        <p14:creationId xmlns:p14="http://schemas.microsoft.com/office/powerpoint/2010/main" val="397116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75656" y="476672"/>
            <a:ext cx="2457664" cy="1080120"/>
          </a:xfrm>
          <a:prstGeom prst="rect">
            <a:avLst/>
          </a:prstGeom>
        </p:spPr>
      </p:pic>
      <p:pic>
        <p:nvPicPr>
          <p:cNvPr id="3" name="Imagen 2"/>
          <p:cNvPicPr>
            <a:picLocks noChangeAspect="1"/>
          </p:cNvPicPr>
          <p:nvPr/>
        </p:nvPicPr>
        <p:blipFill>
          <a:blip r:embed="rId3"/>
          <a:stretch>
            <a:fillRect/>
          </a:stretch>
        </p:blipFill>
        <p:spPr>
          <a:xfrm>
            <a:off x="4572000" y="548680"/>
            <a:ext cx="2178863" cy="936104"/>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4" name="Imagen 3"/>
          <p:cNvPicPr>
            <a:picLocks noChangeAspect="1"/>
          </p:cNvPicPr>
          <p:nvPr/>
        </p:nvPicPr>
        <p:blipFill>
          <a:blip r:embed="rId4"/>
          <a:stretch>
            <a:fillRect/>
          </a:stretch>
        </p:blipFill>
        <p:spPr>
          <a:xfrm>
            <a:off x="7389543" y="830994"/>
            <a:ext cx="895350" cy="371475"/>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5" name="Imagen 4"/>
          <p:cNvPicPr>
            <a:picLocks noChangeAspect="1"/>
          </p:cNvPicPr>
          <p:nvPr/>
        </p:nvPicPr>
        <p:blipFill>
          <a:blip r:embed="rId5"/>
          <a:stretch>
            <a:fillRect/>
          </a:stretch>
        </p:blipFill>
        <p:spPr>
          <a:xfrm>
            <a:off x="251520" y="2276872"/>
            <a:ext cx="3819525"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6" name="Imagen 5"/>
          <p:cNvPicPr>
            <a:picLocks noChangeAspect="1"/>
          </p:cNvPicPr>
          <p:nvPr/>
        </p:nvPicPr>
        <p:blipFill>
          <a:blip r:embed="rId6"/>
          <a:stretch>
            <a:fillRect/>
          </a:stretch>
        </p:blipFill>
        <p:spPr>
          <a:xfrm>
            <a:off x="4211960" y="1844824"/>
            <a:ext cx="4692935" cy="4752528"/>
          </a:xfrm>
          <a:prstGeom prst="rect">
            <a:avLst/>
          </a:prstGeom>
        </p:spPr>
        <p:style>
          <a:lnRef idx="2">
            <a:schemeClr val="accent6">
              <a:shade val="50000"/>
            </a:schemeClr>
          </a:lnRef>
          <a:fillRef idx="1">
            <a:schemeClr val="accent6"/>
          </a:fillRef>
          <a:effectRef idx="0">
            <a:schemeClr val="accent6"/>
          </a:effectRef>
          <a:fontRef idx="minor">
            <a:schemeClr val="lt1"/>
          </a:fontRef>
        </p:style>
      </p:pic>
      <p:pic>
        <p:nvPicPr>
          <p:cNvPr id="7" name="Imagen 6"/>
          <p:cNvPicPr>
            <a:picLocks noChangeAspect="1"/>
          </p:cNvPicPr>
          <p:nvPr/>
        </p:nvPicPr>
        <p:blipFill>
          <a:blip r:embed="rId7"/>
          <a:stretch>
            <a:fillRect/>
          </a:stretch>
        </p:blipFill>
        <p:spPr>
          <a:xfrm>
            <a:off x="971600" y="3284984"/>
            <a:ext cx="1524521" cy="3312368"/>
          </a:xfrm>
          <a:prstGeom prst="rect">
            <a:avLst/>
          </a:prstGeom>
        </p:spPr>
      </p:pic>
    </p:spTree>
    <p:extLst>
      <p:ext uri="{BB962C8B-B14F-4D97-AF65-F5344CB8AC3E}">
        <p14:creationId xmlns:p14="http://schemas.microsoft.com/office/powerpoint/2010/main" val="396232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MX" altLang="es-MX" dirty="0" err="1" smtClean="0"/>
              <a:t>Kirchhoff’s</a:t>
            </a:r>
            <a:r>
              <a:rPr lang="es-MX" altLang="es-MX" dirty="0" smtClean="0"/>
              <a:t> Rules </a:t>
            </a:r>
            <a:r>
              <a:rPr lang="es-MX" altLang="es-MX" dirty="0" err="1" smtClean="0"/>
              <a:t>Equations</a:t>
            </a:r>
            <a:r>
              <a:rPr lang="es-MX" altLang="es-MX" dirty="0" smtClean="0"/>
              <a:t>, final</a:t>
            </a:r>
            <a:endParaRPr lang="es-MX" altLang="es-MX" dirty="0" smtClean="0"/>
          </a:p>
        </p:txBody>
      </p:sp>
      <p:sp>
        <p:nvSpPr>
          <p:cNvPr id="28675" name="Rectangle 3"/>
          <p:cNvSpPr>
            <a:spLocks noGrp="1" noChangeArrowheads="1"/>
          </p:cNvSpPr>
          <p:nvPr>
            <p:ph type="body" idx="1"/>
          </p:nvPr>
        </p:nvSpPr>
        <p:spPr>
          <a:xfrm>
            <a:off x="1182688" y="2017713"/>
            <a:ext cx="7772400" cy="4459287"/>
          </a:xfrm>
        </p:spPr>
        <p:txBody>
          <a:bodyPr/>
          <a:lstStyle/>
          <a:p>
            <a:pPr eaLnBrk="1" hangingPunct="1"/>
            <a:r>
              <a:rPr lang="es-MX" altLang="es-MX" sz="3000" dirty="0" smtClean="0"/>
              <a:t>Con la idea de resolver un problema de circuitos, el numero de ecuaciones independientes debe ser igual al numero de incógnitas (las corrientes del circuito)</a:t>
            </a:r>
          </a:p>
          <a:p>
            <a:pPr eaLnBrk="1" hangingPunct="1"/>
            <a:r>
              <a:rPr lang="es-MX" altLang="es-MX" sz="3000" dirty="0" smtClean="0"/>
              <a:t>Cualquier capacitor actúa como una malla abierta del circuito</a:t>
            </a:r>
          </a:p>
          <a:p>
            <a:pPr lvl="1" eaLnBrk="1" hangingPunct="1"/>
            <a:r>
              <a:rPr lang="es-MX" altLang="es-MX" sz="2600" dirty="0" smtClean="0"/>
              <a:t>La corriente en tal rama que contiene al capacitor es cero bajo las condiciones de estado estacionario</a:t>
            </a:r>
            <a:endParaRPr lang="es-MX" altLang="es-MX" sz="2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MX" altLang="es-MX" dirty="0" smtClean="0"/>
              <a:t>Circuitos RC </a:t>
            </a:r>
            <a:endParaRPr lang="es-MX" altLang="es-MX" dirty="0" smtClean="0"/>
          </a:p>
        </p:txBody>
      </p:sp>
      <p:sp>
        <p:nvSpPr>
          <p:cNvPr id="31747" name="Rectangle 3"/>
          <p:cNvSpPr>
            <a:spLocks noGrp="1" noChangeArrowheads="1"/>
          </p:cNvSpPr>
          <p:nvPr>
            <p:ph type="body" idx="1"/>
          </p:nvPr>
        </p:nvSpPr>
        <p:spPr/>
        <p:txBody>
          <a:bodyPr/>
          <a:lstStyle/>
          <a:p>
            <a:pPr eaLnBrk="1" hangingPunct="1"/>
            <a:r>
              <a:rPr lang="es-MX" altLang="es-MX" sz="2800" dirty="0" smtClean="0"/>
              <a:t>En un circuito de </a:t>
            </a:r>
            <a:r>
              <a:rPr lang="es-MX" altLang="es-MX" sz="2800" dirty="0" err="1" smtClean="0"/>
              <a:t>coerriente</a:t>
            </a:r>
            <a:r>
              <a:rPr lang="es-MX" altLang="es-MX" sz="2800" dirty="0" smtClean="0"/>
              <a:t> directa que contiene capacitores y resistores, la corriente puede cambiar con el tiempo. </a:t>
            </a:r>
          </a:p>
          <a:p>
            <a:pPr eaLnBrk="1" hangingPunct="1"/>
            <a:r>
              <a:rPr lang="es-MX" altLang="es-MX" sz="2800" dirty="0" smtClean="0"/>
              <a:t>Una vez que el circuito se completa, el capacitor comienza a cargarse</a:t>
            </a:r>
          </a:p>
          <a:p>
            <a:pPr eaLnBrk="1" hangingPunct="1"/>
            <a:r>
              <a:rPr lang="es-MX" altLang="es-MX" sz="2800" dirty="0" smtClean="0"/>
              <a:t>El capacitor continua cargándose hasta que alcanza el valor máximo de su carga (</a:t>
            </a:r>
            <a:r>
              <a:rPr lang="es-MX" altLang="es-MX" sz="2800" i="1" dirty="0" smtClean="0"/>
              <a:t>Q</a:t>
            </a:r>
            <a:r>
              <a:rPr lang="es-MX" altLang="es-MX" sz="2800" dirty="0" smtClean="0"/>
              <a:t> = </a:t>
            </a:r>
            <a:r>
              <a:rPr lang="es-MX" altLang="es-MX" sz="2800" i="1" dirty="0" err="1" smtClean="0"/>
              <a:t>C</a:t>
            </a:r>
            <a:r>
              <a:rPr lang="es-MX" altLang="es-MX" sz="2800" i="1" dirty="0" err="1" smtClean="0">
                <a:cs typeface="Tahoma" panose="020B0604030504040204" pitchFamily="34" charset="0"/>
              </a:rPr>
              <a:t>ε</a:t>
            </a:r>
            <a:r>
              <a:rPr lang="es-MX" altLang="es-MX" sz="2800" dirty="0" smtClean="0">
                <a:cs typeface="Tahoma" panose="020B0604030504040204" pitchFamily="34" charset="0"/>
              </a:rPr>
              <a:t>)</a:t>
            </a:r>
          </a:p>
          <a:p>
            <a:pPr eaLnBrk="1" hangingPunct="1"/>
            <a:r>
              <a:rPr lang="es-MX" altLang="es-MX" sz="2800" dirty="0" smtClean="0">
                <a:cs typeface="Tahoma" panose="020B0604030504040204" pitchFamily="34" charset="0"/>
              </a:rPr>
              <a:t>Una vez que el capacitor está completamente cargado la corriente que fluye es cero</a:t>
            </a:r>
            <a:endParaRPr lang="es-MX" altLang="es-MX"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MX" altLang="es-MX" dirty="0" smtClean="0"/>
              <a:t>Cargando el circuito RC</a:t>
            </a:r>
            <a:endParaRPr lang="es-MX" altLang="es-MX" dirty="0" smtClean="0"/>
          </a:p>
        </p:txBody>
      </p:sp>
      <p:sp>
        <p:nvSpPr>
          <p:cNvPr id="32771" name="Rectangle 3"/>
          <p:cNvSpPr>
            <a:spLocks noGrp="1" noChangeArrowheads="1"/>
          </p:cNvSpPr>
          <p:nvPr>
            <p:ph type="body" idx="1"/>
          </p:nvPr>
        </p:nvSpPr>
        <p:spPr/>
        <p:txBody>
          <a:bodyPr/>
          <a:lstStyle/>
          <a:p>
            <a:pPr eaLnBrk="1" hangingPunct="1"/>
            <a:r>
              <a:rPr lang="es-MX" altLang="es-MX" sz="2800" dirty="0" smtClean="0"/>
              <a:t>Cuando las placas del capacitor están siendo cargadas, la diferencia de potencial a través del mismo incrementa. </a:t>
            </a:r>
          </a:p>
          <a:p>
            <a:pPr eaLnBrk="1" hangingPunct="1"/>
            <a:r>
              <a:rPr lang="es-MX" altLang="es-MX" sz="2800" dirty="0" smtClean="0"/>
              <a:t>Una vez que la máxima carga se alcanza la corriente del circuito es cero</a:t>
            </a:r>
          </a:p>
          <a:p>
            <a:pPr lvl="1" eaLnBrk="1" hangingPunct="1"/>
            <a:r>
              <a:rPr lang="es-MX" altLang="es-MX" sz="2400" dirty="0" smtClean="0"/>
              <a:t>La diferencia de potencial entre las placas del capacitor iguala el valor del potencial que suministra la batería</a:t>
            </a:r>
            <a:endParaRPr lang="es-MX" altLang="es-MX"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s-MX" altLang="es-MX" dirty="0" smtClean="0"/>
              <a:t>Cargando un capacitor en un circuito RC</a:t>
            </a:r>
            <a:endParaRPr lang="es-MX" altLang="es-MX" dirty="0" smtClean="0"/>
          </a:p>
        </p:txBody>
      </p:sp>
      <p:sp>
        <p:nvSpPr>
          <p:cNvPr id="33795" name="Rectangle 3"/>
          <p:cNvSpPr>
            <a:spLocks noGrp="1" noChangeArrowheads="1"/>
          </p:cNvSpPr>
          <p:nvPr>
            <p:ph type="body" sz="half" idx="1"/>
          </p:nvPr>
        </p:nvSpPr>
        <p:spPr>
          <a:xfrm>
            <a:off x="0" y="1981200"/>
            <a:ext cx="4648200" cy="4419600"/>
          </a:xfrm>
        </p:spPr>
        <p:txBody>
          <a:bodyPr/>
          <a:lstStyle/>
          <a:p>
            <a:pPr eaLnBrk="1" hangingPunct="1"/>
            <a:r>
              <a:rPr lang="es-MX" altLang="es-MX" sz="2800" dirty="0" smtClean="0"/>
              <a:t>La carga en las placas del capacitor varía con  el tiempo </a:t>
            </a:r>
            <a:r>
              <a:rPr lang="es-MX" altLang="es-MX" sz="2400" i="1" dirty="0" smtClean="0"/>
              <a:t>q</a:t>
            </a:r>
            <a:r>
              <a:rPr lang="es-MX" altLang="es-MX" sz="2400" dirty="0" smtClean="0"/>
              <a:t> = </a:t>
            </a:r>
            <a:r>
              <a:rPr lang="es-MX" altLang="es-MX" sz="2400" i="1" dirty="0" smtClean="0"/>
              <a:t>C</a:t>
            </a:r>
            <a:r>
              <a:rPr lang="es-MX" altLang="es-MX" sz="2400" i="1" dirty="0" smtClean="0">
                <a:latin typeface="Symbol" panose="05050102010706020507" pitchFamily="18" charset="2"/>
              </a:rPr>
              <a:t>e</a:t>
            </a:r>
            <a:r>
              <a:rPr lang="es-MX" altLang="es-MX" sz="2400" dirty="0" smtClean="0"/>
              <a:t>(1 – </a:t>
            </a:r>
            <a:r>
              <a:rPr lang="es-MX" altLang="es-MX" sz="2400" i="1" dirty="0" smtClean="0"/>
              <a:t>e</a:t>
            </a:r>
            <a:r>
              <a:rPr lang="es-MX" altLang="es-MX" sz="2400" baseline="30000" dirty="0" smtClean="0"/>
              <a:t>-</a:t>
            </a:r>
            <a:r>
              <a:rPr lang="es-MX" altLang="es-MX" sz="2400" i="1" baseline="30000" dirty="0" smtClean="0"/>
              <a:t>t</a:t>
            </a:r>
            <a:r>
              <a:rPr lang="es-MX" altLang="es-MX" sz="2400" baseline="30000" dirty="0" smtClean="0"/>
              <a:t>/</a:t>
            </a:r>
            <a:r>
              <a:rPr lang="es-MX" altLang="es-MX" sz="2400" i="1" baseline="30000" dirty="0" smtClean="0"/>
              <a:t>RC</a:t>
            </a:r>
            <a:r>
              <a:rPr lang="es-MX" altLang="es-MX" sz="2400" dirty="0" smtClean="0"/>
              <a:t>) = </a:t>
            </a:r>
            <a:r>
              <a:rPr lang="es-MX" altLang="es-MX" sz="2400" i="1" dirty="0" smtClean="0"/>
              <a:t>Q</a:t>
            </a:r>
            <a:r>
              <a:rPr lang="es-MX" altLang="es-MX" sz="2400" dirty="0" smtClean="0"/>
              <a:t>(1 – </a:t>
            </a:r>
            <a:r>
              <a:rPr lang="es-MX" altLang="es-MX" sz="2400" i="1" dirty="0" smtClean="0"/>
              <a:t>e</a:t>
            </a:r>
            <a:r>
              <a:rPr lang="es-MX" altLang="es-MX" sz="2400" baseline="30000" dirty="0" smtClean="0"/>
              <a:t>-</a:t>
            </a:r>
            <a:r>
              <a:rPr lang="es-MX" altLang="es-MX" sz="2400" i="1" baseline="30000" dirty="0" smtClean="0"/>
              <a:t>t</a:t>
            </a:r>
            <a:r>
              <a:rPr lang="es-MX" altLang="es-MX" sz="2400" baseline="30000" dirty="0" smtClean="0"/>
              <a:t>/</a:t>
            </a:r>
            <a:r>
              <a:rPr lang="es-MX" altLang="es-MX" sz="2400" i="1" baseline="30000" dirty="0" smtClean="0"/>
              <a:t>RC</a:t>
            </a:r>
            <a:r>
              <a:rPr lang="es-MX" altLang="es-MX" sz="2400" dirty="0" smtClean="0"/>
              <a:t>)</a:t>
            </a:r>
          </a:p>
          <a:p>
            <a:pPr lvl="1" eaLnBrk="1" hangingPunct="1"/>
            <a:r>
              <a:rPr lang="es-MX" altLang="es-MX" sz="2400" i="1" dirty="0" smtClean="0">
                <a:latin typeface="Symbol" panose="05050102010706020507" pitchFamily="18" charset="2"/>
              </a:rPr>
              <a:t>t</a:t>
            </a:r>
            <a:r>
              <a:rPr lang="es-MX" altLang="es-MX" sz="2400" dirty="0" smtClean="0"/>
              <a:t> es la constante de tiempo </a:t>
            </a:r>
            <a:endParaRPr lang="es-MX" altLang="es-MX" sz="2400" i="1" dirty="0" smtClean="0"/>
          </a:p>
          <a:p>
            <a:pPr lvl="2" eaLnBrk="1" hangingPunct="1"/>
            <a:r>
              <a:rPr lang="es-MX" altLang="es-MX" sz="2000" dirty="0" smtClean="0"/>
              <a:t> </a:t>
            </a:r>
            <a:r>
              <a:rPr lang="es-MX" altLang="es-MX" sz="2000" i="1" dirty="0" smtClean="0">
                <a:sym typeface="Symbol" panose="05050102010706020507" pitchFamily="18" charset="2"/>
              </a:rPr>
              <a:t> </a:t>
            </a:r>
            <a:r>
              <a:rPr lang="es-MX" altLang="es-MX" sz="2000" dirty="0" smtClean="0">
                <a:sym typeface="Symbol" panose="05050102010706020507" pitchFamily="18" charset="2"/>
              </a:rPr>
              <a:t>= </a:t>
            </a:r>
            <a:r>
              <a:rPr lang="es-MX" altLang="es-MX" sz="2000" i="1" dirty="0" smtClean="0">
                <a:sym typeface="Symbol" panose="05050102010706020507" pitchFamily="18" charset="2"/>
              </a:rPr>
              <a:t>RC</a:t>
            </a:r>
          </a:p>
          <a:p>
            <a:pPr eaLnBrk="1" hangingPunct="1"/>
            <a:r>
              <a:rPr lang="es-MX" altLang="es-MX" sz="1600" dirty="0" smtClean="0">
                <a:sym typeface="Symbol" panose="05050102010706020507" pitchFamily="18" charset="2"/>
              </a:rPr>
              <a:t>La corriente, para una valor de t de puede encontrar por</a:t>
            </a:r>
            <a:endParaRPr lang="es-MX" altLang="es-MX" sz="1600" dirty="0" smtClean="0">
              <a:sym typeface="Symbol" panose="05050102010706020507" pitchFamily="18" charset="2"/>
            </a:endParaRPr>
          </a:p>
        </p:txBody>
      </p:sp>
      <p:graphicFrame>
        <p:nvGraphicFramePr>
          <p:cNvPr id="33796" name="Object 4"/>
          <p:cNvGraphicFramePr>
            <a:graphicFrameLocks noChangeAspect="1"/>
          </p:cNvGraphicFramePr>
          <p:nvPr>
            <p:ph type="clipArt" sz="half" idx="2"/>
            <p:extLst>
              <p:ext uri="{D42A27DB-BD31-4B8C-83A1-F6EECF244321}">
                <p14:modId xmlns:p14="http://schemas.microsoft.com/office/powerpoint/2010/main" val="1329108136"/>
              </p:ext>
            </p:extLst>
          </p:nvPr>
        </p:nvGraphicFramePr>
        <p:xfrm>
          <a:off x="4716016" y="1844824"/>
          <a:ext cx="4320480" cy="4017561"/>
        </p:xfrm>
        <a:graphic>
          <a:graphicData uri="http://schemas.openxmlformats.org/presentationml/2006/ole">
            <mc:AlternateContent xmlns:mc="http://schemas.openxmlformats.org/markup-compatibility/2006">
              <mc:Choice xmlns:v="urn:schemas-microsoft-com:vml" Requires="v">
                <p:oleObj spid="_x0000_s33880" name="Photo Editor Photo" r:id="rId3" imgW="4629796" imgH="4304762" progId="MSPhotoEd.3">
                  <p:embed/>
                </p:oleObj>
              </mc:Choice>
              <mc:Fallback>
                <p:oleObj name="Photo Editor Photo" r:id="rId3" imgW="4629796" imgH="430476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44824"/>
                        <a:ext cx="4320480" cy="4017561"/>
                      </a:xfrm>
                      <a:prstGeom prst="rect">
                        <a:avLst/>
                      </a:prstGeom>
                      <a:noFill/>
                      <a:ln>
                        <a:noFill/>
                      </a:ln>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3789699082"/>
              </p:ext>
            </p:extLst>
          </p:nvPr>
        </p:nvGraphicFramePr>
        <p:xfrm>
          <a:off x="971600" y="5301208"/>
          <a:ext cx="1895475" cy="782638"/>
        </p:xfrm>
        <a:graphic>
          <a:graphicData uri="http://schemas.openxmlformats.org/presentationml/2006/ole">
            <mc:AlternateContent xmlns:mc="http://schemas.openxmlformats.org/markup-compatibility/2006">
              <mc:Choice xmlns:v="urn:schemas-microsoft-com:vml" Requires="v">
                <p:oleObj spid="_x0000_s33881" name="Equation" r:id="rId5" imgW="952087" imgH="393529" progId="Equation.DSMT4">
                  <p:embed/>
                </p:oleObj>
              </mc:Choice>
              <mc:Fallback>
                <p:oleObj name="Equation" r:id="rId5" imgW="952087" imgH="39352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5301208"/>
                        <a:ext cx="1895475"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MX" altLang="es-MX" smtClean="0"/>
              <a:t>Circuito simple </a:t>
            </a:r>
          </a:p>
        </p:txBody>
      </p:sp>
      <p:sp>
        <p:nvSpPr>
          <p:cNvPr id="6147" name="Rectangle 3"/>
          <p:cNvSpPr>
            <a:spLocks noGrp="1" noChangeArrowheads="1"/>
          </p:cNvSpPr>
          <p:nvPr>
            <p:ph type="body" sz="half" idx="1"/>
          </p:nvPr>
        </p:nvSpPr>
        <p:spPr>
          <a:xfrm>
            <a:off x="1182688" y="2017713"/>
            <a:ext cx="3810000" cy="4535487"/>
          </a:xfrm>
        </p:spPr>
        <p:txBody>
          <a:bodyPr/>
          <a:lstStyle/>
          <a:p>
            <a:pPr eaLnBrk="1" hangingPunct="1">
              <a:lnSpc>
                <a:spcPct val="90000"/>
              </a:lnSpc>
            </a:pPr>
            <a:r>
              <a:rPr lang="es-MX" altLang="es-MX" sz="2400" smtClean="0"/>
              <a:t>Se considerara que los alambres no son elementos resistivos en un circuito </a:t>
            </a:r>
          </a:p>
          <a:p>
            <a:pPr eaLnBrk="1" hangingPunct="1">
              <a:lnSpc>
                <a:spcPct val="90000"/>
              </a:lnSpc>
            </a:pPr>
            <a:r>
              <a:rPr lang="es-MX" altLang="es-MX" sz="2400" smtClean="0"/>
              <a:t>La terminal positiva de una batería está a un potencial más alto que el de la terminal negativa </a:t>
            </a:r>
          </a:p>
          <a:p>
            <a:pPr eaLnBrk="1" hangingPunct="1">
              <a:lnSpc>
                <a:spcPct val="90000"/>
              </a:lnSpc>
            </a:pPr>
            <a:r>
              <a:rPr lang="es-MX" altLang="es-MX" sz="2400" smtClean="0"/>
              <a:t>Existe también una resistencia interna en la batería</a:t>
            </a:r>
          </a:p>
        </p:txBody>
      </p:sp>
      <p:pic>
        <p:nvPicPr>
          <p:cNvPr id="6148" name="Picture 6" descr="C:\Serway Art Eng\Chapter28\28-01.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117725"/>
            <a:ext cx="3810000" cy="3913188"/>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MX" altLang="es-MX" dirty="0" smtClean="0"/>
              <a:t>Constante de tiempo, para la carga del capacitor</a:t>
            </a:r>
            <a:endParaRPr lang="es-MX" altLang="es-MX" dirty="0" smtClean="0"/>
          </a:p>
        </p:txBody>
      </p:sp>
      <p:sp>
        <p:nvSpPr>
          <p:cNvPr id="34819" name="Rectangle 3"/>
          <p:cNvSpPr>
            <a:spLocks noGrp="1" noChangeArrowheads="1"/>
          </p:cNvSpPr>
          <p:nvPr>
            <p:ph type="body" idx="1"/>
          </p:nvPr>
        </p:nvSpPr>
        <p:spPr/>
        <p:txBody>
          <a:bodyPr/>
          <a:lstStyle/>
          <a:p>
            <a:pPr eaLnBrk="1" hangingPunct="1"/>
            <a:r>
              <a:rPr lang="es-MX" altLang="es-MX" dirty="0" smtClean="0"/>
              <a:t>La constante de tiempo representa el tiempo necesario para que la carga incremente desde cero hasta 63.2% de su carga máxima </a:t>
            </a:r>
          </a:p>
          <a:p>
            <a:pPr eaLnBrk="1" hangingPunct="1"/>
            <a:r>
              <a:rPr lang="es-MX" altLang="es-MX" i="1" dirty="0" smtClean="0">
                <a:latin typeface="Symbol" panose="05050102010706020507" pitchFamily="18" charset="2"/>
              </a:rPr>
              <a:t>t</a:t>
            </a:r>
            <a:r>
              <a:rPr lang="es-MX" altLang="es-MX" dirty="0" smtClean="0"/>
              <a:t> tiene unidades de tiempo</a:t>
            </a:r>
          </a:p>
          <a:p>
            <a:pPr eaLnBrk="1" hangingPunct="1"/>
            <a:r>
              <a:rPr lang="es-MX" altLang="es-MX" dirty="0" smtClean="0"/>
              <a:t>La energía que se almacena en el capacitor cargado es ½ </a:t>
            </a:r>
            <a:r>
              <a:rPr lang="es-MX" altLang="es-MX" i="1" dirty="0" err="1" smtClean="0"/>
              <a:t>Q</a:t>
            </a:r>
            <a:r>
              <a:rPr lang="es-MX" altLang="es-MX" sz="4000" i="1" dirty="0" err="1" smtClean="0">
                <a:latin typeface="Symbol" panose="05050102010706020507" pitchFamily="18" charset="2"/>
              </a:rPr>
              <a:t>e</a:t>
            </a:r>
            <a:r>
              <a:rPr lang="es-MX" altLang="es-MX" dirty="0" smtClean="0"/>
              <a:t> = ½ </a:t>
            </a:r>
            <a:r>
              <a:rPr lang="es-MX" altLang="es-MX" i="1" dirty="0" smtClean="0"/>
              <a:t>C</a:t>
            </a:r>
            <a:r>
              <a:rPr lang="es-MX" altLang="es-MX" sz="4000" i="1" dirty="0" smtClean="0">
                <a:latin typeface="Symbol" panose="05050102010706020507" pitchFamily="18" charset="2"/>
              </a:rPr>
              <a:t>e</a:t>
            </a:r>
            <a:r>
              <a:rPr lang="es-MX" altLang="es-MX" baseline="30000" dirty="0" smtClean="0"/>
              <a:t>2</a:t>
            </a:r>
            <a:endParaRPr lang="es-MX" altLang="es-MX" dirty="0" smtClean="0">
              <a:latin typeface="Symbol" panose="05050102010706020507" pitchFamily="18" charset="2"/>
            </a:endParaRPr>
          </a:p>
          <a:p>
            <a:pPr eaLnBrk="1" hangingPunct="1"/>
            <a:endParaRPr lang="es-MX" altLang="es-MX"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MX" altLang="es-MX" dirty="0" smtClean="0"/>
              <a:t>Descargando un capacitor en un circuito RC</a:t>
            </a:r>
            <a:endParaRPr lang="es-MX" altLang="es-MX" dirty="0" smtClean="0"/>
          </a:p>
        </p:txBody>
      </p:sp>
      <p:sp>
        <p:nvSpPr>
          <p:cNvPr id="35843" name="Rectangle 3"/>
          <p:cNvSpPr>
            <a:spLocks noGrp="1" noChangeArrowheads="1"/>
          </p:cNvSpPr>
          <p:nvPr>
            <p:ph type="body" sz="half" idx="1"/>
          </p:nvPr>
        </p:nvSpPr>
        <p:spPr/>
        <p:txBody>
          <a:bodyPr/>
          <a:lstStyle/>
          <a:p>
            <a:pPr eaLnBrk="1" hangingPunct="1"/>
            <a:r>
              <a:rPr lang="es-MX" altLang="es-MX" sz="2800" dirty="0" smtClean="0"/>
              <a:t>Cuando un capacitor cargado se coloca en un circuito, éste puede descargarse</a:t>
            </a:r>
          </a:p>
          <a:p>
            <a:pPr lvl="1" eaLnBrk="1" hangingPunct="1"/>
            <a:r>
              <a:rPr lang="es-MX" altLang="es-MX" sz="2400" i="1" dirty="0" smtClean="0"/>
              <a:t>q</a:t>
            </a:r>
            <a:r>
              <a:rPr lang="es-MX" altLang="es-MX" sz="2400" dirty="0" smtClean="0"/>
              <a:t> = </a:t>
            </a:r>
            <a:r>
              <a:rPr lang="es-MX" altLang="es-MX" sz="2400" i="1" dirty="0" err="1" smtClean="0"/>
              <a:t>Qe</a:t>
            </a:r>
            <a:r>
              <a:rPr lang="es-MX" altLang="es-MX" sz="2400" baseline="30000" dirty="0" smtClean="0"/>
              <a:t>-</a:t>
            </a:r>
            <a:r>
              <a:rPr lang="es-MX" altLang="es-MX" sz="2400" i="1" baseline="30000" dirty="0" smtClean="0"/>
              <a:t>t</a:t>
            </a:r>
            <a:r>
              <a:rPr lang="es-MX" altLang="es-MX" sz="2400" baseline="30000" dirty="0" smtClean="0"/>
              <a:t>/</a:t>
            </a:r>
            <a:r>
              <a:rPr lang="es-MX" altLang="es-MX" sz="2400" i="1" baseline="30000" dirty="0" smtClean="0"/>
              <a:t>RC</a:t>
            </a:r>
            <a:endParaRPr lang="es-MX" altLang="es-MX" sz="2400" i="1" dirty="0" smtClean="0"/>
          </a:p>
          <a:p>
            <a:pPr eaLnBrk="1" hangingPunct="1"/>
            <a:r>
              <a:rPr lang="es-MX" altLang="es-MX" sz="2800" dirty="0" smtClean="0"/>
              <a:t>La carga en el capacitor decrece exponencialmente</a:t>
            </a:r>
            <a:endParaRPr lang="es-MX" altLang="es-MX" sz="2800" dirty="0" smtClean="0"/>
          </a:p>
        </p:txBody>
      </p:sp>
      <p:graphicFrame>
        <p:nvGraphicFramePr>
          <p:cNvPr id="35844" name="Object 4"/>
          <p:cNvGraphicFramePr>
            <a:graphicFrameLocks noChangeAspect="1"/>
          </p:cNvGraphicFramePr>
          <p:nvPr>
            <p:ph type="clipArt" sz="half" idx="2"/>
            <p:extLst>
              <p:ext uri="{D42A27DB-BD31-4B8C-83A1-F6EECF244321}">
                <p14:modId xmlns:p14="http://schemas.microsoft.com/office/powerpoint/2010/main" val="1185871387"/>
              </p:ext>
            </p:extLst>
          </p:nvPr>
        </p:nvGraphicFramePr>
        <p:xfrm>
          <a:off x="4716016" y="1767960"/>
          <a:ext cx="4392488" cy="4228461"/>
        </p:xfrm>
        <a:graphic>
          <a:graphicData uri="http://schemas.openxmlformats.org/presentationml/2006/ole">
            <mc:AlternateContent xmlns:mc="http://schemas.openxmlformats.org/markup-compatibility/2006">
              <mc:Choice xmlns:v="urn:schemas-microsoft-com:vml" Requires="v">
                <p:oleObj spid="_x0000_s35886" name="Photo Editor Photo" r:id="rId3" imgW="4323810" imgH="4161905" progId="MSPhotoEd.3">
                  <p:embed/>
                </p:oleObj>
              </mc:Choice>
              <mc:Fallback>
                <p:oleObj name="Photo Editor Photo" r:id="rId3" imgW="4323810" imgH="41619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767960"/>
                        <a:ext cx="4392488" cy="4228461"/>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s-MX" altLang="es-MX" dirty="0" smtClean="0"/>
              <a:t>La descarga del capacitor</a:t>
            </a:r>
            <a:endParaRPr lang="es-MX" altLang="es-MX" dirty="0" smtClean="0"/>
          </a:p>
        </p:txBody>
      </p:sp>
      <p:sp>
        <p:nvSpPr>
          <p:cNvPr id="36867" name="Rectangle 3"/>
          <p:cNvSpPr>
            <a:spLocks noGrp="1" noChangeArrowheads="1"/>
          </p:cNvSpPr>
          <p:nvPr>
            <p:ph type="body" idx="1"/>
          </p:nvPr>
        </p:nvSpPr>
        <p:spPr/>
        <p:txBody>
          <a:bodyPr/>
          <a:lstStyle/>
          <a:p>
            <a:pPr eaLnBrk="1" hangingPunct="1">
              <a:lnSpc>
                <a:spcPct val="90000"/>
              </a:lnSpc>
            </a:pPr>
            <a:r>
              <a:rPr lang="es-MX" altLang="es-MX" sz="2800" dirty="0" smtClean="0"/>
              <a:t>En un tiempo </a:t>
            </a:r>
            <a:r>
              <a:rPr lang="es-MX" altLang="es-MX" sz="2800" i="1" dirty="0" smtClean="0"/>
              <a:t>t</a:t>
            </a:r>
            <a:r>
              <a:rPr lang="es-MX" altLang="es-MX" sz="2800" dirty="0" smtClean="0"/>
              <a:t> = </a:t>
            </a:r>
            <a:r>
              <a:rPr lang="es-MX" altLang="es-MX" sz="2800" i="1" dirty="0" smtClean="0">
                <a:sym typeface="Symbol" panose="05050102010706020507" pitchFamily="18" charset="2"/>
              </a:rPr>
              <a:t></a:t>
            </a:r>
            <a:r>
              <a:rPr lang="es-MX" altLang="es-MX" sz="2800" dirty="0" smtClean="0">
                <a:sym typeface="Symbol" panose="05050102010706020507" pitchFamily="18" charset="2"/>
              </a:rPr>
              <a:t> = </a:t>
            </a:r>
            <a:r>
              <a:rPr lang="es-MX" altLang="es-MX" sz="2800" i="1" dirty="0" smtClean="0">
                <a:sym typeface="Symbol" panose="05050102010706020507" pitchFamily="18" charset="2"/>
              </a:rPr>
              <a:t>RC</a:t>
            </a:r>
            <a:r>
              <a:rPr lang="es-MX" altLang="es-MX" sz="2800" dirty="0" smtClean="0">
                <a:sym typeface="Symbol" panose="05050102010706020507" pitchFamily="18" charset="2"/>
              </a:rPr>
              <a:t>, la carga decrece hasta un valor de 0.368 </a:t>
            </a:r>
            <a:r>
              <a:rPr lang="es-MX" altLang="es-MX" sz="2800" i="1" dirty="0" err="1" smtClean="0">
                <a:sym typeface="Symbol" panose="05050102010706020507" pitchFamily="18" charset="2"/>
              </a:rPr>
              <a:t>Q</a:t>
            </a:r>
            <a:r>
              <a:rPr lang="es-MX" altLang="es-MX" sz="2800" baseline="-25000" dirty="0" err="1" smtClean="0">
                <a:sym typeface="Symbol" panose="05050102010706020507" pitchFamily="18" charset="2"/>
              </a:rPr>
              <a:t>max</a:t>
            </a:r>
            <a:endParaRPr lang="es-MX" altLang="es-MX" sz="2800" baseline="-25000" dirty="0" smtClean="0">
              <a:sym typeface="Symbol" panose="05050102010706020507" pitchFamily="18" charset="2"/>
            </a:endParaRPr>
          </a:p>
          <a:p>
            <a:pPr lvl="1" eaLnBrk="1" hangingPunct="1">
              <a:lnSpc>
                <a:spcPct val="90000"/>
              </a:lnSpc>
            </a:pPr>
            <a:r>
              <a:rPr lang="es-MX" altLang="es-MX" sz="2400" dirty="0" smtClean="0"/>
              <a:t>En otras palabras, en una constante de tiempo el capacitor pierde 63.2% de su carga inicial</a:t>
            </a:r>
          </a:p>
          <a:p>
            <a:pPr eaLnBrk="1" hangingPunct="1">
              <a:lnSpc>
                <a:spcPct val="90000"/>
              </a:lnSpc>
            </a:pPr>
            <a:r>
              <a:rPr lang="es-MX" altLang="es-MX" sz="2800" dirty="0" smtClean="0"/>
              <a:t>La corriente, para cada tiempo, puede calculase </a:t>
            </a:r>
          </a:p>
          <a:p>
            <a:pPr eaLnBrk="1" hangingPunct="1">
              <a:lnSpc>
                <a:spcPct val="90000"/>
              </a:lnSpc>
            </a:pPr>
            <a:endParaRPr lang="es-MX" altLang="es-MX" sz="2800" dirty="0" smtClean="0"/>
          </a:p>
          <a:p>
            <a:pPr eaLnBrk="1" hangingPunct="1">
              <a:lnSpc>
                <a:spcPct val="90000"/>
              </a:lnSpc>
            </a:pPr>
            <a:endParaRPr lang="es-MX" altLang="es-MX" sz="2800" dirty="0" smtClean="0"/>
          </a:p>
          <a:p>
            <a:pPr eaLnBrk="1" hangingPunct="1">
              <a:lnSpc>
                <a:spcPct val="90000"/>
              </a:lnSpc>
            </a:pPr>
            <a:r>
              <a:rPr lang="es-MX" altLang="es-MX" sz="2800" dirty="0" smtClean="0"/>
              <a:t>Tanto la carga, como la corriente, decaen exponencialmente con una taza caracterizada por </a:t>
            </a:r>
            <a:r>
              <a:rPr lang="es-MX" altLang="es-MX" sz="2800" i="1" dirty="0" smtClean="0">
                <a:latin typeface="Symbol" panose="05050102010706020507" pitchFamily="18" charset="2"/>
              </a:rPr>
              <a:t>t</a:t>
            </a:r>
            <a:r>
              <a:rPr lang="es-MX" altLang="es-MX" sz="2800" dirty="0" smtClean="0"/>
              <a:t> = </a:t>
            </a:r>
            <a:r>
              <a:rPr lang="es-MX" altLang="es-MX" sz="2800" i="1" dirty="0" smtClean="0"/>
              <a:t>RC</a:t>
            </a:r>
            <a:endParaRPr lang="es-MX" altLang="es-MX" sz="2800" i="1" dirty="0" smtClean="0"/>
          </a:p>
        </p:txBody>
      </p:sp>
      <p:graphicFrame>
        <p:nvGraphicFramePr>
          <p:cNvPr id="36868" name="Object 0"/>
          <p:cNvGraphicFramePr>
            <a:graphicFrameLocks noChangeAspect="1"/>
          </p:cNvGraphicFramePr>
          <p:nvPr>
            <p:extLst>
              <p:ext uri="{D42A27DB-BD31-4B8C-83A1-F6EECF244321}">
                <p14:modId xmlns:p14="http://schemas.microsoft.com/office/powerpoint/2010/main" val="1191466549"/>
              </p:ext>
            </p:extLst>
          </p:nvPr>
        </p:nvGraphicFramePr>
        <p:xfrm>
          <a:off x="3635896" y="4221088"/>
          <a:ext cx="3429000" cy="887413"/>
        </p:xfrm>
        <a:graphic>
          <a:graphicData uri="http://schemas.openxmlformats.org/presentationml/2006/ole">
            <mc:AlternateContent xmlns:mc="http://schemas.openxmlformats.org/markup-compatibility/2006">
              <mc:Choice xmlns:v="urn:schemas-microsoft-com:vml" Requires="v">
                <p:oleObj spid="_x0000_s36911" name="Equation" r:id="rId3" imgW="1524000" imgH="393700" progId="Equation.DSMT4">
                  <p:embed/>
                </p:oleObj>
              </mc:Choice>
              <mc:Fallback>
                <p:oleObj name="Equation" r:id="rId3" imgW="1524000" imgH="3937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221088"/>
                        <a:ext cx="3429000"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MX" altLang="es-MX" dirty="0" smtClean="0"/>
              <a:t>El Galvanómetro</a:t>
            </a:r>
            <a:endParaRPr lang="es-MX" altLang="es-MX" dirty="0" smtClean="0"/>
          </a:p>
        </p:txBody>
      </p:sp>
      <p:sp>
        <p:nvSpPr>
          <p:cNvPr id="37891" name="Rectangle 3"/>
          <p:cNvSpPr>
            <a:spLocks noGrp="1" noChangeArrowheads="1"/>
          </p:cNvSpPr>
          <p:nvPr>
            <p:ph type="body" sz="half" idx="1"/>
          </p:nvPr>
        </p:nvSpPr>
        <p:spPr>
          <a:xfrm>
            <a:off x="179512" y="2017713"/>
            <a:ext cx="4813176" cy="4114800"/>
          </a:xfrm>
        </p:spPr>
        <p:txBody>
          <a:bodyPr/>
          <a:lstStyle/>
          <a:p>
            <a:pPr eaLnBrk="1" hangingPunct="1">
              <a:lnSpc>
                <a:spcPct val="90000"/>
              </a:lnSpc>
            </a:pPr>
            <a:r>
              <a:rPr lang="es-MX" altLang="es-MX" sz="2800" dirty="0" smtClean="0"/>
              <a:t>U galvanómetro es el principal componente en medidores analógicos para las mediciones de corriente y voltaje</a:t>
            </a:r>
          </a:p>
          <a:p>
            <a:pPr eaLnBrk="1" hangingPunct="1">
              <a:lnSpc>
                <a:spcPct val="90000"/>
              </a:lnSpc>
            </a:pPr>
            <a:r>
              <a:rPr lang="es-MX" altLang="es-MX" sz="2800" dirty="0" smtClean="0"/>
              <a:t>Los medidores digitales son ahora de uso más extendido, pero estos operan  bajo otros y diferentes principios</a:t>
            </a:r>
            <a:endParaRPr lang="es-MX" altLang="es-MX" sz="2400" dirty="0" smtClean="0"/>
          </a:p>
        </p:txBody>
      </p:sp>
      <p:pic>
        <p:nvPicPr>
          <p:cNvPr id="37892" name="Picture 6" descr="C:\Serway Art Eng\Chapter28\28-25.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1981200"/>
            <a:ext cx="3165475" cy="4114800"/>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MX" altLang="es-MX" dirty="0" smtClean="0"/>
              <a:t>Galvanómetro </a:t>
            </a:r>
            <a:endParaRPr lang="es-MX" altLang="es-MX" dirty="0" smtClean="0"/>
          </a:p>
        </p:txBody>
      </p:sp>
      <p:sp>
        <p:nvSpPr>
          <p:cNvPr id="38915" name="Rectangle 3"/>
          <p:cNvSpPr>
            <a:spLocks noGrp="1" noChangeArrowheads="1"/>
          </p:cNvSpPr>
          <p:nvPr>
            <p:ph type="body" idx="1"/>
          </p:nvPr>
        </p:nvSpPr>
        <p:spPr/>
        <p:txBody>
          <a:bodyPr/>
          <a:lstStyle/>
          <a:p>
            <a:pPr eaLnBrk="1" hangingPunct="1"/>
            <a:r>
              <a:rPr lang="es-MX" altLang="es-MX" dirty="0" smtClean="0"/>
              <a:t>Un galvanómetro consiste </a:t>
            </a:r>
            <a:r>
              <a:rPr lang="es-MX" dirty="0" smtClean="0"/>
              <a:t>de una bobina de alambre montada de manera que pueda girar libremente sobre un pivote en un campo magnético </a:t>
            </a:r>
            <a:endParaRPr lang="es-MX" altLang="es-MX" dirty="0" smtClean="0"/>
          </a:p>
          <a:p>
            <a:pPr eaLnBrk="1" hangingPunct="1"/>
            <a:r>
              <a:rPr lang="es-MX" altLang="es-MX" dirty="0" smtClean="0"/>
              <a:t>El campo lo proporciona un par de magnetos permanentes</a:t>
            </a:r>
          </a:p>
          <a:p>
            <a:pPr eaLnBrk="1" hangingPunct="1"/>
            <a:r>
              <a:rPr lang="es-MX" altLang="es-MX" dirty="0" smtClean="0"/>
              <a:t>Una torca actúa sobre la corriente en la presencia de un campo magnético</a:t>
            </a:r>
          </a:p>
          <a:p>
            <a:pPr eaLnBrk="1" hangingPunct="1"/>
            <a:endParaRPr lang="es-MX" altLang="es-MX"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s-MX" smtClean="0"/>
              <a:t>Galvanometer, final</a:t>
            </a:r>
          </a:p>
        </p:txBody>
      </p:sp>
      <p:sp>
        <p:nvSpPr>
          <p:cNvPr id="39939" name="Rectangle 3"/>
          <p:cNvSpPr>
            <a:spLocks noGrp="1" noChangeArrowheads="1"/>
          </p:cNvSpPr>
          <p:nvPr>
            <p:ph type="body" idx="1"/>
          </p:nvPr>
        </p:nvSpPr>
        <p:spPr/>
        <p:txBody>
          <a:bodyPr/>
          <a:lstStyle/>
          <a:p>
            <a:pPr eaLnBrk="1" hangingPunct="1"/>
            <a:r>
              <a:rPr lang="en-US" altLang="es-MX" sz="2800" smtClean="0"/>
              <a:t>The torque is proportional to the current</a:t>
            </a:r>
          </a:p>
          <a:p>
            <a:pPr lvl="1" eaLnBrk="1" hangingPunct="1"/>
            <a:r>
              <a:rPr lang="en-US" altLang="es-MX" sz="2400" smtClean="0"/>
              <a:t>The larger the current, the greater the torque</a:t>
            </a:r>
          </a:p>
          <a:p>
            <a:pPr lvl="1" eaLnBrk="1" hangingPunct="1"/>
            <a:r>
              <a:rPr lang="en-US" altLang="es-MX" sz="2400" smtClean="0"/>
              <a:t>The greater the torque, the larger the rotation of the coil before the spring resists enough to stop the rotation</a:t>
            </a:r>
          </a:p>
          <a:p>
            <a:pPr eaLnBrk="1" hangingPunct="1"/>
            <a:r>
              <a:rPr lang="en-US" altLang="es-MX" sz="2800" smtClean="0"/>
              <a:t>The deflection of a needle attached to the coil is proportional to the current</a:t>
            </a:r>
          </a:p>
          <a:p>
            <a:pPr eaLnBrk="1" hangingPunct="1"/>
            <a:r>
              <a:rPr lang="en-US" altLang="es-MX" sz="2800" smtClean="0"/>
              <a:t>Once calibrated, it can be used to measure currents or voltages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s-MX" altLang="es-MX" dirty="0" smtClean="0"/>
              <a:t>Amperímetro </a:t>
            </a:r>
            <a:endParaRPr lang="es-MX" altLang="es-MX" dirty="0" smtClean="0"/>
          </a:p>
        </p:txBody>
      </p:sp>
      <p:sp>
        <p:nvSpPr>
          <p:cNvPr id="40963" name="Rectangle 3"/>
          <p:cNvSpPr>
            <a:spLocks noGrp="1" noChangeArrowheads="1"/>
          </p:cNvSpPr>
          <p:nvPr>
            <p:ph type="body" idx="1"/>
          </p:nvPr>
        </p:nvSpPr>
        <p:spPr/>
        <p:txBody>
          <a:bodyPr/>
          <a:lstStyle/>
          <a:p>
            <a:pPr eaLnBrk="1" hangingPunct="1"/>
            <a:r>
              <a:rPr lang="es-MX" altLang="es-MX" dirty="0" smtClean="0"/>
              <a:t>Un amperímetro es un dispositivo que se emplea para mediciones de corriente</a:t>
            </a:r>
          </a:p>
          <a:p>
            <a:pPr eaLnBrk="1" hangingPunct="1"/>
            <a:r>
              <a:rPr lang="es-MX" altLang="es-MX" dirty="0" smtClean="0"/>
              <a:t>El amperímetro debe ser conectado en serie con aquellos elementos donde se realiza la medición </a:t>
            </a:r>
          </a:p>
          <a:p>
            <a:pPr eaLnBrk="1" hangingPunct="1"/>
            <a:r>
              <a:rPr lang="es-MX" altLang="es-MX" dirty="0" smtClean="0"/>
              <a:t>La corriente debe pasar directamente a través del amperímetro</a:t>
            </a:r>
          </a:p>
          <a:p>
            <a:pPr eaLnBrk="1" hangingPunct="1"/>
            <a:endParaRPr lang="es-MX" altLang="es-MX"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MX" altLang="es-MX" dirty="0" smtClean="0"/>
              <a:t>Amperímetro en un circuito</a:t>
            </a:r>
            <a:endParaRPr lang="es-MX" altLang="es-MX" dirty="0" smtClean="0"/>
          </a:p>
        </p:txBody>
      </p:sp>
      <p:sp>
        <p:nvSpPr>
          <p:cNvPr id="41987" name="Rectangle 3"/>
          <p:cNvSpPr>
            <a:spLocks noGrp="1" noChangeArrowheads="1"/>
          </p:cNvSpPr>
          <p:nvPr>
            <p:ph type="body" sz="half" idx="1"/>
          </p:nvPr>
        </p:nvSpPr>
        <p:spPr>
          <a:xfrm>
            <a:off x="762000" y="2017713"/>
            <a:ext cx="4230688" cy="4611687"/>
          </a:xfrm>
        </p:spPr>
        <p:txBody>
          <a:bodyPr/>
          <a:lstStyle/>
          <a:p>
            <a:pPr eaLnBrk="1" hangingPunct="1"/>
            <a:r>
              <a:rPr lang="es-MX" altLang="es-MX" sz="2400" dirty="0" smtClean="0"/>
              <a:t>El amperímetro se conecta en serie con aquellos elementos en los que se realiza la medición</a:t>
            </a:r>
          </a:p>
          <a:p>
            <a:pPr eaLnBrk="1" hangingPunct="1"/>
            <a:r>
              <a:rPr lang="es-MX" altLang="es-MX" sz="2400" dirty="0" smtClean="0"/>
              <a:t>Idealmente, el amperímetro debe presentar una resistencia cero, de forma que la corriente no sea alterada por el mismo </a:t>
            </a:r>
            <a:r>
              <a:rPr lang="es-MX" altLang="es-MX" sz="2400" dirty="0"/>
              <a:t>e</a:t>
            </a:r>
            <a:r>
              <a:rPr lang="es-MX" altLang="es-MX" sz="2400" dirty="0" smtClean="0"/>
              <a:t>quipo de medición</a:t>
            </a:r>
            <a:endParaRPr lang="es-MX" altLang="es-MX" sz="2400" dirty="0" smtClean="0"/>
          </a:p>
        </p:txBody>
      </p:sp>
      <p:pic>
        <p:nvPicPr>
          <p:cNvPr id="41988" name="Picture 6" descr="C:\Serway Art Eng\Chapter28\28-26.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268538"/>
            <a:ext cx="3810000" cy="3611562"/>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s-MX" altLang="es-MX" dirty="0" smtClean="0"/>
              <a:t>Amperímetro de un Galvanómetro </a:t>
            </a:r>
            <a:endParaRPr lang="es-MX" altLang="es-MX" dirty="0" smtClean="0"/>
          </a:p>
        </p:txBody>
      </p:sp>
      <p:sp>
        <p:nvSpPr>
          <p:cNvPr id="43011" name="Rectangle 3"/>
          <p:cNvSpPr>
            <a:spLocks noGrp="1" noChangeArrowheads="1"/>
          </p:cNvSpPr>
          <p:nvPr>
            <p:ph type="body" sz="half" idx="1"/>
          </p:nvPr>
        </p:nvSpPr>
        <p:spPr/>
        <p:txBody>
          <a:bodyPr/>
          <a:lstStyle/>
          <a:p>
            <a:pPr eaLnBrk="1" hangingPunct="1"/>
            <a:r>
              <a:rPr lang="es-MX" altLang="es-MX" sz="2800" dirty="0" smtClean="0"/>
              <a:t>El galvanómetro, típicamente tiene una resistencia de 60 </a:t>
            </a:r>
            <a:r>
              <a:rPr lang="es-MX" altLang="es-MX" sz="2800" dirty="0" smtClean="0">
                <a:latin typeface="Symbol" panose="05050102010706020507" pitchFamily="18" charset="2"/>
              </a:rPr>
              <a:t>W</a:t>
            </a:r>
            <a:endParaRPr lang="es-MX" altLang="es-MX" sz="2800" dirty="0" smtClean="0"/>
          </a:p>
          <a:p>
            <a:pPr eaLnBrk="1" hangingPunct="1"/>
            <a:r>
              <a:rPr lang="es-MX" altLang="es-MX" sz="2800" dirty="0" smtClean="0"/>
              <a:t>Para minimizar la resistencia, se coloca en paralelo una resistencia de derivación (</a:t>
            </a:r>
            <a:r>
              <a:rPr lang="es-MX" altLang="es-MX" sz="2800" dirty="0" err="1" smtClean="0"/>
              <a:t>shunt</a:t>
            </a:r>
            <a:r>
              <a:rPr lang="es-MX" altLang="es-MX" sz="2800" dirty="0" smtClean="0"/>
              <a:t>) </a:t>
            </a:r>
            <a:endParaRPr lang="es-MX" altLang="es-MX" sz="2800" dirty="0" smtClean="0"/>
          </a:p>
        </p:txBody>
      </p:sp>
      <p:pic>
        <p:nvPicPr>
          <p:cNvPr id="43012" name="Picture 6" descr="C:\Serway Art Eng\Chapter28\28-27.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076450"/>
            <a:ext cx="3810000" cy="3995738"/>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s-MX" altLang="es-MX" dirty="0" err="1" smtClean="0"/>
              <a:t>Amperimetro</a:t>
            </a:r>
            <a:r>
              <a:rPr lang="es-MX" altLang="es-MX" dirty="0" smtClean="0"/>
              <a:t>, final</a:t>
            </a:r>
            <a:endParaRPr lang="es-MX" altLang="es-MX" dirty="0" smtClean="0"/>
          </a:p>
        </p:txBody>
      </p:sp>
      <p:sp>
        <p:nvSpPr>
          <p:cNvPr id="44035" name="Rectangle 3"/>
          <p:cNvSpPr>
            <a:spLocks noGrp="1" noChangeArrowheads="1"/>
          </p:cNvSpPr>
          <p:nvPr>
            <p:ph type="body" idx="1"/>
          </p:nvPr>
        </p:nvSpPr>
        <p:spPr>
          <a:xfrm>
            <a:off x="1182688" y="2017713"/>
            <a:ext cx="7772400" cy="4383087"/>
          </a:xfrm>
        </p:spPr>
        <p:txBody>
          <a:bodyPr/>
          <a:lstStyle/>
          <a:p>
            <a:pPr eaLnBrk="1" hangingPunct="1"/>
            <a:r>
              <a:rPr lang="es-MX" altLang="es-MX" sz="2400" dirty="0" smtClean="0"/>
              <a:t>El valor de la resistencia de derivación (paralelo) debe ser mucho menor que el valor de la Resistencia del galvanómetro Recordar que la resistencia equivalente de un par de resistencias en paralelo será menor que la menor de la s resistencias</a:t>
            </a:r>
          </a:p>
          <a:p>
            <a:pPr eaLnBrk="1" hangingPunct="1"/>
            <a:r>
              <a:rPr lang="es-MX" altLang="es-MX" sz="2400" dirty="0" smtClean="0"/>
              <a:t>La mayor parte de la corriente fluirá a través de la resistencia de derivación, lo cual es necesario, ya que la escala completa de deflexión del galvanómetro, casi siempre es de 1 </a:t>
            </a:r>
            <a:r>
              <a:rPr lang="es-MX" altLang="es-MX" sz="2400" dirty="0" err="1" smtClean="0"/>
              <a:t>mA.</a:t>
            </a:r>
            <a:endParaRPr lang="es-MX" altLang="es-MX"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MX" altLang="es-MX" smtClean="0"/>
              <a:t>Resistencia interna de una batería</a:t>
            </a:r>
          </a:p>
        </p:txBody>
      </p:sp>
      <p:sp>
        <p:nvSpPr>
          <p:cNvPr id="7171" name="Rectangle 3"/>
          <p:cNvSpPr>
            <a:spLocks noGrp="1" noChangeArrowheads="1"/>
          </p:cNvSpPr>
          <p:nvPr>
            <p:ph type="body" sz="half" idx="1"/>
          </p:nvPr>
        </p:nvSpPr>
        <p:spPr/>
        <p:txBody>
          <a:bodyPr/>
          <a:lstStyle/>
          <a:p>
            <a:pPr eaLnBrk="1" hangingPunct="1"/>
            <a:r>
              <a:rPr lang="es-MX" altLang="es-MX" sz="2400" smtClean="0"/>
              <a:t>Si la resistencia interna es cero, el voltaje entre las terminales será igual a la fem</a:t>
            </a:r>
          </a:p>
          <a:p>
            <a:pPr eaLnBrk="1" hangingPunct="1"/>
            <a:r>
              <a:rPr lang="es-MX" altLang="es-MX" sz="2400" smtClean="0"/>
              <a:t>En una batería real, siempre hay una cierta resistencia interna, </a:t>
            </a:r>
            <a:r>
              <a:rPr lang="es-MX" altLang="es-MX" sz="2400" i="1" smtClean="0"/>
              <a:t>r</a:t>
            </a:r>
          </a:p>
          <a:p>
            <a:pPr eaLnBrk="1" hangingPunct="1"/>
            <a:r>
              <a:rPr lang="es-MX" altLang="es-MX" sz="2400" smtClean="0"/>
              <a:t>El voltaje de las terminales, </a:t>
            </a:r>
            <a:r>
              <a:rPr lang="es-MX" altLang="es-MX" sz="2400" smtClean="0">
                <a:latin typeface="Symbol" panose="05050102010706020507" pitchFamily="18" charset="2"/>
              </a:rPr>
              <a:t>D</a:t>
            </a:r>
            <a:r>
              <a:rPr lang="es-MX" altLang="es-MX" sz="2400" i="1" smtClean="0"/>
              <a:t>V</a:t>
            </a:r>
            <a:r>
              <a:rPr lang="es-MX" altLang="es-MX" sz="2400" smtClean="0"/>
              <a:t> = </a:t>
            </a:r>
            <a:r>
              <a:rPr lang="es-MX" altLang="es-MX" sz="2400" i="1" smtClean="0">
                <a:latin typeface="Symbol" panose="05050102010706020507" pitchFamily="18" charset="2"/>
              </a:rPr>
              <a:t>e</a:t>
            </a:r>
            <a:r>
              <a:rPr lang="es-MX" altLang="es-MX" sz="2400" smtClean="0"/>
              <a:t> - </a:t>
            </a:r>
            <a:r>
              <a:rPr lang="es-MX" altLang="es-MX" sz="2400" i="1" smtClean="0">
                <a:latin typeface="Times New Roman" panose="02020603050405020304" pitchFamily="18" charset="0"/>
              </a:rPr>
              <a:t>I</a:t>
            </a:r>
            <a:r>
              <a:rPr lang="es-MX" altLang="es-MX" sz="2400" i="1" smtClean="0"/>
              <a:t>r</a:t>
            </a:r>
          </a:p>
        </p:txBody>
      </p:sp>
      <p:pic>
        <p:nvPicPr>
          <p:cNvPr id="7172" name="Picture 6" descr="C:\Serway Art Eng\Chapter28\28-02a.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425700"/>
            <a:ext cx="3810000" cy="329882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MX" altLang="es-MX" dirty="0" smtClean="0"/>
              <a:t>El voltímetro</a:t>
            </a:r>
            <a:endParaRPr lang="es-MX" altLang="es-MX" dirty="0" smtClean="0"/>
          </a:p>
        </p:txBody>
      </p:sp>
      <p:sp>
        <p:nvSpPr>
          <p:cNvPr id="45059" name="Rectangle 3"/>
          <p:cNvSpPr>
            <a:spLocks noGrp="1" noChangeArrowheads="1"/>
          </p:cNvSpPr>
          <p:nvPr>
            <p:ph type="body" idx="1"/>
          </p:nvPr>
        </p:nvSpPr>
        <p:spPr/>
        <p:txBody>
          <a:bodyPr/>
          <a:lstStyle/>
          <a:p>
            <a:pPr eaLnBrk="1" hangingPunct="1"/>
            <a:r>
              <a:rPr lang="es-MX" altLang="es-MX" dirty="0" smtClean="0"/>
              <a:t>Un voltímetro</a:t>
            </a:r>
            <a:r>
              <a:rPr lang="es-MX" altLang="es-MX" b="1" dirty="0" smtClean="0"/>
              <a:t> es un dispositivo que se emplea para medir diferencia de potencial </a:t>
            </a:r>
          </a:p>
          <a:p>
            <a:pPr eaLnBrk="1" hangingPunct="1"/>
            <a:r>
              <a:rPr lang="es-MX" altLang="es-MX" dirty="0" smtClean="0"/>
              <a:t>El voltímetro se debe conectar en paralelo con aquellos elementos donde se va a realizar la medición </a:t>
            </a:r>
          </a:p>
          <a:p>
            <a:pPr eaLnBrk="1" hangingPunct="1"/>
            <a:r>
              <a:rPr lang="es-MX" altLang="es-MX" dirty="0" smtClean="0"/>
              <a:t>El voltaje es el mismo ya que están en paralelo (el aparato y el objeto de la medición) </a:t>
            </a:r>
            <a:endParaRPr lang="es-MX" altLang="es-MX"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s-MX" altLang="es-MX" dirty="0" smtClean="0"/>
              <a:t>Voltímetro en un circuito</a:t>
            </a:r>
            <a:endParaRPr lang="es-MX" altLang="es-MX" dirty="0" smtClean="0"/>
          </a:p>
        </p:txBody>
      </p:sp>
      <p:sp>
        <p:nvSpPr>
          <p:cNvPr id="46083" name="Rectangle 3"/>
          <p:cNvSpPr>
            <a:spLocks noGrp="1" noChangeArrowheads="1"/>
          </p:cNvSpPr>
          <p:nvPr>
            <p:ph type="body" sz="half" idx="1"/>
          </p:nvPr>
        </p:nvSpPr>
        <p:spPr>
          <a:xfrm>
            <a:off x="762000" y="2017713"/>
            <a:ext cx="4230688" cy="4383087"/>
          </a:xfrm>
        </p:spPr>
        <p:txBody>
          <a:bodyPr/>
          <a:lstStyle/>
          <a:p>
            <a:pPr eaLnBrk="1" hangingPunct="1">
              <a:lnSpc>
                <a:spcPct val="90000"/>
              </a:lnSpc>
            </a:pPr>
            <a:r>
              <a:rPr lang="es-MX" altLang="es-MX" sz="2600" dirty="0" smtClean="0"/>
              <a:t>El </a:t>
            </a:r>
            <a:r>
              <a:rPr lang="es-MX" altLang="es-MX" sz="2600" dirty="0" err="1" smtClean="0"/>
              <a:t>voltmetro</a:t>
            </a:r>
            <a:r>
              <a:rPr lang="es-MX" altLang="es-MX" sz="2600" dirty="0" smtClean="0"/>
              <a:t> se conecta en paralelo con aquel aparato al que se desea realizar la medición de la tensión.</a:t>
            </a:r>
          </a:p>
          <a:p>
            <a:pPr lvl="1" eaLnBrk="1" hangingPunct="1">
              <a:lnSpc>
                <a:spcPct val="90000"/>
              </a:lnSpc>
            </a:pPr>
            <a:r>
              <a:rPr lang="es-MX" altLang="es-MX" sz="2200" dirty="0" smtClean="0"/>
              <a:t>El asunto de la polaridad debe ser atendido</a:t>
            </a:r>
          </a:p>
          <a:p>
            <a:pPr eaLnBrk="1" hangingPunct="1">
              <a:lnSpc>
                <a:spcPct val="90000"/>
              </a:lnSpc>
            </a:pPr>
            <a:r>
              <a:rPr lang="es-MX" altLang="es-MX" sz="2600" dirty="0" smtClean="0"/>
              <a:t>Idealmente el voltímetro debe tener una resistencia infinita, de forma tal que la corriente no pase a través de éste</a:t>
            </a:r>
            <a:endParaRPr lang="es-MX" altLang="es-MX" sz="2600" dirty="0" smtClean="0"/>
          </a:p>
        </p:txBody>
      </p:sp>
      <p:pic>
        <p:nvPicPr>
          <p:cNvPr id="46084" name="Picture 7" descr="C:\Serway Art Eng\Chapter28\28-28.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70513" y="2017713"/>
            <a:ext cx="3357562" cy="411480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s-MX" altLang="es-MX" dirty="0" smtClean="0"/>
              <a:t>Voltímetro a partir de un Galvanómetro</a:t>
            </a:r>
            <a:endParaRPr lang="es-MX" altLang="es-MX" dirty="0" smtClean="0"/>
          </a:p>
        </p:txBody>
      </p:sp>
      <p:sp>
        <p:nvSpPr>
          <p:cNvPr id="47107" name="Rectangle 3"/>
          <p:cNvSpPr>
            <a:spLocks noGrp="1" noChangeArrowheads="1"/>
          </p:cNvSpPr>
          <p:nvPr>
            <p:ph type="body" sz="half" idx="1"/>
          </p:nvPr>
        </p:nvSpPr>
        <p:spPr/>
        <p:txBody>
          <a:bodyPr/>
          <a:lstStyle/>
          <a:p>
            <a:pPr eaLnBrk="1" hangingPunct="1"/>
            <a:r>
              <a:rPr lang="es-MX" altLang="es-MX" sz="2800" dirty="0" smtClean="0"/>
              <a:t>El galvanómetro típicamente tiene una resistencia de 60 </a:t>
            </a:r>
            <a:r>
              <a:rPr lang="es-MX" altLang="es-MX" sz="2800" dirty="0" smtClean="0">
                <a:latin typeface="Symbol" panose="05050102010706020507" pitchFamily="18" charset="2"/>
              </a:rPr>
              <a:t>W</a:t>
            </a:r>
            <a:endParaRPr lang="es-MX" altLang="es-MX" sz="2800" dirty="0" smtClean="0"/>
          </a:p>
          <a:p>
            <a:pPr eaLnBrk="1" hangingPunct="1"/>
            <a:r>
              <a:rPr lang="es-MX" altLang="es-MX" sz="2800" dirty="0" smtClean="0"/>
              <a:t>Para maximizar la resistencia, otro resistor, </a:t>
            </a:r>
            <a:r>
              <a:rPr lang="es-MX" altLang="es-MX" sz="2800" i="1" dirty="0" err="1" smtClean="0"/>
              <a:t>R</a:t>
            </a:r>
            <a:r>
              <a:rPr lang="es-MX" altLang="es-MX" sz="2800" i="1" baseline="-25000" dirty="0" err="1" smtClean="0"/>
              <a:t>s</a:t>
            </a:r>
            <a:r>
              <a:rPr lang="es-MX" altLang="es-MX" sz="2800" dirty="0" smtClean="0"/>
              <a:t>, se coloca en serie con el galvanómetro</a:t>
            </a:r>
            <a:endParaRPr lang="es-MX" altLang="es-MX" sz="2800" dirty="0" smtClean="0"/>
          </a:p>
        </p:txBody>
      </p:sp>
      <p:pic>
        <p:nvPicPr>
          <p:cNvPr id="47108" name="Picture 7" descr="C:\Serway Art Eng\Chapter28\28-29.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45088" y="2581275"/>
            <a:ext cx="3810000" cy="2987675"/>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s-MX" altLang="es-MX" dirty="0" smtClean="0"/>
              <a:t>Voltímetro, final</a:t>
            </a:r>
            <a:endParaRPr lang="es-MX" altLang="es-MX" dirty="0" smtClean="0"/>
          </a:p>
        </p:txBody>
      </p:sp>
      <p:sp>
        <p:nvSpPr>
          <p:cNvPr id="48131" name="Rectangle 3"/>
          <p:cNvSpPr>
            <a:spLocks noGrp="1" noChangeArrowheads="1"/>
          </p:cNvSpPr>
          <p:nvPr>
            <p:ph type="body" idx="1"/>
          </p:nvPr>
        </p:nvSpPr>
        <p:spPr>
          <a:xfrm>
            <a:off x="1182688" y="2017713"/>
            <a:ext cx="7772400" cy="4383087"/>
          </a:xfrm>
        </p:spPr>
        <p:txBody>
          <a:bodyPr/>
          <a:lstStyle/>
          <a:p>
            <a:pPr eaLnBrk="1" hangingPunct="1"/>
            <a:r>
              <a:rPr lang="es-MX" altLang="es-MX" sz="3000" dirty="0" smtClean="0"/>
              <a:t>El valor de la resistencia agregada debe ser mucho más grande que la resistencia del galvanómetro</a:t>
            </a:r>
          </a:p>
          <a:p>
            <a:pPr lvl="1" eaLnBrk="1" hangingPunct="1"/>
            <a:r>
              <a:rPr lang="es-MX" altLang="es-MX" sz="2400" dirty="0" smtClean="0"/>
              <a:t>Recordar, la resistencia equivalente de los resistores en serie será mayor que la mayor de las resistencias </a:t>
            </a:r>
          </a:p>
          <a:p>
            <a:pPr eaLnBrk="1" hangingPunct="1"/>
            <a:r>
              <a:rPr lang="es-MX" altLang="es-MX" sz="3000" dirty="0" smtClean="0"/>
              <a:t>La mayor parte de la corriente fluirá a través del elemento a ser medido, y el galvanómetro no va a alterar el voltaje que se mide</a:t>
            </a:r>
            <a:endParaRPr lang="es-MX" altLang="es-MX" sz="3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MX" altLang="es-MX" dirty="0" smtClean="0"/>
              <a:t>Alambrado doméstico</a:t>
            </a:r>
            <a:endParaRPr lang="es-MX" altLang="es-MX" dirty="0" smtClean="0"/>
          </a:p>
        </p:txBody>
      </p:sp>
      <p:sp>
        <p:nvSpPr>
          <p:cNvPr id="49155" name="Rectangle 3"/>
          <p:cNvSpPr>
            <a:spLocks noGrp="1" noChangeArrowheads="1"/>
          </p:cNvSpPr>
          <p:nvPr>
            <p:ph type="body" idx="1"/>
          </p:nvPr>
        </p:nvSpPr>
        <p:spPr/>
        <p:txBody>
          <a:bodyPr/>
          <a:lstStyle/>
          <a:p>
            <a:pPr eaLnBrk="1" hangingPunct="1">
              <a:lnSpc>
                <a:spcPct val="90000"/>
              </a:lnSpc>
            </a:pPr>
            <a:r>
              <a:rPr lang="es-ES" dirty="0" smtClean="0"/>
              <a:t>La empresa de servicios públicos distribuye energía eléctrica a hogares individuales mediante un par de cables</a:t>
            </a:r>
          </a:p>
          <a:p>
            <a:pPr eaLnBrk="1" hangingPunct="1">
              <a:lnSpc>
                <a:spcPct val="90000"/>
              </a:lnSpc>
            </a:pPr>
            <a:r>
              <a:rPr lang="es-ES" altLang="es-MX" dirty="0" smtClean="0"/>
              <a:t>Cada casa se conecta en paralelo con este par de alambres</a:t>
            </a:r>
            <a:endParaRPr lang="es-MX" altLang="es-MX" dirty="0" smtClean="0"/>
          </a:p>
          <a:p>
            <a:pPr eaLnBrk="1" hangingPunct="1">
              <a:lnSpc>
                <a:spcPct val="90000"/>
              </a:lnSpc>
            </a:pPr>
            <a:r>
              <a:rPr lang="es-MX" dirty="0" smtClean="0"/>
              <a:t>Un cable es el "cable vivo" y el otro cable es el cable neutro, se conecta a tierra física</a:t>
            </a:r>
            <a:endParaRPr lang="es-MX" altLang="es-MX"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6176" y="620688"/>
            <a:ext cx="7793037" cy="1143000"/>
          </a:xfrm>
        </p:spPr>
        <p:txBody>
          <a:bodyPr/>
          <a:lstStyle/>
          <a:p>
            <a:pPr eaLnBrk="1" hangingPunct="1"/>
            <a:r>
              <a:rPr lang="es-MX" altLang="es-MX" dirty="0" smtClean="0"/>
              <a:t>Alambrado doméstico</a:t>
            </a:r>
            <a:endParaRPr lang="es-MX" altLang="es-MX" dirty="0" smtClean="0"/>
          </a:p>
        </p:txBody>
      </p:sp>
      <p:sp>
        <p:nvSpPr>
          <p:cNvPr id="50179" name="Rectangle 3"/>
          <p:cNvSpPr>
            <a:spLocks noGrp="1" noChangeArrowheads="1"/>
          </p:cNvSpPr>
          <p:nvPr>
            <p:ph type="body" sz="half" idx="1"/>
          </p:nvPr>
        </p:nvSpPr>
        <p:spPr>
          <a:xfrm>
            <a:off x="467545" y="2017713"/>
            <a:ext cx="4985518" cy="4114800"/>
          </a:xfrm>
        </p:spPr>
        <p:txBody>
          <a:bodyPr/>
          <a:lstStyle/>
          <a:p>
            <a:pPr eaLnBrk="1" hangingPunct="1">
              <a:lnSpc>
                <a:spcPct val="90000"/>
              </a:lnSpc>
            </a:pPr>
            <a:r>
              <a:rPr lang="es-MX" altLang="es-MX" sz="2800" dirty="0" smtClean="0"/>
              <a:t>El potencial eléctrico del alambre neutro se toma como cero</a:t>
            </a:r>
          </a:p>
          <a:p>
            <a:pPr lvl="1" eaLnBrk="1" hangingPunct="1">
              <a:lnSpc>
                <a:spcPct val="90000"/>
              </a:lnSpc>
            </a:pPr>
            <a:r>
              <a:rPr lang="es-MX" altLang="es-MX" sz="2400" dirty="0" smtClean="0"/>
              <a:t>Realmente, la corriente y el voltaje son alternos (alternantes)</a:t>
            </a:r>
          </a:p>
          <a:p>
            <a:pPr eaLnBrk="1" hangingPunct="1">
              <a:lnSpc>
                <a:spcPct val="90000"/>
              </a:lnSpc>
            </a:pPr>
            <a:r>
              <a:rPr lang="es-MX" altLang="es-MX" sz="2800" dirty="0" smtClean="0"/>
              <a:t>La diferencia de potencial entre el “alambre vivo” y el alambre neutro es de aproximadamente 120 V</a:t>
            </a:r>
            <a:endParaRPr lang="es-MX" altLang="es-MX" sz="2800" dirty="0" smtClean="0"/>
          </a:p>
        </p:txBody>
      </p:sp>
      <p:pic>
        <p:nvPicPr>
          <p:cNvPr id="50180" name="Picture 7" descr="C:\Serway Art Eng\Chapter28\28-30.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53063" y="2017713"/>
            <a:ext cx="3192462" cy="4114800"/>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s-MX" altLang="es-MX" dirty="0" smtClean="0"/>
              <a:t>Alambrado doméstico, final</a:t>
            </a:r>
            <a:endParaRPr lang="es-MX" altLang="es-MX" dirty="0" smtClean="0"/>
          </a:p>
        </p:txBody>
      </p:sp>
      <p:sp>
        <p:nvSpPr>
          <p:cNvPr id="51203" name="Rectangle 3"/>
          <p:cNvSpPr>
            <a:spLocks noGrp="1" noChangeArrowheads="1"/>
          </p:cNvSpPr>
          <p:nvPr>
            <p:ph type="body" idx="1"/>
          </p:nvPr>
        </p:nvSpPr>
        <p:spPr/>
        <p:txBody>
          <a:bodyPr/>
          <a:lstStyle/>
          <a:p>
            <a:pPr eaLnBrk="1" hangingPunct="1">
              <a:lnSpc>
                <a:spcPct val="90000"/>
              </a:lnSpc>
            </a:pPr>
            <a:r>
              <a:rPr lang="es-MX" altLang="es-MX" sz="2400" dirty="0" smtClean="0"/>
              <a:t>El amperímetro se conecta en serie con el alambre vivo que ingresa a la casa</a:t>
            </a:r>
          </a:p>
          <a:p>
            <a:pPr lvl="1" eaLnBrk="1" hangingPunct="1">
              <a:lnSpc>
                <a:spcPct val="90000"/>
              </a:lnSpc>
            </a:pPr>
            <a:r>
              <a:rPr lang="es-MX" altLang="es-MX" sz="2400" dirty="0" smtClean="0"/>
              <a:t>Este aparato graba el consumo doméstico de electricidad</a:t>
            </a:r>
          </a:p>
          <a:p>
            <a:pPr eaLnBrk="1" hangingPunct="1">
              <a:lnSpc>
                <a:spcPct val="90000"/>
              </a:lnSpc>
            </a:pPr>
            <a:r>
              <a:rPr lang="es-ES" sz="2400" dirty="0" smtClean="0"/>
              <a:t>Después del medidor, el cable se divide para que se puedan distribuir múltiples circuitos en paralelo por toda la casa</a:t>
            </a:r>
          </a:p>
          <a:p>
            <a:pPr eaLnBrk="1" hangingPunct="1">
              <a:lnSpc>
                <a:spcPct val="90000"/>
              </a:lnSpc>
            </a:pPr>
            <a:r>
              <a:rPr lang="es-MX" sz="2400" dirty="0" smtClean="0"/>
              <a:t>Cada circuito tiene su propio interruptor</a:t>
            </a:r>
          </a:p>
          <a:p>
            <a:pPr eaLnBrk="1" hangingPunct="1">
              <a:lnSpc>
                <a:spcPct val="90000"/>
              </a:lnSpc>
            </a:pPr>
            <a:r>
              <a:rPr lang="es-ES" sz="2400" dirty="0" smtClean="0"/>
              <a:t>Para aquellas aplicaciones que requieren 240 V, hay un tercer cable que se mantiene a 120 V por debajo del cable neutro</a:t>
            </a:r>
            <a:endParaRPr lang="es-MX" altLang="es-MX" sz="24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s-MX" altLang="es-MX" dirty="0" smtClean="0"/>
              <a:t>Corto circuito </a:t>
            </a:r>
            <a:endParaRPr lang="es-MX" altLang="es-MX" dirty="0" smtClean="0"/>
          </a:p>
        </p:txBody>
      </p:sp>
      <p:sp>
        <p:nvSpPr>
          <p:cNvPr id="52227" name="Rectangle 3"/>
          <p:cNvSpPr>
            <a:spLocks noGrp="1" noChangeArrowheads="1"/>
          </p:cNvSpPr>
          <p:nvPr>
            <p:ph type="body" idx="1"/>
          </p:nvPr>
        </p:nvSpPr>
        <p:spPr/>
        <p:txBody>
          <a:bodyPr/>
          <a:lstStyle/>
          <a:p>
            <a:pPr eaLnBrk="1" hangingPunct="1">
              <a:lnSpc>
                <a:spcPct val="90000"/>
              </a:lnSpc>
            </a:pPr>
            <a:r>
              <a:rPr lang="es-ES" sz="2800" dirty="0" smtClean="0"/>
              <a:t>Un cortocircuito ocurre cuando existe una resistencia casi nula entre dos puntos a diferentes potenciales</a:t>
            </a:r>
          </a:p>
          <a:p>
            <a:pPr eaLnBrk="1" hangingPunct="1">
              <a:lnSpc>
                <a:spcPct val="90000"/>
              </a:lnSpc>
            </a:pPr>
            <a:r>
              <a:rPr lang="es-MX" altLang="es-MX" sz="2800" dirty="0" smtClean="0"/>
              <a:t>Esto resulta en una corriente muy grande</a:t>
            </a:r>
          </a:p>
          <a:p>
            <a:pPr eaLnBrk="1" hangingPunct="1">
              <a:lnSpc>
                <a:spcPct val="90000"/>
              </a:lnSpc>
            </a:pPr>
            <a:r>
              <a:rPr lang="es-ES" sz="2800" dirty="0" smtClean="0"/>
              <a:t>En un circuito doméstico, un interruptor abrirá el circuito en caso de un cortocircuito accidental</a:t>
            </a:r>
          </a:p>
          <a:p>
            <a:pPr eaLnBrk="1" hangingPunct="1">
              <a:lnSpc>
                <a:spcPct val="90000"/>
              </a:lnSpc>
            </a:pPr>
            <a:r>
              <a:rPr lang="es-MX" altLang="es-MX" sz="2400" dirty="0" smtClean="0"/>
              <a:t>Esto previene cualquier otro daño</a:t>
            </a:r>
          </a:p>
          <a:p>
            <a:pPr eaLnBrk="1" hangingPunct="1">
              <a:lnSpc>
                <a:spcPct val="90000"/>
              </a:lnSpc>
            </a:pPr>
            <a:r>
              <a:rPr lang="es-ES" sz="2800" dirty="0" smtClean="0"/>
              <a:t>Una persona en contacto con tierra puede electrocutarse tocando el cable vivo</a:t>
            </a:r>
            <a:endParaRPr lang="es-MX" altLang="es-MX" sz="2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s-MX" altLang="es-MX" dirty="0" smtClean="0"/>
              <a:t>Seguridad Eléctrica</a:t>
            </a:r>
            <a:endParaRPr lang="es-MX" altLang="es-MX" dirty="0" smtClean="0"/>
          </a:p>
        </p:txBody>
      </p:sp>
      <p:sp>
        <p:nvSpPr>
          <p:cNvPr id="53251" name="Rectangle 3"/>
          <p:cNvSpPr>
            <a:spLocks noGrp="1" noChangeArrowheads="1"/>
          </p:cNvSpPr>
          <p:nvPr>
            <p:ph type="body" idx="1"/>
          </p:nvPr>
        </p:nvSpPr>
        <p:spPr/>
        <p:txBody>
          <a:bodyPr/>
          <a:lstStyle/>
          <a:p>
            <a:pPr eaLnBrk="1" hangingPunct="1"/>
            <a:r>
              <a:rPr lang="es-ES" sz="2800" dirty="0" smtClean="0"/>
              <a:t>Las descargas eléctricas pueden provocar quemaduras mortales</a:t>
            </a:r>
          </a:p>
          <a:p>
            <a:pPr eaLnBrk="1" hangingPunct="1"/>
            <a:r>
              <a:rPr lang="es-ES" sz="2800" dirty="0" smtClean="0"/>
              <a:t>La descarga eléctrica puede hacer que los músculos de los órganos vitales (como el corazón) funcionen mal</a:t>
            </a:r>
            <a:endParaRPr lang="es-MX" altLang="es-MX" sz="2800" dirty="0" smtClean="0"/>
          </a:p>
          <a:p>
            <a:pPr eaLnBrk="1" hangingPunct="1"/>
            <a:r>
              <a:rPr lang="es-MX" altLang="es-MX" sz="2800" dirty="0" smtClean="0"/>
              <a:t>El grado del daño depende de :</a:t>
            </a:r>
          </a:p>
          <a:p>
            <a:pPr lvl="1" eaLnBrk="1" hangingPunct="1"/>
            <a:r>
              <a:rPr lang="es-MX" sz="2400" dirty="0" smtClean="0"/>
              <a:t>la magnitud de la corriente</a:t>
            </a:r>
          </a:p>
          <a:p>
            <a:pPr lvl="1" eaLnBrk="1" hangingPunct="1"/>
            <a:r>
              <a:rPr lang="es-MX" sz="2400" dirty="0" smtClean="0"/>
              <a:t> el tiempo que actúa</a:t>
            </a:r>
          </a:p>
          <a:p>
            <a:pPr lvl="1" eaLnBrk="1" hangingPunct="1"/>
            <a:r>
              <a:rPr lang="es-MX" sz="2400" dirty="0" smtClean="0"/>
              <a:t> la parte del cuerpo que toca el cable vivo</a:t>
            </a:r>
          </a:p>
          <a:p>
            <a:pPr lvl="1" eaLnBrk="1" hangingPunct="1"/>
            <a:r>
              <a:rPr lang="es-MX" sz="2400" dirty="0" smtClean="0"/>
              <a:t> la parte del cuerpo en la que existe la corriente </a:t>
            </a:r>
            <a:endParaRPr lang="es-MX" altLang="es-MX" sz="24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s-MX" altLang="es-MX" dirty="0" smtClean="0"/>
              <a:t>Los efectos de varias corrientes</a:t>
            </a:r>
            <a:endParaRPr lang="es-MX" altLang="es-MX" dirty="0" smtClean="0"/>
          </a:p>
        </p:txBody>
      </p:sp>
      <p:sp>
        <p:nvSpPr>
          <p:cNvPr id="54275" name="Rectangle 3"/>
          <p:cNvSpPr>
            <a:spLocks noGrp="1" noChangeArrowheads="1"/>
          </p:cNvSpPr>
          <p:nvPr>
            <p:ph type="body" idx="1"/>
          </p:nvPr>
        </p:nvSpPr>
        <p:spPr/>
        <p:txBody>
          <a:bodyPr/>
          <a:lstStyle/>
          <a:p>
            <a:pPr eaLnBrk="1" hangingPunct="1">
              <a:lnSpc>
                <a:spcPct val="90000"/>
              </a:lnSpc>
            </a:pPr>
            <a:r>
              <a:rPr lang="es-MX" altLang="es-MX" sz="2800" dirty="0" smtClean="0"/>
              <a:t>5 </a:t>
            </a:r>
            <a:r>
              <a:rPr lang="es-MX" altLang="es-MX" sz="2800" dirty="0" err="1" smtClean="0"/>
              <a:t>mA</a:t>
            </a:r>
            <a:r>
              <a:rPr lang="es-MX" altLang="es-MX" sz="2800" dirty="0" smtClean="0"/>
              <a:t> o menos </a:t>
            </a:r>
          </a:p>
          <a:p>
            <a:pPr lvl="1" eaLnBrk="1" hangingPunct="1">
              <a:lnSpc>
                <a:spcPct val="90000"/>
              </a:lnSpc>
            </a:pPr>
            <a:r>
              <a:rPr lang="es-MX" altLang="es-MX" sz="2400" dirty="0" smtClean="0"/>
              <a:t>Pueden causar sensación se shock</a:t>
            </a:r>
          </a:p>
          <a:p>
            <a:pPr lvl="1" eaLnBrk="1" hangingPunct="1">
              <a:lnSpc>
                <a:spcPct val="90000"/>
              </a:lnSpc>
            </a:pPr>
            <a:r>
              <a:rPr lang="es-MX" altLang="es-MX" sz="2400" dirty="0" smtClean="0"/>
              <a:t>Generalmente pequeña o sin daño</a:t>
            </a:r>
          </a:p>
          <a:p>
            <a:pPr eaLnBrk="1" hangingPunct="1">
              <a:lnSpc>
                <a:spcPct val="90000"/>
              </a:lnSpc>
            </a:pPr>
            <a:r>
              <a:rPr lang="es-MX" altLang="es-MX" sz="2800" dirty="0" smtClean="0"/>
              <a:t>10 </a:t>
            </a:r>
            <a:r>
              <a:rPr lang="es-MX" altLang="es-MX" sz="2800" dirty="0" err="1" smtClean="0"/>
              <a:t>mA</a:t>
            </a:r>
            <a:endParaRPr lang="es-MX" altLang="es-MX" sz="2800" dirty="0" smtClean="0"/>
          </a:p>
          <a:p>
            <a:pPr lvl="1" eaLnBrk="1" hangingPunct="1">
              <a:lnSpc>
                <a:spcPct val="90000"/>
              </a:lnSpc>
            </a:pPr>
            <a:r>
              <a:rPr lang="es-MX" altLang="es-MX" sz="2400" dirty="0" smtClean="0"/>
              <a:t>Se contraen los músculos </a:t>
            </a:r>
          </a:p>
          <a:p>
            <a:pPr lvl="1" eaLnBrk="1" hangingPunct="1">
              <a:lnSpc>
                <a:spcPct val="90000"/>
              </a:lnSpc>
            </a:pPr>
            <a:r>
              <a:rPr lang="es-ES" sz="2400" dirty="0" smtClean="0"/>
              <a:t>es posible que no pueda soltar un cable con corriente</a:t>
            </a:r>
            <a:endParaRPr lang="es-MX" altLang="es-MX" sz="2400" dirty="0" smtClean="0"/>
          </a:p>
          <a:p>
            <a:pPr eaLnBrk="1" hangingPunct="1">
              <a:lnSpc>
                <a:spcPct val="90000"/>
              </a:lnSpc>
            </a:pPr>
            <a:r>
              <a:rPr lang="es-MX" altLang="es-MX" sz="2800" dirty="0" smtClean="0"/>
              <a:t>100 </a:t>
            </a:r>
            <a:r>
              <a:rPr lang="es-MX" altLang="es-MX" sz="2800" dirty="0" err="1" smtClean="0"/>
              <a:t>mA</a:t>
            </a:r>
            <a:r>
              <a:rPr lang="es-MX" altLang="es-MX" sz="2800" dirty="0" smtClean="0"/>
              <a:t> </a:t>
            </a:r>
          </a:p>
          <a:p>
            <a:pPr lvl="1" eaLnBrk="1" hangingPunct="1">
              <a:lnSpc>
                <a:spcPct val="90000"/>
              </a:lnSpc>
            </a:pPr>
            <a:r>
              <a:rPr lang="es-MX" sz="2400" dirty="0" smtClean="0"/>
              <a:t>si pasa por el cuerpo durante 1 segundo o menos, puede ser fatal </a:t>
            </a:r>
          </a:p>
          <a:p>
            <a:pPr lvl="1" eaLnBrk="1" hangingPunct="1">
              <a:lnSpc>
                <a:spcPct val="90000"/>
              </a:lnSpc>
            </a:pPr>
            <a:r>
              <a:rPr lang="es-MX" altLang="es-MX" sz="2400" dirty="0" smtClean="0"/>
              <a:t>Se paralizan los músculos respiratorios</a:t>
            </a:r>
            <a:endParaRPr lang="es-MX" altLang="es-MX"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MX" altLang="es-MX" smtClean="0"/>
              <a:t>FEM, cont…</a:t>
            </a:r>
          </a:p>
        </p:txBody>
      </p:sp>
      <p:sp>
        <p:nvSpPr>
          <p:cNvPr id="8195" name="Rectangle 3"/>
          <p:cNvSpPr>
            <a:spLocks noGrp="1" noChangeArrowheads="1"/>
          </p:cNvSpPr>
          <p:nvPr>
            <p:ph type="body" idx="1"/>
          </p:nvPr>
        </p:nvSpPr>
        <p:spPr/>
        <p:txBody>
          <a:bodyPr/>
          <a:lstStyle/>
          <a:p>
            <a:pPr eaLnBrk="1" hangingPunct="1"/>
            <a:r>
              <a:rPr lang="es-MX" altLang="es-MX" smtClean="0"/>
              <a:t>La fem es equivalente al voltaje de </a:t>
            </a:r>
            <a:r>
              <a:rPr lang="es-MX" altLang="es-MX" b="1" i="1" smtClean="0"/>
              <a:t>circuito abierto</a:t>
            </a:r>
          </a:p>
          <a:p>
            <a:pPr eaLnBrk="1" hangingPunct="1"/>
            <a:r>
              <a:rPr lang="es-MX" altLang="es-MX" smtClean="0"/>
              <a:t>Éste es el voltaje entre las terminales cuando no existe corriente en el circuito </a:t>
            </a:r>
          </a:p>
          <a:p>
            <a:pPr eaLnBrk="1" hangingPunct="1"/>
            <a:r>
              <a:rPr lang="es-MX" altLang="es-MX" smtClean="0"/>
              <a:t>Éste es el valor del voltaje que se marca en una batería</a:t>
            </a:r>
          </a:p>
          <a:p>
            <a:pPr eaLnBrk="1" hangingPunct="1"/>
            <a:r>
              <a:rPr lang="es-MX" altLang="es-MX" smtClean="0"/>
              <a:t>La </a:t>
            </a:r>
            <a:r>
              <a:rPr lang="es-MX" altLang="es-MX" b="1" smtClean="0"/>
              <a:t>diferencia de potencial real </a:t>
            </a:r>
            <a:r>
              <a:rPr lang="es-MX" altLang="es-MX" smtClean="0"/>
              <a:t>entre las terminales de la batería depende del valor de la corriente en el circuito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s-MX" altLang="es-MX" dirty="0" smtClean="0"/>
              <a:t>Más efectos</a:t>
            </a:r>
            <a:endParaRPr lang="es-MX" altLang="es-MX" dirty="0" smtClean="0"/>
          </a:p>
        </p:txBody>
      </p:sp>
      <p:sp>
        <p:nvSpPr>
          <p:cNvPr id="55299" name="Rectangle 3"/>
          <p:cNvSpPr>
            <a:spLocks noGrp="1" noChangeArrowheads="1"/>
          </p:cNvSpPr>
          <p:nvPr>
            <p:ph type="body" idx="1"/>
          </p:nvPr>
        </p:nvSpPr>
        <p:spPr/>
        <p:txBody>
          <a:bodyPr/>
          <a:lstStyle/>
          <a:p>
            <a:pPr eaLnBrk="1" hangingPunct="1"/>
            <a:r>
              <a:rPr lang="es-MX" dirty="0" smtClean="0"/>
              <a:t>En algunos casos, corrientes de 1 A pueden producir quemaduras graves.</a:t>
            </a:r>
          </a:p>
          <a:p>
            <a:pPr eaLnBrk="1" hangingPunct="1">
              <a:buFont typeface="Wingdings" panose="05000000000000000000" pitchFamily="2" charset="2"/>
              <a:buChar char="§"/>
            </a:pPr>
            <a:r>
              <a:rPr lang="es-MX" dirty="0" smtClean="0"/>
              <a:t>A veces, estas pueden ser quemaduras fatales.</a:t>
            </a:r>
          </a:p>
          <a:p>
            <a:pPr eaLnBrk="1" hangingPunct="1"/>
            <a:r>
              <a:rPr lang="es-MX" dirty="0" smtClean="0"/>
              <a:t>Ningún contacto con cables con corriente se considera seguro siempre que el voltaje sea superior a 24 V </a:t>
            </a:r>
            <a:endParaRPr lang="es-MX" altLang="es-MX"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s-MX" altLang="es-MX" dirty="0" smtClean="0"/>
              <a:t>Alambre a tierra </a:t>
            </a:r>
            <a:endParaRPr lang="es-MX" altLang="es-MX" dirty="0" smtClean="0"/>
          </a:p>
        </p:txBody>
      </p:sp>
      <p:sp>
        <p:nvSpPr>
          <p:cNvPr id="56323" name="Rectangle 3"/>
          <p:cNvSpPr>
            <a:spLocks noGrp="1" noChangeArrowheads="1"/>
          </p:cNvSpPr>
          <p:nvPr>
            <p:ph type="body" sz="half" idx="1"/>
          </p:nvPr>
        </p:nvSpPr>
        <p:spPr>
          <a:xfrm>
            <a:off x="179512" y="2017713"/>
            <a:ext cx="4813176" cy="4535487"/>
          </a:xfrm>
        </p:spPr>
        <p:txBody>
          <a:bodyPr/>
          <a:lstStyle/>
          <a:p>
            <a:pPr eaLnBrk="1" hangingPunct="1">
              <a:lnSpc>
                <a:spcPct val="90000"/>
              </a:lnSpc>
            </a:pPr>
            <a:r>
              <a:rPr lang="es-ES" sz="2800" dirty="0" smtClean="0"/>
              <a:t>Los fabricantes de equipos eléctricos utilizan cables eléctricos que tienen un tercer cable, llamado tierra</a:t>
            </a:r>
          </a:p>
          <a:p>
            <a:pPr eaLnBrk="1" hangingPunct="1">
              <a:lnSpc>
                <a:spcPct val="90000"/>
              </a:lnSpc>
            </a:pPr>
            <a:r>
              <a:rPr lang="es-MX" sz="2800" dirty="0" smtClean="0"/>
              <a:t>Esta tierra de seguridad normalmente no lleva corriente y está conectada a tierra y se conecta al aparato. </a:t>
            </a:r>
            <a:endParaRPr lang="es-MX" altLang="es-MX" sz="2800" dirty="0" smtClean="0"/>
          </a:p>
        </p:txBody>
      </p:sp>
      <p:pic>
        <p:nvPicPr>
          <p:cNvPr id="56324" name="Picture 4" descr="D:\Chapter 18\Fig 18-22.jpg"/>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s-MX" altLang="es-MX" dirty="0" smtClean="0"/>
              <a:t>Alambre de tierra, </a:t>
            </a:r>
            <a:r>
              <a:rPr lang="es-MX" altLang="es-MX" dirty="0" err="1" smtClean="0"/>
              <a:t>cont</a:t>
            </a:r>
            <a:endParaRPr lang="es-MX" altLang="es-MX" dirty="0" smtClean="0"/>
          </a:p>
        </p:txBody>
      </p:sp>
      <p:sp>
        <p:nvSpPr>
          <p:cNvPr id="57347" name="Rectangle 3"/>
          <p:cNvSpPr>
            <a:spLocks noGrp="1" noChangeArrowheads="1"/>
          </p:cNvSpPr>
          <p:nvPr>
            <p:ph type="body" idx="1"/>
          </p:nvPr>
        </p:nvSpPr>
        <p:spPr/>
        <p:txBody>
          <a:bodyPr/>
          <a:lstStyle/>
          <a:p>
            <a:pPr eaLnBrk="1" hangingPunct="1"/>
            <a:r>
              <a:rPr lang="es-MX" sz="2400" dirty="0" smtClean="0"/>
              <a:t>Si el cable vivo se “cortocircuita” accidentalmente con la carcasa, la mayor parte de la corriente toma la ruta de baja resistencia a través del aparato hasta el suelo. </a:t>
            </a:r>
          </a:p>
          <a:p>
            <a:pPr eaLnBrk="1" hangingPunct="1"/>
            <a:r>
              <a:rPr lang="es-MX" sz="2400" dirty="0" smtClean="0"/>
              <a:t>Si no se conectó a tierra correctamente, cualquier persona que esté en contacto con el aparato podría recibir una descarga eléctrica porque el cuerpo produce una ruta a tierra de baja resistencia. </a:t>
            </a:r>
            <a:endParaRPr lang="es-MX" altLang="es-MX" sz="24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66800" y="609600"/>
            <a:ext cx="7953375" cy="1143000"/>
          </a:xfrm>
        </p:spPr>
        <p:txBody>
          <a:bodyPr/>
          <a:lstStyle/>
          <a:p>
            <a:pPr eaLnBrk="1" hangingPunct="1"/>
            <a:r>
              <a:rPr lang="es-MX" dirty="0" smtClean="0"/>
              <a:t>Interruptores de falla a tierra </a:t>
            </a:r>
            <a:r>
              <a:rPr lang="es-MX" altLang="es-MX" dirty="0" smtClean="0"/>
              <a:t>(GFI)</a:t>
            </a:r>
            <a:endParaRPr lang="es-MX" altLang="es-MX" dirty="0" smtClean="0"/>
          </a:p>
        </p:txBody>
      </p:sp>
      <p:sp>
        <p:nvSpPr>
          <p:cNvPr id="58371" name="Rectangle 3"/>
          <p:cNvSpPr>
            <a:spLocks noGrp="1" noChangeArrowheads="1"/>
          </p:cNvSpPr>
          <p:nvPr>
            <p:ph type="body" idx="1"/>
          </p:nvPr>
        </p:nvSpPr>
        <p:spPr/>
        <p:txBody>
          <a:bodyPr/>
          <a:lstStyle/>
          <a:p>
            <a:pPr eaLnBrk="1" hangingPunct="1">
              <a:lnSpc>
                <a:spcPct val="90000"/>
              </a:lnSpc>
            </a:pPr>
            <a:r>
              <a:rPr lang="es-MX" dirty="0" smtClean="0"/>
              <a:t>Tomas de corriente especiales Utilizado en áreas peligrosas</a:t>
            </a:r>
          </a:p>
          <a:p>
            <a:pPr eaLnBrk="1" hangingPunct="1">
              <a:lnSpc>
                <a:spcPct val="90000"/>
              </a:lnSpc>
            </a:pPr>
            <a:r>
              <a:rPr lang="es-MX" dirty="0" smtClean="0"/>
              <a:t>Diseñado para proteger a las personas de descargas eléctricas</a:t>
            </a:r>
          </a:p>
          <a:p>
            <a:pPr eaLnBrk="1" hangingPunct="1">
              <a:lnSpc>
                <a:spcPct val="90000"/>
              </a:lnSpc>
            </a:pPr>
            <a:r>
              <a:rPr lang="es-MX" dirty="0" smtClean="0"/>
              <a:t>Detecta corrientes (de aproximadamente 5 </a:t>
            </a:r>
            <a:r>
              <a:rPr lang="es-MX" dirty="0" err="1" smtClean="0"/>
              <a:t>mA</a:t>
            </a:r>
            <a:r>
              <a:rPr lang="es-MX" dirty="0" smtClean="0"/>
              <a:t> o más) que se escapan a tierra</a:t>
            </a:r>
          </a:p>
          <a:p>
            <a:pPr eaLnBrk="1" hangingPunct="1">
              <a:lnSpc>
                <a:spcPct val="90000"/>
              </a:lnSpc>
            </a:pPr>
            <a:r>
              <a:rPr lang="es-MX" dirty="0" smtClean="0"/>
              <a:t>Apaga la corriente cuando está por encima de este nivel </a:t>
            </a:r>
            <a:endParaRPr lang="es-MX" altLang="es-MX"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s-MX" altLang="es-MX" smtClean="0"/>
              <a:t>Resistencia de carga </a:t>
            </a:r>
          </a:p>
        </p:txBody>
      </p:sp>
      <p:sp>
        <p:nvSpPr>
          <p:cNvPr id="9219" name="Rectangle 3"/>
          <p:cNvSpPr>
            <a:spLocks noGrp="1" noChangeArrowheads="1"/>
          </p:cNvSpPr>
          <p:nvPr>
            <p:ph type="body" idx="1"/>
          </p:nvPr>
        </p:nvSpPr>
        <p:spPr/>
        <p:txBody>
          <a:bodyPr/>
          <a:lstStyle/>
          <a:p>
            <a:pPr eaLnBrk="1" hangingPunct="1"/>
            <a:r>
              <a:rPr lang="es-MX" altLang="es-MX" smtClean="0"/>
              <a:t>El voltaje de una terminal también es igual al voltaje a través de la resistencia externa</a:t>
            </a:r>
          </a:p>
          <a:p>
            <a:pPr lvl="1" eaLnBrk="1" hangingPunct="1"/>
            <a:r>
              <a:rPr lang="es-MX" altLang="es-MX" smtClean="0"/>
              <a:t>Esta resistencia exterior se llama la resistencia de carga</a:t>
            </a:r>
          </a:p>
          <a:p>
            <a:pPr lvl="1" eaLnBrk="1" hangingPunct="1"/>
            <a:r>
              <a:rPr lang="es-MX" altLang="es-MX" smtClean="0"/>
              <a:t>En el circuito previo la resistencia de carga es la resistencia exterior</a:t>
            </a:r>
          </a:p>
          <a:p>
            <a:pPr lvl="1" eaLnBrk="1" hangingPunct="1"/>
            <a:r>
              <a:rPr lang="es-MX" altLang="es-MX" smtClean="0"/>
              <a:t>En general, la resistencia de carga podría ser cualquiera dispositivo eléctrico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MX" altLang="es-MX" smtClean="0"/>
              <a:t>Potencia </a:t>
            </a:r>
          </a:p>
        </p:txBody>
      </p:sp>
      <p:sp>
        <p:nvSpPr>
          <p:cNvPr id="10243" name="Rectangle 3"/>
          <p:cNvSpPr>
            <a:spLocks noGrp="1" noChangeArrowheads="1"/>
          </p:cNvSpPr>
          <p:nvPr>
            <p:ph type="body" idx="1"/>
          </p:nvPr>
        </p:nvSpPr>
        <p:spPr/>
        <p:txBody>
          <a:bodyPr/>
          <a:lstStyle/>
          <a:p>
            <a:pPr eaLnBrk="1" hangingPunct="1"/>
            <a:r>
              <a:rPr lang="es-MX" altLang="es-MX" smtClean="0"/>
              <a:t>La potencia total de salida de una batería es </a:t>
            </a:r>
            <a:r>
              <a:rPr lang="es-MX" altLang="es-MX" i="1" smtClean="0"/>
              <a:t>P</a:t>
            </a:r>
            <a:r>
              <a:rPr lang="es-MX" altLang="es-MX" smtClean="0"/>
              <a:t> = </a:t>
            </a:r>
            <a:r>
              <a:rPr lang="es-MX" altLang="es-MX" i="1" smtClean="0">
                <a:latin typeface="Times New Roman" panose="02020603050405020304" pitchFamily="18" charset="0"/>
              </a:rPr>
              <a:t>I</a:t>
            </a:r>
            <a:r>
              <a:rPr lang="es-MX" altLang="es-MX" smtClean="0">
                <a:latin typeface="Symbol" panose="05050102010706020507" pitchFamily="18" charset="2"/>
              </a:rPr>
              <a:t>D</a:t>
            </a:r>
            <a:r>
              <a:rPr lang="es-MX" altLang="es-MX" i="1" smtClean="0"/>
              <a:t>V</a:t>
            </a:r>
            <a:r>
              <a:rPr lang="es-MX" altLang="es-MX" smtClean="0"/>
              <a:t> = </a:t>
            </a:r>
            <a:r>
              <a:rPr lang="es-MX" altLang="es-MX" i="1" smtClean="0">
                <a:latin typeface="Times New Roman" panose="02020603050405020304" pitchFamily="18" charset="0"/>
              </a:rPr>
              <a:t>I</a:t>
            </a:r>
            <a:r>
              <a:rPr lang="es-MX" altLang="es-MX" i="1" smtClean="0">
                <a:latin typeface="Symbol" panose="05050102010706020507" pitchFamily="18" charset="2"/>
              </a:rPr>
              <a:t>e</a:t>
            </a:r>
            <a:endParaRPr lang="es-MX" altLang="es-MX" i="1" smtClean="0"/>
          </a:p>
          <a:p>
            <a:pPr eaLnBrk="1" hangingPunct="1"/>
            <a:r>
              <a:rPr lang="es-MX" altLang="es-MX" smtClean="0"/>
              <a:t>Esta potencia es entregada a una resistencia exterior (</a:t>
            </a:r>
            <a:r>
              <a:rPr lang="es-MX" altLang="es-MX" i="1" smtClean="0">
                <a:latin typeface="Times New Roman" panose="02020603050405020304" pitchFamily="18" charset="0"/>
              </a:rPr>
              <a:t>I </a:t>
            </a:r>
            <a:r>
              <a:rPr lang="es-MX" altLang="es-MX" baseline="30000" smtClean="0"/>
              <a:t>2 </a:t>
            </a:r>
            <a:r>
              <a:rPr lang="es-MX" altLang="es-MX" i="1" smtClean="0"/>
              <a:t>R</a:t>
            </a:r>
            <a:r>
              <a:rPr lang="es-MX" altLang="es-MX" smtClean="0"/>
              <a:t>) y a una resistencia interior (la de la batería)</a:t>
            </a:r>
          </a:p>
          <a:p>
            <a:pPr eaLnBrk="1" hangingPunct="1"/>
            <a:r>
              <a:rPr lang="es-MX" altLang="es-MX" i="1" smtClean="0"/>
              <a:t>P</a:t>
            </a:r>
            <a:r>
              <a:rPr lang="es-MX" altLang="es-MX" smtClean="0"/>
              <a:t> = </a:t>
            </a:r>
            <a:r>
              <a:rPr lang="es-MX" altLang="es-MX" i="1" smtClean="0">
                <a:latin typeface="Times New Roman" panose="02020603050405020304" pitchFamily="18" charset="0"/>
              </a:rPr>
              <a:t>I</a:t>
            </a:r>
            <a:r>
              <a:rPr lang="es-MX" altLang="es-MX" i="1" smtClean="0">
                <a:latin typeface="Symbol" panose="05050102010706020507" pitchFamily="18" charset="2"/>
              </a:rPr>
              <a:t>e</a:t>
            </a:r>
            <a:r>
              <a:rPr lang="es-MX" altLang="es-MX" smtClean="0">
                <a:latin typeface="Symbol" panose="05050102010706020507" pitchFamily="18" charset="2"/>
              </a:rPr>
              <a:t> = </a:t>
            </a:r>
            <a:r>
              <a:rPr lang="es-MX" altLang="es-MX" i="1" smtClean="0">
                <a:latin typeface="Times New Roman" panose="02020603050405020304" pitchFamily="18" charset="0"/>
              </a:rPr>
              <a:t>I </a:t>
            </a:r>
            <a:r>
              <a:rPr lang="es-MX" altLang="es-MX" baseline="30000" smtClean="0"/>
              <a:t>2</a:t>
            </a:r>
            <a:r>
              <a:rPr lang="es-MX" altLang="es-MX" smtClean="0"/>
              <a:t> </a:t>
            </a:r>
            <a:r>
              <a:rPr lang="es-MX" altLang="es-MX" i="1" smtClean="0"/>
              <a:t>R</a:t>
            </a:r>
            <a:r>
              <a:rPr lang="es-MX" altLang="es-MX" smtClean="0"/>
              <a:t> + </a:t>
            </a:r>
            <a:r>
              <a:rPr lang="es-MX" altLang="es-MX" i="1" smtClean="0">
                <a:latin typeface="Times New Roman" panose="02020603050405020304" pitchFamily="18" charset="0"/>
              </a:rPr>
              <a:t>I </a:t>
            </a:r>
            <a:r>
              <a:rPr lang="es-MX" altLang="es-MX" baseline="30000" smtClean="0"/>
              <a:t>2</a:t>
            </a:r>
            <a:r>
              <a:rPr lang="es-MX" altLang="es-MX" smtClean="0"/>
              <a:t> </a:t>
            </a:r>
            <a:r>
              <a:rPr lang="es-MX" altLang="es-MX" i="1" smtClean="0"/>
              <a:t>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MX" altLang="es-MX" smtClean="0"/>
              <a:t>Resistores en serie</a:t>
            </a:r>
          </a:p>
        </p:txBody>
      </p:sp>
      <p:sp>
        <p:nvSpPr>
          <p:cNvPr id="11267" name="Rectangle 3"/>
          <p:cNvSpPr>
            <a:spLocks noGrp="1" noChangeArrowheads="1"/>
          </p:cNvSpPr>
          <p:nvPr>
            <p:ph type="body" idx="1"/>
          </p:nvPr>
        </p:nvSpPr>
        <p:spPr/>
        <p:txBody>
          <a:bodyPr/>
          <a:lstStyle/>
          <a:p>
            <a:pPr eaLnBrk="1" hangingPunct="1">
              <a:lnSpc>
                <a:spcPct val="90000"/>
              </a:lnSpc>
            </a:pPr>
            <a:r>
              <a:rPr lang="es-MX" altLang="es-MX" sz="2000" smtClean="0"/>
              <a:t>Cuando dos o más resistores están conectados “terminal con punta”, se dice que están en serie</a:t>
            </a:r>
          </a:p>
          <a:p>
            <a:pPr eaLnBrk="1" hangingPunct="1">
              <a:lnSpc>
                <a:spcPct val="90000"/>
              </a:lnSpc>
            </a:pPr>
            <a:endParaRPr lang="es-MX" altLang="es-MX" sz="2000" smtClean="0"/>
          </a:p>
          <a:p>
            <a:pPr eaLnBrk="1" hangingPunct="1">
              <a:lnSpc>
                <a:spcPct val="90000"/>
              </a:lnSpc>
            </a:pPr>
            <a:r>
              <a:rPr lang="es-MX" altLang="es-MX" sz="2000" smtClean="0"/>
              <a:t>Para una combinación de </a:t>
            </a:r>
            <a:r>
              <a:rPr lang="es-MX" altLang="es-MX" sz="2000" b="1" smtClean="0"/>
              <a:t>resistores en serie las corrientes son las mismas en todos los resistores</a:t>
            </a:r>
            <a:r>
              <a:rPr lang="es-MX" altLang="es-MX" sz="2000" smtClean="0"/>
              <a:t>, ya que la cantidad de carga que pasa a través de un resistor debe pasar también por los otros resistores en el mismo intervalo de tiempo. </a:t>
            </a:r>
          </a:p>
          <a:p>
            <a:pPr eaLnBrk="1" hangingPunct="1">
              <a:lnSpc>
                <a:spcPct val="90000"/>
              </a:lnSpc>
            </a:pPr>
            <a:endParaRPr lang="es-MX" altLang="es-MX" sz="2000" smtClean="0"/>
          </a:p>
          <a:p>
            <a:pPr eaLnBrk="1" hangingPunct="1">
              <a:lnSpc>
                <a:spcPct val="90000"/>
              </a:lnSpc>
            </a:pPr>
            <a:r>
              <a:rPr lang="es-MX" altLang="es-MX" sz="2000" smtClean="0"/>
              <a:t>La diferencia de potencial se divide entre los resistores, de forma tal que </a:t>
            </a:r>
            <a:r>
              <a:rPr lang="es-MX" altLang="es-MX" sz="2000" b="1" smtClean="0"/>
              <a:t>la suma de las diferencias de potencial a través de los resistores sea igual a la diferencia de potencial total a través de la combinación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1734</TotalTime>
  <Words>3791</Words>
  <Application>Microsoft Office PowerPoint</Application>
  <PresentationFormat>Presentación en pantalla (4:3)</PresentationFormat>
  <Paragraphs>271</Paragraphs>
  <Slides>63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63</vt:i4>
      </vt:variant>
    </vt:vector>
  </HeadingPairs>
  <TitlesOfParts>
    <vt:vector size="73" baseType="lpstr">
      <vt:lpstr>Tahoma</vt:lpstr>
      <vt:lpstr>Arial</vt:lpstr>
      <vt:lpstr>Wingdings</vt:lpstr>
      <vt:lpstr>Calibri</vt:lpstr>
      <vt:lpstr>Symbol</vt:lpstr>
      <vt:lpstr>Times New Roman</vt:lpstr>
      <vt:lpstr>Blends</vt:lpstr>
      <vt:lpstr>Microsoft Photo Editor 3.0 Photo</vt:lpstr>
      <vt:lpstr>MathType 5.0 Equation</vt:lpstr>
      <vt:lpstr>MathType 6.0 Equation</vt:lpstr>
      <vt:lpstr>Circuitos de corriente directa </vt:lpstr>
      <vt:lpstr>Corriente directa </vt:lpstr>
      <vt:lpstr>Fuerza electromotriz</vt:lpstr>
      <vt:lpstr>Circuito simple </vt:lpstr>
      <vt:lpstr>Resistencia interna de una batería</vt:lpstr>
      <vt:lpstr>FEM, cont…</vt:lpstr>
      <vt:lpstr>Resistencia de carga </vt:lpstr>
      <vt:lpstr>Potencia </vt:lpstr>
      <vt:lpstr>Resistores en serie</vt:lpstr>
      <vt:lpstr>Resistores en Serie, cont.</vt:lpstr>
      <vt:lpstr>Resistencia equivalente de de resistores en serie</vt:lpstr>
      <vt:lpstr>Resistancia Equivalente – Serie – Un ejemplo</vt:lpstr>
      <vt:lpstr>Resistores en Paralelo</vt:lpstr>
      <vt:lpstr>Resistancia Equivalente– caso Paralelo, Ejemplos:</vt:lpstr>
      <vt:lpstr>Resistancia equivalente –caso paralelo</vt:lpstr>
      <vt:lpstr>Resistores en paralelo</vt:lpstr>
      <vt:lpstr>Combinaciones de resistores </vt:lpstr>
      <vt:lpstr>Reglas Kirchhoff’s </vt:lpstr>
      <vt:lpstr>Reglas de Kirchhoff</vt:lpstr>
      <vt:lpstr>Expresiones matemáticas de las reglas de Kirchhoff</vt:lpstr>
      <vt:lpstr>La regla de los nudos</vt:lpstr>
      <vt:lpstr>Regla de las mallas</vt:lpstr>
      <vt:lpstr>Reglas para recorrer la malla</vt:lpstr>
      <vt:lpstr>Ecuaciones de nudo</vt:lpstr>
      <vt:lpstr>Ecuaciones de malla a partir de las reglas de Kirchhoff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Kirchhoff’s Rules Equations, final</vt:lpstr>
      <vt:lpstr>Circuitos RC </vt:lpstr>
      <vt:lpstr>Cargando el circuito RC</vt:lpstr>
      <vt:lpstr>Cargando un capacitor en un circuito RC</vt:lpstr>
      <vt:lpstr>Constante de tiempo, para la carga del capacitor</vt:lpstr>
      <vt:lpstr>Descargando un capacitor en un circuito RC</vt:lpstr>
      <vt:lpstr>La descarga del capacitor</vt:lpstr>
      <vt:lpstr>El Galvanómetro</vt:lpstr>
      <vt:lpstr>Galvanómetro </vt:lpstr>
      <vt:lpstr>Galvanometer, final</vt:lpstr>
      <vt:lpstr>Amperímetro </vt:lpstr>
      <vt:lpstr>Amperímetro en un circuito</vt:lpstr>
      <vt:lpstr>Amperímetro de un Galvanómetro </vt:lpstr>
      <vt:lpstr>Amperimetro, final</vt:lpstr>
      <vt:lpstr>El voltímetro</vt:lpstr>
      <vt:lpstr>Voltímetro en un circuito</vt:lpstr>
      <vt:lpstr>Voltímetro a partir de un Galvanómetro</vt:lpstr>
      <vt:lpstr>Voltímetro, final</vt:lpstr>
      <vt:lpstr>Alambrado doméstico</vt:lpstr>
      <vt:lpstr>Alambrado doméstico</vt:lpstr>
      <vt:lpstr>Alambrado doméstico, final</vt:lpstr>
      <vt:lpstr>Corto circuito </vt:lpstr>
      <vt:lpstr>Seguridad Eléctrica</vt:lpstr>
      <vt:lpstr>Los efectos de varias corrientes</vt:lpstr>
      <vt:lpstr>Más efectos</vt:lpstr>
      <vt:lpstr>Alambre a tierra </vt:lpstr>
      <vt:lpstr>Alambre de tierra, cont</vt:lpstr>
      <vt:lpstr>Interruptores de falla a tierra (GFI)</vt:lpstr>
    </vt:vector>
  </TitlesOfParts>
  <Company>Next Step Program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28</dc:title>
  <dc:creator>Marilyn Akins</dc:creator>
  <cp:lastModifiedBy>Gustavo Tavizon</cp:lastModifiedBy>
  <cp:revision>109</cp:revision>
  <dcterms:created xsi:type="dcterms:W3CDTF">2004-01-15T00:17:19Z</dcterms:created>
  <dcterms:modified xsi:type="dcterms:W3CDTF">2021-07-20T00:54:35Z</dcterms:modified>
</cp:coreProperties>
</file>