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sldIdLst>
    <p:sldId id="256" r:id="rId2"/>
    <p:sldId id="283" r:id="rId3"/>
    <p:sldId id="284" r:id="rId4"/>
    <p:sldId id="285" r:id="rId5"/>
    <p:sldId id="287" r:id="rId6"/>
    <p:sldId id="275" r:id="rId7"/>
    <p:sldId id="276" r:id="rId8"/>
    <p:sldId id="278" r:id="rId9"/>
    <p:sldId id="279" r:id="rId10"/>
    <p:sldId id="291" r:id="rId11"/>
    <p:sldId id="290" r:id="rId12"/>
    <p:sldId id="280" r:id="rId13"/>
    <p:sldId id="277" r:id="rId14"/>
    <p:sldId id="263" r:id="rId15"/>
    <p:sldId id="292" r:id="rId16"/>
    <p:sldId id="293" r:id="rId17"/>
    <p:sldId id="282" r:id="rId18"/>
    <p:sldId id="294" r:id="rId19"/>
    <p:sldId id="295" r:id="rId20"/>
    <p:sldId id="297" r:id="rId21"/>
    <p:sldId id="298" r:id="rId22"/>
    <p:sldId id="261" r:id="rId23"/>
    <p:sldId id="271" r:id="rId24"/>
    <p:sldId id="266" r:id="rId25"/>
    <p:sldId id="265" r:id="rId26"/>
    <p:sldId id="286" r:id="rId27"/>
    <p:sldId id="281" r:id="rId28"/>
    <p:sldId id="267" r:id="rId29"/>
    <p:sldId id="272" r:id="rId30"/>
    <p:sldId id="296" r:id="rId31"/>
    <p:sldId id="288" r:id="rId32"/>
    <p:sldId id="300" r:id="rId33"/>
    <p:sldId id="301" r:id="rId34"/>
    <p:sldId id="304" r:id="rId35"/>
    <p:sldId id="317" r:id="rId36"/>
    <p:sldId id="305" r:id="rId37"/>
    <p:sldId id="302" r:id="rId38"/>
    <p:sldId id="303" r:id="rId39"/>
    <p:sldId id="299" r:id="rId40"/>
    <p:sldId id="306" r:id="rId41"/>
    <p:sldId id="312" r:id="rId42"/>
    <p:sldId id="307" r:id="rId43"/>
    <p:sldId id="310" r:id="rId44"/>
    <p:sldId id="308" r:id="rId45"/>
    <p:sldId id="309" r:id="rId46"/>
    <p:sldId id="311" r:id="rId47"/>
    <p:sldId id="313" r:id="rId48"/>
    <p:sldId id="314" r:id="rId49"/>
    <p:sldId id="315" r:id="rId50"/>
    <p:sldId id="316" r:id="rId5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844A"/>
    <a:srgbClr val="548C35"/>
    <a:srgbClr val="69B043"/>
    <a:srgbClr val="558E36"/>
    <a:srgbClr val="3E6727"/>
    <a:srgbClr val="FFCC00"/>
    <a:srgbClr val="A5002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23E3550-185A-4AD9-A3A9-73FECB4475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8CD30B5-7176-4F86-9170-B2116E80B1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F490EFC7-B72A-4812-9B65-765320BB8FB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C116695-7BEF-45BF-86CB-61760B8183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72C7D85-ADBE-4C4D-B92F-71A003B466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4D93086-A3F3-4755-A1DA-4BDDC5ADB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F1E1ECE1-3073-4F97-972A-925F4EA9D256}" type="slidenum">
              <a:rPr lang="en-GB" altLang="es-MX"/>
              <a:pPr/>
              <a:t>‹Nº›</a:t>
            </a:fld>
            <a:endParaRPr lang="en-GB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B811BA5-7700-4AFE-BBA3-5B9CE0AC29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7FC60451-6880-4B1D-B112-BE10681152D0}" type="slidenum">
              <a:rPr lang="en-GB" altLang="es-MX">
                <a:latin typeface="Comic Sans MS" panose="030F0702030302020204" pitchFamily="66" charset="0"/>
              </a:rPr>
              <a:pPr/>
              <a:t>1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81CB37E9-A0F4-4F29-A3BC-C6CBEF292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7ADBB0FA-649C-4118-B39B-A1CA23F33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2F09D6EA-5215-4336-9149-6951C4200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AAFF661-D475-49BC-909E-53D3CCB192C5}" type="slidenum">
              <a:rPr lang="en-GB" altLang="es-MX">
                <a:latin typeface="Comic Sans MS" panose="030F0702030302020204" pitchFamily="66" charset="0"/>
              </a:rPr>
              <a:pPr/>
              <a:t>10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C340A65-F20C-4C06-8672-E8C8B54B4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42269557-4B09-4777-B4C6-0220BE5B3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E25A6714-0BE3-4D5E-9462-155AF27E1B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D3CAE86B-B0A0-4DFE-90EA-C10023ECC9B1}" type="slidenum">
              <a:rPr lang="en-GB" altLang="es-MX">
                <a:latin typeface="Comic Sans MS" panose="030F0702030302020204" pitchFamily="66" charset="0"/>
              </a:rPr>
              <a:pPr/>
              <a:t>11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BC9EECD-1678-4499-8FCE-4A2BCE455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A69A46E-D6C9-4CFF-9E33-BB63000F1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0C3E6FB9-F2E6-41BD-9A1C-91A61778C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42703217-D3DF-47C9-9FFB-63356EA55D34}" type="slidenum">
              <a:rPr lang="en-GB" altLang="es-MX">
                <a:latin typeface="Comic Sans MS" panose="030F0702030302020204" pitchFamily="66" charset="0"/>
              </a:rPr>
              <a:pPr/>
              <a:t>12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0F0496C-6B17-4F33-98F6-A51E72FF9E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F10CC52-4E4B-4C6A-9DD3-F88E736B9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just"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1BA0AF10-2B5A-4B74-8CAC-9D115FE63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DB866E27-D510-4961-884D-3157233D7A8F}" type="slidenum">
              <a:rPr lang="en-GB" altLang="es-MX">
                <a:latin typeface="Comic Sans MS" panose="030F0702030302020204" pitchFamily="66" charset="0"/>
              </a:rPr>
              <a:pPr/>
              <a:t>13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ADDCD394-4847-4B95-B977-2A22692396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A8E0A7CF-BBF4-4E62-A8AE-A97D68D44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just"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00AA05F7-7763-413C-A926-D56FDD62E4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A32F22B1-8283-4195-8A9F-A3E39CD74047}" type="slidenum">
              <a:rPr lang="en-GB" altLang="es-MX">
                <a:latin typeface="Comic Sans MS" panose="030F0702030302020204" pitchFamily="66" charset="0"/>
              </a:rPr>
              <a:pPr/>
              <a:t>14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123C309A-F898-47C9-B087-47B0D3CD19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02549EE9-E76C-48A5-AB17-42F1F5C27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24FC7E4E-B153-4780-806F-5CECACF413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925D1355-20A1-4548-BB74-45DDB3CC07D2}" type="slidenum">
              <a:rPr lang="en-GB" altLang="es-MX">
                <a:latin typeface="Comic Sans MS" panose="030F0702030302020204" pitchFamily="66" charset="0"/>
              </a:rPr>
              <a:pPr/>
              <a:t>15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264C564E-505F-49B2-ACE5-837A5261D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43B09B4F-1A32-4460-BE7A-DE6C7A3A9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A5990CAB-6A7B-4A44-A73D-54A506763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106CE2F5-16DD-4E0A-AE76-58244AF19E0D}" type="slidenum">
              <a:rPr lang="en-GB" altLang="es-MX">
                <a:latin typeface="Comic Sans MS" panose="030F0702030302020204" pitchFamily="66" charset="0"/>
              </a:rPr>
              <a:pPr/>
              <a:t>16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7BD3E1DD-EECE-4CAE-9C02-7DB9336041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0610A8F-6C74-4E14-8856-2B2F33AA6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3E5F4A31-F3A0-456B-9EFB-904CDA3EC4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E2D37312-82F3-4233-8D39-DCAA81A699C7}" type="slidenum">
              <a:rPr lang="en-GB" altLang="es-MX">
                <a:latin typeface="Comic Sans MS" panose="030F0702030302020204" pitchFamily="66" charset="0"/>
              </a:rPr>
              <a:pPr/>
              <a:t>17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F129B9AD-1758-440D-9048-43A6823208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FBF56301-3E25-4EC3-A7A0-9FF158158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3FADCC75-B011-43B8-8796-5993E0E3B0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F62CB157-B24F-4AB7-89C7-20D64F3736B6}" type="slidenum">
              <a:rPr lang="en-GB" altLang="es-MX">
                <a:latin typeface="Comic Sans MS" panose="030F0702030302020204" pitchFamily="66" charset="0"/>
              </a:rPr>
              <a:pPr/>
              <a:t>18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A2EA3949-3F6C-49C5-89C5-D27D82640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59447B49-4954-49E0-A4B9-2B3E7E13D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651E537A-DE35-4F92-ACE6-283EB422E9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4FF8EE0-8972-446A-AD5C-6047BC57C871}" type="slidenum">
              <a:rPr lang="en-GB" altLang="es-MX">
                <a:latin typeface="Comic Sans MS" panose="030F0702030302020204" pitchFamily="66" charset="0"/>
              </a:rPr>
              <a:pPr/>
              <a:t>19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9A2D4500-9A0C-44A8-9D0B-82F05E3E4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E882E521-BEE8-4E06-A9A6-986532F57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14A5FFF1-7AC1-42E2-8DFB-7313936752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A654E27E-885E-4789-BA12-D5CAD39D3246}" type="slidenum">
              <a:rPr lang="en-GB" altLang="es-MX">
                <a:latin typeface="Comic Sans MS" panose="030F0702030302020204" pitchFamily="66" charset="0"/>
              </a:rPr>
              <a:pPr/>
              <a:t>2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626C7AD-40B4-4140-AC91-FC7865799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2AFA4D0-9790-4E86-B8D3-650ECC2CA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99E76A26-1BB8-439D-BB5A-47B34C9C7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F2C3B668-B233-414B-B77F-C3150EF1D291}" type="slidenum">
              <a:rPr lang="en-GB" altLang="es-MX">
                <a:latin typeface="Comic Sans MS" panose="030F0702030302020204" pitchFamily="66" charset="0"/>
              </a:rPr>
              <a:pPr/>
              <a:t>20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E4144390-70C2-46B2-BF6B-139E9C6D8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ACA756F6-AC97-4DA2-8243-8FD3A1EC6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A4EC8F80-D25F-4EBE-9A12-E13134E3CA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AA710919-7723-4D33-A1B4-2EBAD44D53C7}" type="slidenum">
              <a:rPr lang="en-GB" altLang="es-MX">
                <a:latin typeface="Comic Sans MS" panose="030F0702030302020204" pitchFamily="66" charset="0"/>
              </a:rPr>
              <a:pPr/>
              <a:t>21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DE1C9C1B-23AE-41AB-BC9E-0E2DC6EFB4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83881C8-324C-4EF9-8F73-D35B2435A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57782603-D019-406B-B739-16F670504D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E534F93-80DC-43F4-BC00-0591DEEAD592}" type="slidenum">
              <a:rPr lang="en-GB" altLang="es-MX">
                <a:latin typeface="Comic Sans MS" panose="030F0702030302020204" pitchFamily="66" charset="0"/>
              </a:rPr>
              <a:pPr/>
              <a:t>22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C562738-6DA1-449E-99A9-0FEE4BACC6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6487ED68-6B71-4508-803B-A4EFC07C4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CA98AF27-AF13-4B78-B4C3-F08540759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A79DDC0-98AE-417C-A608-7136791C3CF9}" type="slidenum">
              <a:rPr lang="en-GB" altLang="es-MX">
                <a:latin typeface="Comic Sans MS" panose="030F0702030302020204" pitchFamily="66" charset="0"/>
              </a:rPr>
              <a:pPr/>
              <a:t>23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BE6EFC74-93A7-4334-9488-4A6079B1FB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45D0FF15-AC95-43B5-A5EC-896FE73D0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A2584FED-ABF9-4792-B310-8B00E3029A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9987ADB1-4A16-4615-A7EC-2A01267C6B8B}" type="slidenum">
              <a:rPr lang="en-GB" altLang="es-MX">
                <a:latin typeface="Comic Sans MS" panose="030F0702030302020204" pitchFamily="66" charset="0"/>
              </a:rPr>
              <a:pPr/>
              <a:t>24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7F4AD81B-5209-4E52-A1A2-93BEE1C475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830BA10A-9F78-4F09-AD31-8424567B0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992EF848-DE7D-4C9E-8794-DD93248E4E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4CE89C0-A1FA-4E40-80A0-45D912ADD88E}" type="slidenum">
              <a:rPr lang="en-GB" altLang="es-MX">
                <a:latin typeface="Comic Sans MS" panose="030F0702030302020204" pitchFamily="66" charset="0"/>
              </a:rPr>
              <a:pPr/>
              <a:t>25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D2D74E7D-836E-4A51-A885-58CB88474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72F2882E-6687-4529-89D1-FABEBF171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45A52399-D060-4C3F-B3AF-1297F6AF1F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A9BF1B46-E0C0-4BFC-8C2F-4CBD6FAD7C72}" type="slidenum">
              <a:rPr lang="en-GB" altLang="es-MX">
                <a:latin typeface="Comic Sans MS" panose="030F0702030302020204" pitchFamily="66" charset="0"/>
              </a:rPr>
              <a:pPr/>
              <a:t>26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1E1A69F7-4AB8-417D-B3A5-EAD1995463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33169F60-EC59-4D14-B134-375A451BE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54D0631F-E3B3-4B30-A6B3-7A9CB2947D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BF85A0C9-28DA-4039-B119-87A9C26F244A}" type="slidenum">
              <a:rPr lang="en-GB" altLang="es-MX">
                <a:latin typeface="Comic Sans MS" panose="030F0702030302020204" pitchFamily="66" charset="0"/>
              </a:rPr>
              <a:pPr/>
              <a:t>27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23DC4872-A0AE-4957-BD19-CBEEA90FC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2522E817-901E-41D2-9035-1FBDBFAE7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23652C4D-32E1-4826-A2EF-0CA11D3AB8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FC1878C6-946A-47FB-9788-D60E8846C116}" type="slidenum">
              <a:rPr lang="en-GB" altLang="es-MX">
                <a:latin typeface="Comic Sans MS" panose="030F0702030302020204" pitchFamily="66" charset="0"/>
              </a:rPr>
              <a:pPr/>
              <a:t>28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185F0EC3-D6E3-4781-963E-E1881387E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155761B8-35AD-4F9B-872A-A1AA6EF91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CB757F1B-358E-4AE2-B66D-874DA4F86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C9075E-5A8E-40BA-AD8C-1CE858C4BE72}" type="slidenum">
              <a:rPr lang="en-GB" altLang="es-MX">
                <a:latin typeface="Comic Sans MS" panose="030F0702030302020204" pitchFamily="66" charset="0"/>
              </a:rPr>
              <a:pPr/>
              <a:t>29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F10ECC92-E267-4E3F-98E3-75FE1BF917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A328466-6A08-45F9-915D-BEF2BCC50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C621129-E717-4198-9D87-883531A63A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0347D5FD-D4BA-4024-BEB0-BE6C52BF3D57}" type="slidenum">
              <a:rPr lang="en-GB" altLang="es-MX">
                <a:latin typeface="Comic Sans MS" panose="030F0702030302020204" pitchFamily="66" charset="0"/>
              </a:rPr>
              <a:pPr/>
              <a:t>3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86A3D3A-699C-4757-82BB-D89C5976C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47EAEE3-EDC8-4246-9BF6-706663260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148F71B-EF8F-414A-8BF0-E42A9B5E73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C7653724-4892-4C55-8ECA-784CE8220E9E}" type="slidenum">
              <a:rPr lang="en-GB" altLang="es-MX">
                <a:latin typeface="Comic Sans MS" panose="030F0702030302020204" pitchFamily="66" charset="0"/>
              </a:rPr>
              <a:pPr/>
              <a:t>30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B9BFA1F-B7A2-46C9-9DD1-29D04A18D1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D5D8AF9F-CE16-45A6-ADBE-7408C8524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9813A18A-A220-4D59-8487-DC99FD7EEA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3C23DF8-9217-4FD9-A2D7-393994F0A0BB}" type="slidenum">
              <a:rPr lang="en-GB" altLang="es-MX">
                <a:latin typeface="Comic Sans MS" panose="030F0702030302020204" pitchFamily="66" charset="0"/>
              </a:rPr>
              <a:pPr/>
              <a:t>31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AFA3BF02-7565-4F50-B00E-8B67B63722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A523F6A7-27FE-4007-A89B-7E848F26D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D4BD6223-BB75-4ABE-8DC0-FD9675595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D548293E-FDDF-47FD-BBAB-69868A734BBC}" type="slidenum">
              <a:rPr lang="en-GB" altLang="es-MX">
                <a:latin typeface="Comic Sans MS" panose="030F0702030302020204" pitchFamily="66" charset="0"/>
              </a:rPr>
              <a:pPr/>
              <a:t>32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0848E8A4-E79A-46B7-B5D5-441EF8DA2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6B0324B0-4F9C-4016-8248-B5E79F21E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4E44769A-3758-462C-9688-0FF3E53F54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A25D0BDC-3E46-4259-8376-525DC0B20E51}" type="slidenum">
              <a:rPr lang="en-GB" altLang="es-MX">
                <a:latin typeface="Comic Sans MS" panose="030F0702030302020204" pitchFamily="66" charset="0"/>
              </a:rPr>
              <a:pPr/>
              <a:t>33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0F19858F-D9C0-4341-B976-5C3280FFB9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FAF324EC-FC17-435B-98DB-3B3C9B24A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47291622-E268-4845-877C-26644D339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B5124024-614D-4F2B-A8E5-05B6E26012F0}" type="slidenum">
              <a:rPr lang="en-GB" altLang="es-MX">
                <a:latin typeface="Comic Sans MS" panose="030F0702030302020204" pitchFamily="66" charset="0"/>
              </a:rPr>
              <a:pPr/>
              <a:t>34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E5B36A31-2397-4790-97EC-E1579FA3D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A72DFA4E-9BF0-4C25-A325-430EDA4A9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9D0E9C05-0A0C-49F3-AC86-92260C140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D6BE6F1-F6E9-4719-B566-13BA18FA575C}" type="slidenum">
              <a:rPr lang="en-GB" altLang="es-MX">
                <a:latin typeface="Comic Sans MS" panose="030F0702030302020204" pitchFamily="66" charset="0"/>
              </a:rPr>
              <a:pPr/>
              <a:t>36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66FBFB89-209C-417F-BE71-9B3CC7FD6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5FA7F0F4-F0D8-455A-8B86-614677E62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96AD02FD-6A5A-417D-86CD-07BED84636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2AFDFA8-D972-484A-983A-10726F6BFBA2}" type="slidenum">
              <a:rPr lang="en-GB" altLang="es-MX">
                <a:latin typeface="Comic Sans MS" panose="030F0702030302020204" pitchFamily="66" charset="0"/>
              </a:rPr>
              <a:pPr/>
              <a:t>37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ADDCD116-E22A-4521-A498-F2DE1854A5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383F196C-D715-4D7B-929F-F2C0E4316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9C6D1D01-8DB1-4372-A944-D93D685A92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99153F15-4243-4F47-B1EB-33C41F6C27F7}" type="slidenum">
              <a:rPr lang="en-GB" altLang="es-MX">
                <a:latin typeface="Comic Sans MS" panose="030F0702030302020204" pitchFamily="66" charset="0"/>
              </a:rPr>
              <a:pPr/>
              <a:t>38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54095DBD-C6D9-4D76-8FE0-D052B50A9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BCE928A4-582A-4963-8897-FFE33E027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D4048283-283F-4449-89F2-CA445BB2C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101E768-7185-4255-B6C0-40C423E09C3B}" type="slidenum">
              <a:rPr lang="en-GB" altLang="es-MX">
                <a:latin typeface="Comic Sans MS" panose="030F0702030302020204" pitchFamily="66" charset="0"/>
              </a:rPr>
              <a:pPr/>
              <a:t>39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76848982-A262-4356-9C6B-23F28F142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BD23C049-71A1-4672-A46B-28AA82ED2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9319592E-6488-43DB-9669-D4CAB17273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1767C57F-2EBE-4BD2-90C8-DC8454F16F22}" type="slidenum">
              <a:rPr lang="en-GB" altLang="es-MX">
                <a:latin typeface="Comic Sans MS" panose="030F0702030302020204" pitchFamily="66" charset="0"/>
              </a:rPr>
              <a:pPr/>
              <a:t>40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D525894-CF70-40B5-9D10-2DEC96E54E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B1CE8F8A-D1D9-4DAC-859C-C9DE3C16C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0008BF2C-A116-480E-BAAE-B7F2146D11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0F5D4535-AE8B-490D-ABD4-7E463BD6E31B}" type="slidenum">
              <a:rPr lang="en-GB" altLang="es-MX">
                <a:latin typeface="Comic Sans MS" panose="030F0702030302020204" pitchFamily="66" charset="0"/>
              </a:rPr>
              <a:pPr/>
              <a:t>4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1866898E-C64F-4D88-BA23-A365AA82AE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4D1166C5-096F-4878-81F0-2B31FE3A8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12E12BFE-BC85-43BE-9105-961AE46B3D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DA92C784-D35A-456A-8548-1699A4B7880A}" type="slidenum">
              <a:rPr lang="en-GB" altLang="es-MX">
                <a:latin typeface="Comic Sans MS" panose="030F0702030302020204" pitchFamily="66" charset="0"/>
              </a:rPr>
              <a:pPr/>
              <a:t>41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6AE1E8FE-1293-42E4-BEFE-8C448B767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E0B029B-5B4B-4C63-9072-D099D8189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8FB1A403-C1B8-4E98-983D-204905F35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EA4B01B3-C2B1-4D2D-AEBE-839DF8630EE5}" type="slidenum">
              <a:rPr lang="en-GB" altLang="es-MX">
                <a:latin typeface="Comic Sans MS" panose="030F0702030302020204" pitchFamily="66" charset="0"/>
              </a:rPr>
              <a:pPr/>
              <a:t>42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E47916AA-3761-482F-B2B8-4FADE374D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F458376-4EE4-43B3-A13E-3B8673A83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5C5F7C46-3DCB-4ACA-9882-6D83D1B827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E87E8E9D-0D56-4F1F-8F76-D37BB08C1249}" type="slidenum">
              <a:rPr lang="en-GB" altLang="es-MX">
                <a:latin typeface="Comic Sans MS" panose="030F0702030302020204" pitchFamily="66" charset="0"/>
              </a:rPr>
              <a:pPr/>
              <a:t>43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66D77C69-86EB-4593-87B6-4D06C3322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CA813DB8-3506-490B-8690-D38554CAB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24118DA3-0640-425C-9677-FC3E84B83D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FAF3E3E2-ED74-4A6B-81C6-130A85752DFF}" type="slidenum">
              <a:rPr lang="en-GB" altLang="es-MX">
                <a:latin typeface="Comic Sans MS" panose="030F0702030302020204" pitchFamily="66" charset="0"/>
              </a:rPr>
              <a:pPr/>
              <a:t>44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932A4446-29AB-4F2E-ADDE-C533344545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CC8021E9-793C-4D05-A18E-EF9355B7D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B734BCC-C603-4FCF-9A7C-A6F58F318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01F15AA-EC5B-4CFC-B563-116E7C056781}" type="slidenum">
              <a:rPr lang="en-GB" altLang="es-MX">
                <a:latin typeface="Comic Sans MS" panose="030F0702030302020204" pitchFamily="66" charset="0"/>
              </a:rPr>
              <a:pPr/>
              <a:t>45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64A9990-DA79-4B8C-8C96-9EA927D88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402981A1-EF32-4272-9930-AA21E3527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14913854-2F96-4BD7-B7A1-0EF8357BDA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BC1DABF5-C944-4EB4-9DB3-E8FB9CF554E0}" type="slidenum">
              <a:rPr lang="en-GB" altLang="es-MX">
                <a:latin typeface="Comic Sans MS" panose="030F0702030302020204" pitchFamily="66" charset="0"/>
              </a:rPr>
              <a:pPr/>
              <a:t>46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A95CEBD8-5C66-47E8-8B7F-595D8798E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0E33AFE5-261D-4526-B8AC-FE210685B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1717D3C5-B58A-44EE-9293-5725E362C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69D72B7-53CC-47B0-9CCA-F4756E2981C6}" type="slidenum">
              <a:rPr lang="en-GB" altLang="es-MX">
                <a:latin typeface="Comic Sans MS" panose="030F0702030302020204" pitchFamily="66" charset="0"/>
              </a:rPr>
              <a:pPr/>
              <a:t>47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2465F67F-479D-4F19-9C76-3288632372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2DD21458-A314-49AE-A4F9-04381729A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C2544D34-5362-4B02-9306-9B43912A57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B61080D-6EBF-4546-A569-067254B140A8}" type="slidenum">
              <a:rPr lang="en-GB" altLang="es-MX">
                <a:latin typeface="Comic Sans MS" panose="030F0702030302020204" pitchFamily="66" charset="0"/>
              </a:rPr>
              <a:pPr/>
              <a:t>48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46BE8B81-14BB-41C1-90B8-58488B1C4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5B49301E-AFCA-40A4-ABA1-527000DF3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2E5C13DF-207E-4394-B98C-804CC3738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05559B1A-6F95-46FC-B804-0D7786640CDA}" type="slidenum">
              <a:rPr lang="en-GB" altLang="es-MX">
                <a:latin typeface="Comic Sans MS" panose="030F0702030302020204" pitchFamily="66" charset="0"/>
              </a:rPr>
              <a:pPr/>
              <a:t>49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DA40EDC5-4E47-4240-92EC-133CAEEB2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A9C0DD7C-55F3-4A1F-9DD8-3E75594A4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9B440A64-18AA-4A5A-A371-525E537949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1446002A-FFAF-4871-A07C-DA2EDDAB8F05}" type="slidenum">
              <a:rPr lang="en-GB" altLang="es-MX">
                <a:latin typeface="Comic Sans MS" panose="030F0702030302020204" pitchFamily="66" charset="0"/>
              </a:rPr>
              <a:pPr/>
              <a:t>50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FD8E0FB7-61B4-45B2-9BFD-143903B6D0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466FF13D-CF03-481B-976F-1E4F4BACE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7E298470-5670-40DD-92FD-EC4CF6028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AE04351D-906E-43B9-A2D8-87EC9054B3A3}" type="slidenum">
              <a:rPr lang="en-GB" altLang="es-MX">
                <a:latin typeface="Comic Sans MS" panose="030F0702030302020204" pitchFamily="66" charset="0"/>
              </a:rPr>
              <a:pPr/>
              <a:t>5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3199A99-444F-48BB-A637-B3B5C0AA9F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31639B6F-65E0-489D-80F0-D07FF0A25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EFFACF9E-8B3C-4BDC-9DF6-8D1F01A5F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9068FDED-27BC-4621-96B4-26525BC703A1}" type="slidenum">
              <a:rPr lang="en-GB" altLang="es-MX">
                <a:latin typeface="Comic Sans MS" panose="030F0702030302020204" pitchFamily="66" charset="0"/>
              </a:rPr>
              <a:pPr/>
              <a:t>6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3F48F4A-91D0-47F8-8B66-1736F70B48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99E74508-B05F-458C-8E99-EA0A93792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just"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A5B14DC7-2E63-4083-BCE2-192F86C9F9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29102C9-9C6C-4E3A-B300-62E1EC09460A}" type="slidenum">
              <a:rPr lang="en-GB" altLang="es-MX">
                <a:latin typeface="Comic Sans MS" panose="030F0702030302020204" pitchFamily="66" charset="0"/>
              </a:rPr>
              <a:pPr/>
              <a:t>7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CAC2F4ED-5B66-4EF0-84C5-DCA6C15770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FD14FDF4-ABCC-47F4-AA26-B94A16D4C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just" eaLnBrk="1" hangingPunct="1"/>
            <a:endParaRPr lang="en-US" altLang="es-MX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4F04FD5A-7E1B-4008-95C7-BC841142DC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EF25168A-6087-4AB6-9EE0-80A57F871983}" type="slidenum">
              <a:rPr lang="en-GB" altLang="es-MX">
                <a:latin typeface="Comic Sans MS" panose="030F0702030302020204" pitchFamily="66" charset="0"/>
              </a:rPr>
              <a:pPr/>
              <a:t>8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12F4CCE-4166-4A87-AF8B-3FA384952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69DD35E-800D-45F7-841C-F93AA14EB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just" eaLnBrk="1" hangingPunct="1"/>
            <a:endParaRPr lang="en-US" alt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C2FB8A86-CAC3-4EE5-B6D0-375DBA08E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CEED9144-01E2-4E8F-993F-70040FDABEA3}" type="slidenum">
              <a:rPr lang="en-GB" altLang="es-MX">
                <a:latin typeface="Comic Sans MS" panose="030F0702030302020204" pitchFamily="66" charset="0"/>
              </a:rPr>
              <a:pPr/>
              <a:t>9</a:t>
            </a:fld>
            <a:endParaRPr lang="en-GB" altLang="es-MX">
              <a:latin typeface="Comic Sans MS" panose="030F0702030302020204" pitchFamily="66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3D80423E-5C4D-4C64-993E-4513C2EFCC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DA44F75C-C0CD-460A-A1EC-3B9C1934B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just" eaLnBrk="1" hangingPunct="1"/>
            <a:endParaRPr lang="en-US" alt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0C736D-41D9-48C0-8C24-36A65EBDE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8F0FB8-35B8-42C3-BFB4-05A2651E3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5EC35E-0C61-4804-81B3-8FFBB413C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EDDAD-8467-422E-9052-5E42C2740E7E}" type="slidenum">
              <a:rPr lang="en-GB" altLang="es-MX"/>
              <a:pPr/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388687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244A07-C680-4997-A059-CE10C76747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1B0B13-6409-4D6E-B2D8-A8D2449D1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17BBEB-B707-4F06-8F23-4E1B197140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88329-7F95-45B6-825E-A61B2B884B7C}" type="slidenum">
              <a:rPr lang="en-GB" altLang="es-MX"/>
              <a:pPr/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130461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54A61F-3CA2-491A-BB99-01AFCB753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A30710-C5A1-4B2F-AA95-7B824BE06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5B40CF-FD66-4DFB-BA4F-F1DA69E08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7DCBB-42F0-4FBA-BE24-30D39A9EDB29}" type="slidenum">
              <a:rPr lang="en-GB" altLang="es-MX"/>
              <a:pPr/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412891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3AEF84-B573-46EE-82AD-A6EFB6787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4DB556-8C55-4338-A98C-2B7A3A971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6C48CB-CCA2-476D-ACE2-A11464396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981DE-4F1C-46BE-A7AE-4310F8F91235}" type="slidenum">
              <a:rPr lang="en-GB" altLang="es-MX"/>
              <a:pPr/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334629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CC22CA-13F4-48D8-AD22-9242656CE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47D246-1DBC-4B28-BEB1-51930A2FA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4061E9-F6A9-4BE4-B9B3-432F889EF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1CAED-C83D-4027-82F1-08B31CD4EDE7}" type="slidenum">
              <a:rPr lang="en-GB" altLang="es-MX"/>
              <a:pPr/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305698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B16E8-6FA1-413E-9873-67AA1AE2C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A578E6-31BE-4F79-B149-E12FBF751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F4182-0E3D-44B5-BC03-3AAF9E52A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AF973-E3D2-469D-B46C-5CAE31B82DB0}" type="slidenum">
              <a:rPr lang="en-GB" altLang="es-MX"/>
              <a:pPr/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237672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2951E2-2F11-4270-A28D-33EF87C80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675DD6-B088-4164-AA75-9D192A56C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0DBF65-60BA-4A4D-9F52-790024356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0A8C2-2A38-4C69-91B4-C8667D12D10E}" type="slidenum">
              <a:rPr lang="en-GB" altLang="es-MX"/>
              <a:pPr/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37586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2460D6-2698-4A8D-9B64-B0D635CDD1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1400E8-9780-41CF-9D8C-31B7C07D9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382556-36DE-445A-BC90-48E7D6730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61928-C5A0-4FDC-B14D-CD46766BC371}" type="slidenum">
              <a:rPr lang="en-GB" altLang="es-MX"/>
              <a:pPr/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51794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7BEBB7-B8AA-4F17-8A40-AC6B9030F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4722A7B-2F48-4ACD-BBBF-2B3B48FCE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03E7AE-16A3-452F-836C-637DF2155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BB092-A86D-44BD-8C45-C2005A806789}" type="slidenum">
              <a:rPr lang="en-GB" altLang="es-MX"/>
              <a:pPr/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344685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B9713-9CB8-4FDC-A039-315460E9C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241D13-6177-40BF-9A3C-A2B8D4299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96C98B-8124-485F-9D51-225D331BC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89090-DCA3-4A2B-AD3B-CA6E8E47276C}" type="slidenum">
              <a:rPr lang="en-GB" altLang="es-MX"/>
              <a:pPr/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152895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C0B978-7469-4F54-8F63-DDF96D165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401480-B63C-4A9E-BB65-05A68C8BF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C31D0-B4A9-4AE4-865F-C0022C0A6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E9F87-CED0-4CC9-813E-5DC9A5A5AEB3}" type="slidenum">
              <a:rPr lang="en-GB" altLang="es-MX"/>
              <a:pPr/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20038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A50021"/>
            </a:gs>
            <a:gs pos="100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4A3594A-7708-4772-BE00-287BA63B2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5362BE-639D-435E-865E-0A5A19316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/>
              <a:t>Click to edit Master text styles</a:t>
            </a:r>
          </a:p>
          <a:p>
            <a:pPr lvl="1"/>
            <a:r>
              <a:rPr lang="en-GB" altLang="es-MX"/>
              <a:t>Second level</a:t>
            </a:r>
          </a:p>
          <a:p>
            <a:pPr lvl="2"/>
            <a:r>
              <a:rPr lang="en-GB" altLang="es-MX"/>
              <a:t>Third level</a:t>
            </a:r>
          </a:p>
          <a:p>
            <a:pPr lvl="3"/>
            <a:r>
              <a:rPr lang="en-GB" altLang="es-MX"/>
              <a:t>Fourth level</a:t>
            </a:r>
          </a:p>
          <a:p>
            <a:pPr lvl="4"/>
            <a:r>
              <a:rPr lang="en-GB" altLang="es-MX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510FCE-89CD-4CE8-B494-D8425642EE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66152D-7491-4146-B80E-D5F4C31E6F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D58F00-0059-404C-94A3-843F56806C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fld id="{33381A4B-0E23-4D08-A1BD-EED2DC40D985}" type="slidenum">
              <a:rPr lang="en-GB" altLang="es-MX"/>
              <a:pPr/>
              <a:t>‹Nº›</a:t>
            </a:fld>
            <a:endParaRPr lang="en-GB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emf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34970EC-E8C1-4158-8C29-FE1762166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es-MX" sz="3200"/>
              <a:t>Números de coordinación</a:t>
            </a:r>
          </a:p>
          <a:p>
            <a:pPr algn="ctr">
              <a:lnSpc>
                <a:spcPct val="150000"/>
              </a:lnSpc>
            </a:pPr>
            <a:r>
              <a:rPr lang="en-GB" altLang="es-MX" sz="3200"/>
              <a:t>e Isomería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C68E477-FDD0-4AEB-9C62-10CFDCA00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18F618CE-D453-4F98-918D-8F0D4ADED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49275"/>
            <a:ext cx="32639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C6B47E0-D86D-4A54-A600-F9532219F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92E89202-8FA6-440C-BFDC-31B60A2A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15300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>
            <a:extLst>
              <a:ext uri="{FF2B5EF4-FFF2-40B4-BE49-F238E27FC236}">
                <a16:creationId xmlns:a16="http://schemas.microsoft.com/office/drawing/2014/main" id="{1D7725CB-4D17-45FC-9759-79B836C04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1524000"/>
            <a:ext cx="1473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4">
            <a:extLst>
              <a:ext uri="{FF2B5EF4-FFF2-40B4-BE49-F238E27FC236}">
                <a16:creationId xmlns:a16="http://schemas.microsoft.com/office/drawing/2014/main" id="{0586CF5F-9A3C-4DA6-A594-A4A974309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286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Número de coordinación 6</a:t>
            </a:r>
          </a:p>
        </p:txBody>
      </p:sp>
      <p:sp>
        <p:nvSpPr>
          <p:cNvPr id="13316" name="Rectangle 25">
            <a:extLst>
              <a:ext uri="{FF2B5EF4-FFF2-40B4-BE49-F238E27FC236}">
                <a16:creationId xmlns:a16="http://schemas.microsoft.com/office/drawing/2014/main" id="{171C910F-9C3B-4D98-A024-7B3F300E2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0"/>
            <a:ext cx="238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>
                <a:solidFill>
                  <a:srgbClr val="FFDE07"/>
                </a:solidFill>
              </a:rPr>
              <a:t>Geometría octaédrica</a:t>
            </a:r>
          </a:p>
        </p:txBody>
      </p:sp>
      <p:grpSp>
        <p:nvGrpSpPr>
          <p:cNvPr id="2" name="Group 31">
            <a:extLst>
              <a:ext uri="{FF2B5EF4-FFF2-40B4-BE49-F238E27FC236}">
                <a16:creationId xmlns:a16="http://schemas.microsoft.com/office/drawing/2014/main" id="{7E394255-7EEE-41DE-B4D2-6117FB830FE0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1412875"/>
            <a:ext cx="3473450" cy="1828800"/>
            <a:chOff x="298" y="1104"/>
            <a:chExt cx="2188" cy="1152"/>
          </a:xfrm>
        </p:grpSpPr>
        <p:pic>
          <p:nvPicPr>
            <p:cNvPr id="13329" name="Picture 29">
              <a:extLst>
                <a:ext uri="{FF2B5EF4-FFF2-40B4-BE49-F238E27FC236}">
                  <a16:creationId xmlns:a16="http://schemas.microsoft.com/office/drawing/2014/main" id="{78BA9628-5133-45FF-965B-4C16C7D9F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" y="1104"/>
              <a:ext cx="99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30">
              <a:extLst>
                <a:ext uri="{FF2B5EF4-FFF2-40B4-BE49-F238E27FC236}">
                  <a16:creationId xmlns:a16="http://schemas.microsoft.com/office/drawing/2014/main" id="{2E8AD274-A5CE-4D7B-BCEE-F1BFFA829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104"/>
              <a:ext cx="99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8" name="Picture 32">
            <a:extLst>
              <a:ext uri="{FF2B5EF4-FFF2-40B4-BE49-F238E27FC236}">
                <a16:creationId xmlns:a16="http://schemas.microsoft.com/office/drawing/2014/main" id="{744A8397-3B98-4A52-A23B-AF7F5E715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5092700"/>
            <a:ext cx="1295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Group 38">
            <a:extLst>
              <a:ext uri="{FF2B5EF4-FFF2-40B4-BE49-F238E27FC236}">
                <a16:creationId xmlns:a16="http://schemas.microsoft.com/office/drawing/2014/main" id="{4CE61A52-439D-4267-A75B-87BF3FBEDD86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4941888"/>
            <a:ext cx="3016250" cy="1676400"/>
            <a:chOff x="490" y="3120"/>
            <a:chExt cx="1900" cy="1008"/>
          </a:xfrm>
        </p:grpSpPr>
        <p:pic>
          <p:nvPicPr>
            <p:cNvPr id="13327" name="Picture 33">
              <a:extLst>
                <a:ext uri="{FF2B5EF4-FFF2-40B4-BE49-F238E27FC236}">
                  <a16:creationId xmlns:a16="http://schemas.microsoft.com/office/drawing/2014/main" id="{FAC9D3B9-C647-46C4-9E99-8FCB6A79C9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" y="3168"/>
              <a:ext cx="75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34">
              <a:extLst>
                <a:ext uri="{FF2B5EF4-FFF2-40B4-BE49-F238E27FC236}">
                  <a16:creationId xmlns:a16="http://schemas.microsoft.com/office/drawing/2014/main" id="{515842E3-3B4C-4C6E-97FC-803281BD4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120"/>
              <a:ext cx="75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0" name="Rectangle 35">
            <a:extLst>
              <a:ext uri="{FF2B5EF4-FFF2-40B4-BE49-F238E27FC236}">
                <a16:creationId xmlns:a16="http://schemas.microsoft.com/office/drawing/2014/main" id="{BCAFE516-BDED-4242-B16C-FA6D1E10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495800"/>
            <a:ext cx="318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>
                <a:solidFill>
                  <a:srgbClr val="FFDE07"/>
                </a:solidFill>
              </a:rPr>
              <a:t>Geometría trigonal prismática</a:t>
            </a:r>
          </a:p>
        </p:txBody>
      </p:sp>
      <p:sp>
        <p:nvSpPr>
          <p:cNvPr id="13321" name="Rectangle 36">
            <a:extLst>
              <a:ext uri="{FF2B5EF4-FFF2-40B4-BE49-F238E27FC236}">
                <a16:creationId xmlns:a16="http://schemas.microsoft.com/office/drawing/2014/main" id="{003A3DC6-13D8-4658-9D9B-0612FCCB6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238" y="1749425"/>
            <a:ext cx="20367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e.g.	[Mn(OH</a:t>
            </a:r>
            <a:r>
              <a:rPr lang="en-GB" altLang="es-MX" baseline="-25000"/>
              <a:t>2</a:t>
            </a:r>
            <a:r>
              <a:rPr lang="en-GB" altLang="es-MX"/>
              <a:t>)</a:t>
            </a:r>
            <a:r>
              <a:rPr lang="en-GB" altLang="es-MX" baseline="-25000"/>
              <a:t>6</a:t>
            </a:r>
            <a:r>
              <a:rPr lang="en-GB" altLang="es-MX"/>
              <a:t>]</a:t>
            </a:r>
            <a:r>
              <a:rPr lang="en-GB" altLang="es-MX" baseline="30000"/>
              <a:t>2+</a:t>
            </a:r>
          </a:p>
          <a:p>
            <a:pPr>
              <a:lnSpc>
                <a:spcPct val="150000"/>
              </a:lnSpc>
            </a:pPr>
            <a:r>
              <a:rPr lang="en-GB" altLang="es-MX"/>
              <a:t>	[Cr(CO)</a:t>
            </a:r>
            <a:r>
              <a:rPr lang="en-GB" altLang="es-MX" baseline="-25000"/>
              <a:t>6</a:t>
            </a:r>
            <a:r>
              <a:rPr lang="en-GB" altLang="es-MX"/>
              <a:t>]</a:t>
            </a:r>
          </a:p>
        </p:txBody>
      </p:sp>
      <p:sp>
        <p:nvSpPr>
          <p:cNvPr id="13322" name="Rectangle 37">
            <a:extLst>
              <a:ext uri="{FF2B5EF4-FFF2-40B4-BE49-F238E27FC236}">
                <a16:creationId xmlns:a16="http://schemas.microsoft.com/office/drawing/2014/main" id="{57A0A09B-4EE1-4A34-B998-5AD539AA4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5257800"/>
            <a:ext cx="13731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metales </a:t>
            </a:r>
            <a:r>
              <a:rPr lang="en-GB" altLang="es-MX" i="1"/>
              <a:t>d</a:t>
            </a:r>
            <a:r>
              <a:rPr lang="en-GB" altLang="es-MX" i="1" baseline="30000"/>
              <a:t>o</a:t>
            </a:r>
            <a:r>
              <a:rPr lang="en-GB" altLang="es-MX"/>
              <a:t> </a:t>
            </a:r>
          </a:p>
          <a:p>
            <a:pPr>
              <a:lnSpc>
                <a:spcPct val="150000"/>
              </a:lnSpc>
            </a:pPr>
            <a:r>
              <a:rPr lang="en-GB" altLang="es-MX"/>
              <a:t>e.g.	WMe</a:t>
            </a:r>
            <a:r>
              <a:rPr lang="en-GB" altLang="es-MX" baseline="-25000"/>
              <a:t>6</a:t>
            </a:r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4387BAD5-F4FE-44C9-8447-39620D4B1EC1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3068638"/>
            <a:ext cx="4643437" cy="1350962"/>
            <a:chOff x="1680" y="2125"/>
            <a:chExt cx="2925" cy="851"/>
          </a:xfrm>
        </p:grpSpPr>
        <p:sp>
          <p:nvSpPr>
            <p:cNvPr id="13324" name="Rectangle 40">
              <a:extLst>
                <a:ext uri="{FF2B5EF4-FFF2-40B4-BE49-F238E27FC236}">
                  <a16:creationId xmlns:a16="http://schemas.microsoft.com/office/drawing/2014/main" id="{6ADA790F-3E65-4F9E-A81F-219AB4066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2457"/>
              <a:ext cx="28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s-MX"/>
                <a:t>Ligantes alternados </a:t>
              </a:r>
              <a:r>
                <a:rPr lang="en-GB" altLang="es-MX" i="1"/>
                <a:t>vs</a:t>
              </a:r>
              <a:r>
                <a:rPr lang="en-GB" altLang="es-MX"/>
                <a:t>. ligantes eclipsados</a:t>
              </a:r>
            </a:p>
          </p:txBody>
        </p:sp>
        <p:sp>
          <p:nvSpPr>
            <p:cNvPr id="13325" name="AutoShape 41">
              <a:extLst>
                <a:ext uri="{FF2B5EF4-FFF2-40B4-BE49-F238E27FC236}">
                  <a16:creationId xmlns:a16="http://schemas.microsoft.com/office/drawing/2014/main" id="{C2F7EE52-4E2E-4D90-A4FC-1A5778FA45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12095">
              <a:off x="1896" y="1909"/>
              <a:ext cx="144" cy="576"/>
            </a:xfrm>
            <a:prstGeom prst="upArrow">
              <a:avLst>
                <a:gd name="adj1" fmla="val 50000"/>
                <a:gd name="adj2" fmla="val 100000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  <p:sp>
          <p:nvSpPr>
            <p:cNvPr id="13326" name="AutoShape 42">
              <a:extLst>
                <a:ext uri="{FF2B5EF4-FFF2-40B4-BE49-F238E27FC236}">
                  <a16:creationId xmlns:a16="http://schemas.microsoft.com/office/drawing/2014/main" id="{3EC9499E-BFFF-42B3-96B5-9059F6DD02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487905">
              <a:off x="3528" y="2616"/>
              <a:ext cx="144" cy="576"/>
            </a:xfrm>
            <a:prstGeom prst="upArrow">
              <a:avLst>
                <a:gd name="adj1" fmla="val 50000"/>
                <a:gd name="adj2" fmla="val 100000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2">
            <a:extLst>
              <a:ext uri="{FF2B5EF4-FFF2-40B4-BE49-F238E27FC236}">
                <a16:creationId xmlns:a16="http://schemas.microsoft.com/office/drawing/2014/main" id="{613136AF-7719-495E-9745-D998E3BCB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04813"/>
            <a:ext cx="24447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Geometría octaédrica </a:t>
            </a:r>
          </a:p>
          <a:p>
            <a:pPr>
              <a:lnSpc>
                <a:spcPct val="150000"/>
              </a:lnSpc>
            </a:pPr>
            <a:r>
              <a:rPr lang="en-GB" altLang="es-MX"/>
              <a:t>[ML</a:t>
            </a:r>
            <a:r>
              <a:rPr lang="en-GB" altLang="es-MX" baseline="-25000"/>
              <a:t>4</a:t>
            </a:r>
            <a:r>
              <a:rPr lang="en-GB" altLang="es-MX"/>
              <a:t>X</a:t>
            </a:r>
            <a:r>
              <a:rPr lang="en-GB" altLang="es-MX" baseline="-25000"/>
              <a:t>2</a:t>
            </a:r>
            <a:r>
              <a:rPr lang="en-GB" altLang="es-MX"/>
              <a:t>] </a:t>
            </a:r>
          </a:p>
        </p:txBody>
      </p:sp>
      <p:sp>
        <p:nvSpPr>
          <p:cNvPr id="14339" name="Rectangle 40">
            <a:extLst>
              <a:ext uri="{FF2B5EF4-FFF2-40B4-BE49-F238E27FC236}">
                <a16:creationId xmlns:a16="http://schemas.microsoft.com/office/drawing/2014/main" id="{7E8BFD79-6BD6-4485-8014-E204C4E76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04813"/>
            <a:ext cx="226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>
                <a:solidFill>
                  <a:srgbClr val="FFDE07"/>
                </a:solidFill>
              </a:rPr>
              <a:t>Isomería geométrica</a:t>
            </a:r>
          </a:p>
        </p:txBody>
      </p:sp>
      <p:sp>
        <p:nvSpPr>
          <p:cNvPr id="14340" name="Rectangle 41">
            <a:extLst>
              <a:ext uri="{FF2B5EF4-FFF2-40B4-BE49-F238E27FC236}">
                <a16:creationId xmlns:a16="http://schemas.microsoft.com/office/drawing/2014/main" id="{0FD0FAD6-0614-40AC-AD70-9F0029D8A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06825"/>
            <a:ext cx="222726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es-MX" i="1"/>
              <a:t>trans</a:t>
            </a:r>
            <a:r>
              <a:rPr lang="en-GB" altLang="es-MX"/>
              <a:t>-[Co(NH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4</a:t>
            </a:r>
            <a:r>
              <a:rPr lang="en-GB" altLang="es-MX"/>
              <a:t>Cl</a:t>
            </a:r>
            <a:r>
              <a:rPr lang="en-GB" altLang="es-MX" baseline="-25000"/>
              <a:t>2</a:t>
            </a:r>
            <a:r>
              <a:rPr lang="en-GB" altLang="es-MX"/>
              <a:t>]</a:t>
            </a:r>
            <a:r>
              <a:rPr lang="en-GB" altLang="es-MX" baseline="30000"/>
              <a:t>+</a:t>
            </a:r>
          </a:p>
          <a:p>
            <a:pPr algn="ctr">
              <a:lnSpc>
                <a:spcPct val="150000"/>
              </a:lnSpc>
            </a:pPr>
            <a:r>
              <a:rPr lang="en-GB" altLang="es-MX">
                <a:solidFill>
                  <a:srgbClr val="6AFF57"/>
                </a:solidFill>
              </a:rPr>
              <a:t>verde</a:t>
            </a:r>
            <a:endParaRPr lang="en-GB" altLang="es-MX" baseline="30000"/>
          </a:p>
        </p:txBody>
      </p:sp>
      <p:sp>
        <p:nvSpPr>
          <p:cNvPr id="14341" name="Rectangle 42">
            <a:extLst>
              <a:ext uri="{FF2B5EF4-FFF2-40B4-BE49-F238E27FC236}">
                <a16:creationId xmlns:a16="http://schemas.microsoft.com/office/drawing/2014/main" id="{7FFE81CF-EE52-406D-980C-937B16625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138" y="3806825"/>
            <a:ext cx="19986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es-MX" i="1"/>
              <a:t>cis</a:t>
            </a:r>
            <a:r>
              <a:rPr lang="en-GB" altLang="es-MX"/>
              <a:t>-[Co(NH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4</a:t>
            </a:r>
            <a:r>
              <a:rPr lang="en-GB" altLang="es-MX"/>
              <a:t>Cl</a:t>
            </a:r>
            <a:r>
              <a:rPr lang="en-GB" altLang="es-MX" baseline="-25000"/>
              <a:t>2</a:t>
            </a:r>
            <a:r>
              <a:rPr lang="en-GB" altLang="es-MX"/>
              <a:t>]</a:t>
            </a:r>
            <a:r>
              <a:rPr lang="en-GB" altLang="es-MX" baseline="30000"/>
              <a:t>+</a:t>
            </a:r>
          </a:p>
          <a:p>
            <a:pPr algn="ctr">
              <a:lnSpc>
                <a:spcPct val="150000"/>
              </a:lnSpc>
            </a:pPr>
            <a:r>
              <a:rPr lang="en-GB" altLang="es-MX">
                <a:solidFill>
                  <a:srgbClr val="C273FF"/>
                </a:solidFill>
              </a:rPr>
              <a:t>violeta</a:t>
            </a:r>
          </a:p>
        </p:txBody>
      </p:sp>
      <p:pic>
        <p:nvPicPr>
          <p:cNvPr id="14342" name="Picture 43">
            <a:extLst>
              <a:ext uri="{FF2B5EF4-FFF2-40B4-BE49-F238E27FC236}">
                <a16:creationId xmlns:a16="http://schemas.microsoft.com/office/drawing/2014/main" id="{724F6AF8-1973-494B-845B-034C419A0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28800"/>
            <a:ext cx="1441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4">
            <a:extLst>
              <a:ext uri="{FF2B5EF4-FFF2-40B4-BE49-F238E27FC236}">
                <a16:creationId xmlns:a16="http://schemas.microsoft.com/office/drawing/2014/main" id="{7AFE1160-7AC3-4D98-9DBF-75C4F1219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752600"/>
            <a:ext cx="1441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7">
            <a:extLst>
              <a:ext uri="{FF2B5EF4-FFF2-40B4-BE49-F238E27FC236}">
                <a16:creationId xmlns:a16="http://schemas.microsoft.com/office/drawing/2014/main" id="{FBC2F566-887D-4B7C-B45B-AD6A16B0909F}"/>
              </a:ext>
            </a:extLst>
          </p:cNvPr>
          <p:cNvGrpSpPr>
            <a:grpSpLocks/>
          </p:cNvGrpSpPr>
          <p:nvPr/>
        </p:nvGrpSpPr>
        <p:grpSpPr bwMode="auto">
          <a:xfrm>
            <a:off x="1746250" y="1766888"/>
            <a:ext cx="2444750" cy="1724025"/>
            <a:chOff x="1100" y="1113"/>
            <a:chExt cx="1540" cy="1086"/>
          </a:xfrm>
        </p:grpSpPr>
        <p:sp>
          <p:nvSpPr>
            <p:cNvPr id="14350" name="Rectangle 34">
              <a:extLst>
                <a:ext uri="{FF2B5EF4-FFF2-40B4-BE49-F238E27FC236}">
                  <a16:creationId xmlns:a16="http://schemas.microsoft.com/office/drawing/2014/main" id="{B912B406-412E-41E9-A7F1-C3D97832E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" y="1968"/>
              <a:ext cx="11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s-MX"/>
                <a:t>Ligantes axiales</a:t>
              </a:r>
            </a:p>
          </p:txBody>
        </p:sp>
        <p:sp>
          <p:nvSpPr>
            <p:cNvPr id="14351" name="AutoShape 36">
              <a:extLst>
                <a:ext uri="{FF2B5EF4-FFF2-40B4-BE49-F238E27FC236}">
                  <a16:creationId xmlns:a16="http://schemas.microsoft.com/office/drawing/2014/main" id="{2FC490C0-5B02-4F2B-9F7F-E0F62E8ED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016"/>
              <a:ext cx="288" cy="144"/>
            </a:xfrm>
            <a:prstGeom prst="leftArrow">
              <a:avLst>
                <a:gd name="adj1" fmla="val 50000"/>
                <a:gd name="adj2" fmla="val 50000"/>
              </a:avLst>
            </a:prstGeom>
            <a:noFill/>
            <a:ln w="12700">
              <a:solidFill>
                <a:srgbClr val="FFDE0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  <p:sp>
          <p:nvSpPr>
            <p:cNvPr id="14352" name="Rectangle 45">
              <a:extLst>
                <a:ext uri="{FF2B5EF4-FFF2-40B4-BE49-F238E27FC236}">
                  <a16:creationId xmlns:a16="http://schemas.microsoft.com/office/drawing/2014/main" id="{73F9E653-2D20-4B73-BE53-CD2A13F36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113"/>
              <a:ext cx="11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s-MX"/>
                <a:t>Ligantes axiales</a:t>
              </a:r>
            </a:p>
          </p:txBody>
        </p:sp>
        <p:sp>
          <p:nvSpPr>
            <p:cNvPr id="14353" name="AutoShape 46">
              <a:extLst>
                <a:ext uri="{FF2B5EF4-FFF2-40B4-BE49-F238E27FC236}">
                  <a16:creationId xmlns:a16="http://schemas.microsoft.com/office/drawing/2014/main" id="{BCE35AB7-8638-4C94-9C71-7710631CE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" y="1161"/>
              <a:ext cx="288" cy="144"/>
            </a:xfrm>
            <a:prstGeom prst="leftArrow">
              <a:avLst>
                <a:gd name="adj1" fmla="val 50000"/>
                <a:gd name="adj2" fmla="val 50000"/>
              </a:avLst>
            </a:prstGeom>
            <a:noFill/>
            <a:ln w="12700">
              <a:solidFill>
                <a:srgbClr val="FFDE0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</p:grpSp>
      <p:grpSp>
        <p:nvGrpSpPr>
          <p:cNvPr id="3" name="Group 50">
            <a:extLst>
              <a:ext uri="{FF2B5EF4-FFF2-40B4-BE49-F238E27FC236}">
                <a16:creationId xmlns:a16="http://schemas.microsoft.com/office/drawing/2014/main" id="{9B41A7C6-53B7-4432-8AA4-77161C3EAAF1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2133600"/>
            <a:ext cx="2667000" cy="671513"/>
            <a:chOff x="2448" y="1344"/>
            <a:chExt cx="1680" cy="423"/>
          </a:xfrm>
        </p:grpSpPr>
        <p:sp>
          <p:nvSpPr>
            <p:cNvPr id="14346" name="Rectangle 35">
              <a:extLst>
                <a:ext uri="{FF2B5EF4-FFF2-40B4-BE49-F238E27FC236}">
                  <a16:creationId xmlns:a16="http://schemas.microsoft.com/office/drawing/2014/main" id="{EA545382-49B1-42EC-9F2B-D9AC1AC42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536"/>
              <a:ext cx="1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s-MX"/>
                <a:t>         ecuatoriales</a:t>
              </a:r>
            </a:p>
          </p:txBody>
        </p:sp>
        <p:sp>
          <p:nvSpPr>
            <p:cNvPr id="14347" name="AutoShape 37">
              <a:extLst>
                <a:ext uri="{FF2B5EF4-FFF2-40B4-BE49-F238E27FC236}">
                  <a16:creationId xmlns:a16="http://schemas.microsoft.com/office/drawing/2014/main" id="{E1594B2B-54D1-4AD5-916A-D8AE623C5D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696" y="1575"/>
              <a:ext cx="288" cy="144"/>
            </a:xfrm>
            <a:prstGeom prst="leftArrow">
              <a:avLst>
                <a:gd name="adj1" fmla="val 50000"/>
                <a:gd name="adj2" fmla="val 50000"/>
              </a:avLst>
            </a:prstGeom>
            <a:noFill/>
            <a:ln w="12700">
              <a:solidFill>
                <a:srgbClr val="FFDE0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  <p:sp>
          <p:nvSpPr>
            <p:cNvPr id="14348" name="Rectangle 48">
              <a:extLst>
                <a:ext uri="{FF2B5EF4-FFF2-40B4-BE49-F238E27FC236}">
                  <a16:creationId xmlns:a16="http://schemas.microsoft.com/office/drawing/2014/main" id="{DDD9F6F5-6F82-48A2-AC41-3E37CA62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344"/>
              <a:ext cx="11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s-MX"/>
                <a:t>             ligantes </a:t>
              </a:r>
            </a:p>
          </p:txBody>
        </p:sp>
        <p:sp>
          <p:nvSpPr>
            <p:cNvPr id="14349" name="AutoShape 49">
              <a:extLst>
                <a:ext uri="{FF2B5EF4-FFF2-40B4-BE49-F238E27FC236}">
                  <a16:creationId xmlns:a16="http://schemas.microsoft.com/office/drawing/2014/main" id="{2A353BA3-BA16-4CDE-BF56-4F72F84249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40" y="1383"/>
              <a:ext cx="288" cy="144"/>
            </a:xfrm>
            <a:prstGeom prst="leftArrow">
              <a:avLst>
                <a:gd name="adj1" fmla="val 50000"/>
                <a:gd name="adj2" fmla="val 50000"/>
              </a:avLst>
            </a:prstGeom>
            <a:noFill/>
            <a:ln w="12700">
              <a:solidFill>
                <a:srgbClr val="FFDE0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4">
            <a:extLst>
              <a:ext uri="{FF2B5EF4-FFF2-40B4-BE49-F238E27FC236}">
                <a16:creationId xmlns:a16="http://schemas.microsoft.com/office/drawing/2014/main" id="{D7DB02AE-A7F0-429D-8EF3-C36CF7ED7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228600"/>
            <a:ext cx="226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>
                <a:solidFill>
                  <a:srgbClr val="FFDE07"/>
                </a:solidFill>
              </a:rPr>
              <a:t>Isomería geométrica</a:t>
            </a:r>
          </a:p>
        </p:txBody>
      </p:sp>
      <p:sp>
        <p:nvSpPr>
          <p:cNvPr id="15363" name="Rectangle 155">
            <a:extLst>
              <a:ext uri="{FF2B5EF4-FFF2-40B4-BE49-F238E27FC236}">
                <a16:creationId xmlns:a16="http://schemas.microsoft.com/office/drawing/2014/main" id="{1D5FD537-3CC3-454D-B338-AE4957528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805488"/>
            <a:ext cx="2298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es-MX" i="1"/>
              <a:t>fac</a:t>
            </a:r>
            <a:r>
              <a:rPr lang="en-GB" altLang="es-MX"/>
              <a:t>-[Co(NH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3</a:t>
            </a:r>
            <a:r>
              <a:rPr lang="en-GB" altLang="es-MX"/>
              <a:t>(NO</a:t>
            </a:r>
            <a:r>
              <a:rPr lang="en-GB" altLang="es-MX" baseline="-25000"/>
              <a:t>2</a:t>
            </a:r>
            <a:r>
              <a:rPr lang="en-GB" altLang="es-MX"/>
              <a:t>)</a:t>
            </a:r>
            <a:r>
              <a:rPr lang="en-GB" altLang="es-MX" baseline="-25000"/>
              <a:t>3</a:t>
            </a:r>
            <a:r>
              <a:rPr lang="en-GB" altLang="es-MX"/>
              <a:t>]</a:t>
            </a:r>
          </a:p>
        </p:txBody>
      </p:sp>
      <p:sp>
        <p:nvSpPr>
          <p:cNvPr id="15364" name="Rectangle 157">
            <a:extLst>
              <a:ext uri="{FF2B5EF4-FFF2-40B4-BE49-F238E27FC236}">
                <a16:creationId xmlns:a16="http://schemas.microsoft.com/office/drawing/2014/main" id="{8699F3EF-CA08-4071-8DFE-E306FD5D2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176213"/>
            <a:ext cx="238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Geometría octaédrica</a:t>
            </a:r>
          </a:p>
          <a:p>
            <a:r>
              <a:rPr lang="en-GB" altLang="es-MX"/>
              <a:t>[ML</a:t>
            </a:r>
            <a:r>
              <a:rPr lang="en-GB" altLang="es-MX" baseline="-25000"/>
              <a:t>3</a:t>
            </a:r>
            <a:r>
              <a:rPr lang="en-GB" altLang="es-MX"/>
              <a:t>X</a:t>
            </a:r>
            <a:r>
              <a:rPr lang="en-GB" altLang="es-MX" baseline="-25000"/>
              <a:t>3</a:t>
            </a:r>
            <a:r>
              <a:rPr lang="en-GB" altLang="es-MX"/>
              <a:t>] </a:t>
            </a:r>
          </a:p>
        </p:txBody>
      </p:sp>
      <p:sp>
        <p:nvSpPr>
          <p:cNvPr id="15365" name="Rectangle 158">
            <a:extLst>
              <a:ext uri="{FF2B5EF4-FFF2-40B4-BE49-F238E27FC236}">
                <a16:creationId xmlns:a16="http://schemas.microsoft.com/office/drawing/2014/main" id="{77FFF66F-3D2A-4C6A-9B4E-EAF4D6D76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852738"/>
            <a:ext cx="2387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es-MX" i="1"/>
              <a:t>mer</a:t>
            </a:r>
            <a:r>
              <a:rPr lang="en-GB" altLang="es-MX"/>
              <a:t>-[Co(NH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3</a:t>
            </a:r>
            <a:r>
              <a:rPr lang="en-GB" altLang="es-MX"/>
              <a:t>(NO</a:t>
            </a:r>
            <a:r>
              <a:rPr lang="en-GB" altLang="es-MX" baseline="-25000"/>
              <a:t>2</a:t>
            </a:r>
            <a:r>
              <a:rPr lang="en-GB" altLang="es-MX"/>
              <a:t>)</a:t>
            </a:r>
            <a:r>
              <a:rPr lang="en-GB" altLang="es-MX" baseline="-25000"/>
              <a:t>3</a:t>
            </a:r>
            <a:r>
              <a:rPr lang="en-GB" altLang="es-MX"/>
              <a:t>]</a:t>
            </a:r>
          </a:p>
        </p:txBody>
      </p:sp>
      <p:grpSp>
        <p:nvGrpSpPr>
          <p:cNvPr id="15366" name="Group 186">
            <a:extLst>
              <a:ext uri="{FF2B5EF4-FFF2-40B4-BE49-F238E27FC236}">
                <a16:creationId xmlns:a16="http://schemas.microsoft.com/office/drawing/2014/main" id="{6FEAD325-5A5E-463E-B566-A77CAF002A85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295400"/>
            <a:ext cx="1752600" cy="1600200"/>
            <a:chOff x="864" y="2592"/>
            <a:chExt cx="1104" cy="1008"/>
          </a:xfrm>
        </p:grpSpPr>
        <p:sp>
          <p:nvSpPr>
            <p:cNvPr id="15386" name="AutoShape 160">
              <a:extLst>
                <a:ext uri="{FF2B5EF4-FFF2-40B4-BE49-F238E27FC236}">
                  <a16:creationId xmlns:a16="http://schemas.microsoft.com/office/drawing/2014/main" id="{EABD4D55-ED54-4B2E-BBBA-85A84FEE9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024"/>
              <a:ext cx="1104" cy="192"/>
            </a:xfrm>
            <a:prstGeom prst="parallelogram">
              <a:avLst>
                <a:gd name="adj" fmla="val 14375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  <p:sp>
          <p:nvSpPr>
            <p:cNvPr id="15387" name="Line 163">
              <a:extLst>
                <a:ext uri="{FF2B5EF4-FFF2-40B4-BE49-F238E27FC236}">
                  <a16:creationId xmlns:a16="http://schemas.microsoft.com/office/drawing/2014/main" id="{134A3B7C-28D0-476E-B6FE-89B3DB936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592"/>
              <a:ext cx="576" cy="43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88" name="Line 165">
              <a:extLst>
                <a:ext uri="{FF2B5EF4-FFF2-40B4-BE49-F238E27FC236}">
                  <a16:creationId xmlns:a16="http://schemas.microsoft.com/office/drawing/2014/main" id="{6B50FD33-0BEF-4C70-9E68-A5598D971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2592"/>
              <a:ext cx="528" cy="62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89" name="Line 166">
              <a:extLst>
                <a:ext uri="{FF2B5EF4-FFF2-40B4-BE49-F238E27FC236}">
                  <a16:creationId xmlns:a16="http://schemas.microsoft.com/office/drawing/2014/main" id="{11E097CA-60AD-46AA-B6C7-0F197705D2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592"/>
              <a:ext cx="240" cy="43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90" name="Line 167">
              <a:extLst>
                <a:ext uri="{FF2B5EF4-FFF2-40B4-BE49-F238E27FC236}">
                  <a16:creationId xmlns:a16="http://schemas.microsoft.com/office/drawing/2014/main" id="{01439934-0B0F-49FA-9556-009894319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4" y="3216"/>
              <a:ext cx="528" cy="38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91" name="Line 168">
              <a:extLst>
                <a:ext uri="{FF2B5EF4-FFF2-40B4-BE49-F238E27FC236}">
                  <a16:creationId xmlns:a16="http://schemas.microsoft.com/office/drawing/2014/main" id="{56E2B527-35FD-409F-A3F4-93BBE0CA65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16"/>
              <a:ext cx="288" cy="38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92" name="Line 169">
              <a:extLst>
                <a:ext uri="{FF2B5EF4-FFF2-40B4-BE49-F238E27FC236}">
                  <a16:creationId xmlns:a16="http://schemas.microsoft.com/office/drawing/2014/main" id="{5DE5878A-F6F9-4503-9BB6-2158E3B154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024"/>
              <a:ext cx="576" cy="57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93" name="Line 170">
              <a:extLst>
                <a:ext uri="{FF2B5EF4-FFF2-40B4-BE49-F238E27FC236}">
                  <a16:creationId xmlns:a16="http://schemas.microsoft.com/office/drawing/2014/main" id="{F81C158D-9FF4-464A-A1B8-E63D544CD7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024"/>
              <a:ext cx="240" cy="57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94" name="Freeform 173">
              <a:extLst>
                <a:ext uri="{FF2B5EF4-FFF2-40B4-BE49-F238E27FC236}">
                  <a16:creationId xmlns:a16="http://schemas.microsoft.com/office/drawing/2014/main" id="{E600E151-D3F8-4EB5-BD0A-AFD678064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3024"/>
              <a:ext cx="1104" cy="192"/>
            </a:xfrm>
            <a:custGeom>
              <a:avLst/>
              <a:gdLst>
                <a:gd name="T0" fmla="*/ 0 w 1104"/>
                <a:gd name="T1" fmla="*/ 192 h 192"/>
                <a:gd name="T2" fmla="*/ 816 w 1104"/>
                <a:gd name="T3" fmla="*/ 192 h 192"/>
                <a:gd name="T4" fmla="*/ 1104 w 1104"/>
                <a:gd name="T5" fmla="*/ 0 h 192"/>
                <a:gd name="T6" fmla="*/ 0 w 1104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192"/>
                <a:gd name="T14" fmla="*/ 1104 w 1104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192">
                  <a:moveTo>
                    <a:pt x="0" y="192"/>
                  </a:moveTo>
                  <a:lnTo>
                    <a:pt x="816" y="192"/>
                  </a:lnTo>
                  <a:lnTo>
                    <a:pt x="1104" y="0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C273FF"/>
                </a:gs>
                <a:gs pos="100000">
                  <a:srgbClr val="5A3576"/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95" name="Line 164">
              <a:extLst>
                <a:ext uri="{FF2B5EF4-FFF2-40B4-BE49-F238E27FC236}">
                  <a16:creationId xmlns:a16="http://schemas.microsoft.com/office/drawing/2014/main" id="{47D94AB2-EF3C-421E-9CA8-E3F3B58962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592"/>
              <a:ext cx="288" cy="62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15367" name="Group 187">
            <a:extLst>
              <a:ext uri="{FF2B5EF4-FFF2-40B4-BE49-F238E27FC236}">
                <a16:creationId xmlns:a16="http://schemas.microsoft.com/office/drawing/2014/main" id="{15E57DD8-2E59-4202-B410-22EF03970DEC}"/>
              </a:ext>
            </a:extLst>
          </p:cNvPr>
          <p:cNvGrpSpPr>
            <a:grpSpLocks/>
          </p:cNvGrpSpPr>
          <p:nvPr/>
        </p:nvGrpSpPr>
        <p:grpSpPr bwMode="auto">
          <a:xfrm>
            <a:off x="5940425" y="4149725"/>
            <a:ext cx="1752600" cy="1600200"/>
            <a:chOff x="3360" y="2688"/>
            <a:chExt cx="1104" cy="1008"/>
          </a:xfrm>
        </p:grpSpPr>
        <p:sp>
          <p:nvSpPr>
            <p:cNvPr id="15376" name="Line 175">
              <a:extLst>
                <a:ext uri="{FF2B5EF4-FFF2-40B4-BE49-F238E27FC236}">
                  <a16:creationId xmlns:a16="http://schemas.microsoft.com/office/drawing/2014/main" id="{774D87B5-299F-4945-B846-FA75E21D5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688"/>
              <a:ext cx="576" cy="43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77" name="Line 176">
              <a:extLst>
                <a:ext uri="{FF2B5EF4-FFF2-40B4-BE49-F238E27FC236}">
                  <a16:creationId xmlns:a16="http://schemas.microsoft.com/office/drawing/2014/main" id="{34FFAF3F-F6EF-4A17-BC03-61ADF1AF10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2688"/>
              <a:ext cx="528" cy="62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78" name="Line 177">
              <a:extLst>
                <a:ext uri="{FF2B5EF4-FFF2-40B4-BE49-F238E27FC236}">
                  <a16:creationId xmlns:a16="http://schemas.microsoft.com/office/drawing/2014/main" id="{46C8670E-DB03-43F4-8DED-4826FFF41B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688"/>
              <a:ext cx="240" cy="43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79" name="Line 178">
              <a:extLst>
                <a:ext uri="{FF2B5EF4-FFF2-40B4-BE49-F238E27FC236}">
                  <a16:creationId xmlns:a16="http://schemas.microsoft.com/office/drawing/2014/main" id="{2F314907-BDE6-4E6D-8F0E-4B19BFC807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60" y="3312"/>
              <a:ext cx="528" cy="38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80" name="Line 179">
              <a:extLst>
                <a:ext uri="{FF2B5EF4-FFF2-40B4-BE49-F238E27FC236}">
                  <a16:creationId xmlns:a16="http://schemas.microsoft.com/office/drawing/2014/main" id="{0B9575D4-3605-4DB5-A3A1-3A256A3961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38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81" name="Line 180">
              <a:extLst>
                <a:ext uri="{FF2B5EF4-FFF2-40B4-BE49-F238E27FC236}">
                  <a16:creationId xmlns:a16="http://schemas.microsoft.com/office/drawing/2014/main" id="{F7C26472-0AB7-46A0-AEFA-F25177B61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3120"/>
              <a:ext cx="576" cy="57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82" name="Line 181">
              <a:extLst>
                <a:ext uri="{FF2B5EF4-FFF2-40B4-BE49-F238E27FC236}">
                  <a16:creationId xmlns:a16="http://schemas.microsoft.com/office/drawing/2014/main" id="{0E490CF5-35EC-492F-80B0-6CDB66ABD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3120"/>
              <a:ext cx="240" cy="57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83" name="Line 183">
              <a:extLst>
                <a:ext uri="{FF2B5EF4-FFF2-40B4-BE49-F238E27FC236}">
                  <a16:creationId xmlns:a16="http://schemas.microsoft.com/office/drawing/2014/main" id="{6B6930F4-7801-4C23-A9F0-8C3241DB7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688"/>
              <a:ext cx="288" cy="62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84" name="Freeform 184">
              <a:extLst>
                <a:ext uri="{FF2B5EF4-FFF2-40B4-BE49-F238E27FC236}">
                  <a16:creationId xmlns:a16="http://schemas.microsoft.com/office/drawing/2014/main" id="{146D13F0-E10F-4175-B508-608766F2A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3120"/>
              <a:ext cx="528" cy="576"/>
            </a:xfrm>
            <a:custGeom>
              <a:avLst/>
              <a:gdLst>
                <a:gd name="T0" fmla="*/ 0 w 528"/>
                <a:gd name="T1" fmla="*/ 192 h 576"/>
                <a:gd name="T2" fmla="*/ 288 w 528"/>
                <a:gd name="T3" fmla="*/ 0 h 576"/>
                <a:gd name="T4" fmla="*/ 528 w 528"/>
                <a:gd name="T5" fmla="*/ 576 h 576"/>
                <a:gd name="T6" fmla="*/ 0 w 528"/>
                <a:gd name="T7" fmla="*/ 192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576"/>
                <a:gd name="T14" fmla="*/ 528 w 52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576">
                  <a:moveTo>
                    <a:pt x="0" y="192"/>
                  </a:moveTo>
                  <a:lnTo>
                    <a:pt x="288" y="0"/>
                  </a:lnTo>
                  <a:lnTo>
                    <a:pt x="528" y="576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C273FF"/>
                </a:gs>
                <a:gs pos="100000">
                  <a:srgbClr val="5A3576"/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85" name="AutoShape 174">
              <a:extLst>
                <a:ext uri="{FF2B5EF4-FFF2-40B4-BE49-F238E27FC236}">
                  <a16:creationId xmlns:a16="http://schemas.microsoft.com/office/drawing/2014/main" id="{F6B439A1-45BC-4B2B-9885-C9C824853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20"/>
              <a:ext cx="1104" cy="192"/>
            </a:xfrm>
            <a:prstGeom prst="parallelogram">
              <a:avLst>
                <a:gd name="adj" fmla="val 14375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</p:grpSp>
      <p:grpSp>
        <p:nvGrpSpPr>
          <p:cNvPr id="4" name="Group 199">
            <a:extLst>
              <a:ext uri="{FF2B5EF4-FFF2-40B4-BE49-F238E27FC236}">
                <a16:creationId xmlns:a16="http://schemas.microsoft.com/office/drawing/2014/main" id="{76C95803-5043-4967-A429-C283571DF416}"/>
              </a:ext>
            </a:extLst>
          </p:cNvPr>
          <p:cNvGrpSpPr>
            <a:grpSpLocks/>
          </p:cNvGrpSpPr>
          <p:nvPr/>
        </p:nvGrpSpPr>
        <p:grpSpPr bwMode="auto">
          <a:xfrm>
            <a:off x="882650" y="1828800"/>
            <a:ext cx="1606550" cy="990600"/>
            <a:chOff x="556" y="1152"/>
            <a:chExt cx="1012" cy="624"/>
          </a:xfrm>
        </p:grpSpPr>
        <p:sp>
          <p:nvSpPr>
            <p:cNvPr id="15374" name="Rectangle 190">
              <a:extLst>
                <a:ext uri="{FF2B5EF4-FFF2-40B4-BE49-F238E27FC236}">
                  <a16:creationId xmlns:a16="http://schemas.microsoft.com/office/drawing/2014/main" id="{830DB65F-7F6C-43CE-B88D-446C8A21D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" y="1152"/>
              <a:ext cx="101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s-MX">
                  <a:solidFill>
                    <a:srgbClr val="FFDE07"/>
                  </a:solidFill>
                </a:rPr>
                <a:t>MERIDIONAL</a:t>
              </a:r>
            </a:p>
            <a:p>
              <a:pPr algn="ctr"/>
              <a:endParaRPr lang="en-GB" altLang="es-MX">
                <a:solidFill>
                  <a:srgbClr val="FFDE07"/>
                </a:solidFill>
              </a:endParaRPr>
            </a:p>
            <a:p>
              <a:pPr algn="ctr"/>
              <a:r>
                <a:rPr lang="en-GB" altLang="es-MX">
                  <a:solidFill>
                    <a:srgbClr val="FFDE07"/>
                  </a:solidFill>
                </a:rPr>
                <a:t>mer</a:t>
              </a:r>
            </a:p>
          </p:txBody>
        </p:sp>
        <p:sp>
          <p:nvSpPr>
            <p:cNvPr id="15375" name="Rectangle 192">
              <a:extLst>
                <a:ext uri="{FF2B5EF4-FFF2-40B4-BE49-F238E27FC236}">
                  <a16:creationId xmlns:a16="http://schemas.microsoft.com/office/drawing/2014/main" id="{1482F4DC-E039-4EC8-9462-1219BB254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440"/>
              <a:ext cx="672" cy="33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</p:grpSp>
      <p:pic>
        <p:nvPicPr>
          <p:cNvPr id="15369" name="Picture 196">
            <a:extLst>
              <a:ext uri="{FF2B5EF4-FFF2-40B4-BE49-F238E27FC236}">
                <a16:creationId xmlns:a16="http://schemas.microsoft.com/office/drawing/2014/main" id="{73E44FEB-5A7F-437A-9B5E-0F24904B6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08050"/>
            <a:ext cx="1577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97">
            <a:extLst>
              <a:ext uri="{FF2B5EF4-FFF2-40B4-BE49-F238E27FC236}">
                <a16:creationId xmlns:a16="http://schemas.microsoft.com/office/drawing/2014/main" id="{C6476885-93B1-479C-92EF-1C7D5162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05263"/>
            <a:ext cx="1441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00">
            <a:extLst>
              <a:ext uri="{FF2B5EF4-FFF2-40B4-BE49-F238E27FC236}">
                <a16:creationId xmlns:a16="http://schemas.microsoft.com/office/drawing/2014/main" id="{4F288D44-B246-40FC-9946-BEE07D044B04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4508500"/>
            <a:ext cx="1066800" cy="990600"/>
            <a:chOff x="768" y="3168"/>
            <a:chExt cx="672" cy="624"/>
          </a:xfrm>
        </p:grpSpPr>
        <p:sp>
          <p:nvSpPr>
            <p:cNvPr id="15372" name="Rectangle 191">
              <a:extLst>
                <a:ext uri="{FF2B5EF4-FFF2-40B4-BE49-F238E27FC236}">
                  <a16:creationId xmlns:a16="http://schemas.microsoft.com/office/drawing/2014/main" id="{9610D30B-0143-45C1-BA8B-413A0C2A1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" y="3168"/>
              <a:ext cx="62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s-MX">
                  <a:solidFill>
                    <a:srgbClr val="FFDE07"/>
                  </a:solidFill>
                </a:rPr>
                <a:t>FACIAL</a:t>
              </a:r>
            </a:p>
            <a:p>
              <a:pPr algn="ctr"/>
              <a:endParaRPr lang="en-GB" altLang="es-MX">
                <a:solidFill>
                  <a:srgbClr val="FFDE07"/>
                </a:solidFill>
              </a:endParaRPr>
            </a:p>
            <a:p>
              <a:pPr algn="ctr"/>
              <a:r>
                <a:rPr lang="en-GB" altLang="es-MX">
                  <a:solidFill>
                    <a:srgbClr val="FFDE07"/>
                  </a:solidFill>
                </a:rPr>
                <a:t>fac</a:t>
              </a:r>
            </a:p>
          </p:txBody>
        </p:sp>
        <p:sp>
          <p:nvSpPr>
            <p:cNvPr id="15373" name="Rectangle 198">
              <a:extLst>
                <a:ext uri="{FF2B5EF4-FFF2-40B4-BE49-F238E27FC236}">
                  <a16:creationId xmlns:a16="http://schemas.microsoft.com/office/drawing/2014/main" id="{71AFF8AA-E8CC-4C86-933E-A590D29AC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456"/>
              <a:ext cx="672" cy="33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659ACEA-6DFD-4ED7-8665-AD4F2A8E3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88842A84-F276-4719-B38A-F386D5591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5608638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B52F7774-E721-45F7-B497-6252A6C42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6250"/>
            <a:ext cx="231457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7A8C90D-6FF6-4608-AE3A-294058798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30837E1B-FF18-4183-BFD9-0B8622464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888"/>
            <a:ext cx="9142413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D601902-C4C3-4200-B8A4-10832E353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850" y="155575"/>
            <a:ext cx="226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 sz="2400">
                <a:solidFill>
                  <a:srgbClr val="FFDE07"/>
                </a:solidFill>
              </a:rPr>
              <a:t>Isomería óptica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E394FD0-4809-4F24-B0A9-61DEAD62E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5088"/>
            <a:ext cx="2381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Geometría octaédrica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B0613243-9F15-4C7E-82E4-55FA86BDE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267200"/>
            <a:ext cx="3175" cy="175260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8437" name="Rectangle 11">
            <a:extLst>
              <a:ext uri="{FF2B5EF4-FFF2-40B4-BE49-F238E27FC236}">
                <a16:creationId xmlns:a16="http://schemas.microsoft.com/office/drawing/2014/main" id="{F5321382-19F5-425D-B78A-989BA743A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068638"/>
            <a:ext cx="3962400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s-MX"/>
          </a:p>
        </p:txBody>
      </p:sp>
      <p:sp>
        <p:nvSpPr>
          <p:cNvPr id="18438" name="Rectangle 13">
            <a:extLst>
              <a:ext uri="{FF2B5EF4-FFF2-40B4-BE49-F238E27FC236}">
                <a16:creationId xmlns:a16="http://schemas.microsoft.com/office/drawing/2014/main" id="{B178EC9E-3A21-446D-84D8-A21954B51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644900"/>
            <a:ext cx="1482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[Co(en)</a:t>
            </a:r>
            <a:r>
              <a:rPr lang="en-GB" altLang="es-MX" baseline="-25000"/>
              <a:t>2</a:t>
            </a:r>
            <a:r>
              <a:rPr lang="en-GB" altLang="es-MX"/>
              <a:t>Cl</a:t>
            </a:r>
            <a:r>
              <a:rPr lang="en-GB" altLang="es-MX" baseline="-25000"/>
              <a:t>2</a:t>
            </a:r>
            <a:r>
              <a:rPr lang="en-GB" altLang="es-MX"/>
              <a:t>]</a:t>
            </a:r>
            <a:r>
              <a:rPr lang="en-GB" altLang="es-MX" baseline="30000"/>
              <a:t>+</a:t>
            </a:r>
            <a:endParaRPr lang="en-GB" altLang="es-MX"/>
          </a:p>
        </p:txBody>
      </p:sp>
      <p:grpSp>
        <p:nvGrpSpPr>
          <p:cNvPr id="18439" name="Group 14">
            <a:extLst>
              <a:ext uri="{FF2B5EF4-FFF2-40B4-BE49-F238E27FC236}">
                <a16:creationId xmlns:a16="http://schemas.microsoft.com/office/drawing/2014/main" id="{03B3B909-0935-47B3-B923-531D48A516E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419600"/>
            <a:ext cx="2667000" cy="1371600"/>
            <a:chOff x="240" y="1152"/>
            <a:chExt cx="1936" cy="1104"/>
          </a:xfrm>
        </p:grpSpPr>
        <p:pic>
          <p:nvPicPr>
            <p:cNvPr id="18463" name="Picture 15">
              <a:extLst>
                <a:ext uri="{FF2B5EF4-FFF2-40B4-BE49-F238E27FC236}">
                  <a16:creationId xmlns:a16="http://schemas.microsoft.com/office/drawing/2014/main" id="{537EA3C3-D14A-4D8E-AC55-51E608C390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" y="1152"/>
              <a:ext cx="84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4" name="Picture 16">
              <a:extLst>
                <a:ext uri="{FF2B5EF4-FFF2-40B4-BE49-F238E27FC236}">
                  <a16:creationId xmlns:a16="http://schemas.microsoft.com/office/drawing/2014/main" id="{793997D6-8A71-48B9-A055-76B70E2BC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152"/>
              <a:ext cx="83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0" name="Picture 18">
            <a:extLst>
              <a:ext uri="{FF2B5EF4-FFF2-40B4-BE49-F238E27FC236}">
                <a16:creationId xmlns:a16="http://schemas.microsoft.com/office/drawing/2014/main" id="{003DD14F-12F6-4F46-BF31-BFDA60302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16002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1" name="Group 35">
            <a:extLst>
              <a:ext uri="{FF2B5EF4-FFF2-40B4-BE49-F238E27FC236}">
                <a16:creationId xmlns:a16="http://schemas.microsoft.com/office/drawing/2014/main" id="{FC7B98DF-E126-4FB5-B2D2-5FB90CD19BAF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3860800"/>
            <a:ext cx="1479550" cy="1371600"/>
            <a:chOff x="1516" y="2880"/>
            <a:chExt cx="932" cy="864"/>
          </a:xfrm>
        </p:grpSpPr>
        <p:sp>
          <p:nvSpPr>
            <p:cNvPr id="18448" name="Line 36">
              <a:extLst>
                <a:ext uri="{FF2B5EF4-FFF2-40B4-BE49-F238E27FC236}">
                  <a16:creationId xmlns:a16="http://schemas.microsoft.com/office/drawing/2014/main" id="{68D64CCD-E13A-47F6-ADAD-8741F8267C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908" y="3052"/>
              <a:ext cx="24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8449" name="Line 37">
              <a:extLst>
                <a:ext uri="{FF2B5EF4-FFF2-40B4-BE49-F238E27FC236}">
                  <a16:creationId xmlns:a16="http://schemas.microsoft.com/office/drawing/2014/main" id="{E2717408-8B9B-47D7-AB63-9F0110A78A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1888" y="3560"/>
              <a:ext cx="2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18450" name="Group 38">
              <a:extLst>
                <a:ext uri="{FF2B5EF4-FFF2-40B4-BE49-F238E27FC236}">
                  <a16:creationId xmlns:a16="http://schemas.microsoft.com/office/drawing/2014/main" id="{03A22677-1B0F-4C8C-9E56-FF5F0A4FC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3381"/>
              <a:ext cx="304" cy="75"/>
              <a:chOff x="3792" y="2085"/>
              <a:chExt cx="343" cy="53"/>
            </a:xfrm>
          </p:grpSpPr>
          <p:sp>
            <p:nvSpPr>
              <p:cNvPr id="18461" name="AutoShape 39">
                <a:extLst>
                  <a:ext uri="{FF2B5EF4-FFF2-40B4-BE49-F238E27FC236}">
                    <a16:creationId xmlns:a16="http://schemas.microsoft.com/office/drawing/2014/main" id="{6B91376A-6007-4A2E-87B5-140624DE3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443726">
                <a:off x="3956" y="1959"/>
                <a:ext cx="53" cy="305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MX" altLang="es-MX"/>
              </a:p>
            </p:txBody>
          </p:sp>
          <p:sp>
            <p:nvSpPr>
              <p:cNvPr id="18462" name="Line 40">
                <a:extLst>
                  <a:ext uri="{FF2B5EF4-FFF2-40B4-BE49-F238E27FC236}">
                    <a16:creationId xmlns:a16="http://schemas.microsoft.com/office/drawing/2014/main" id="{0BDCBBC6-C8CE-42D4-A3F0-AD3711278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464933" flipH="1" flipV="1">
                <a:off x="3792" y="2112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18451" name="Line 41">
              <a:extLst>
                <a:ext uri="{FF2B5EF4-FFF2-40B4-BE49-F238E27FC236}">
                  <a16:creationId xmlns:a16="http://schemas.microsoft.com/office/drawing/2014/main" id="{62E6A56F-9FC9-404C-9B8E-E31E0301F2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52408" flipV="1">
              <a:off x="1677" y="3177"/>
              <a:ext cx="2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8452" name="Line 42">
              <a:extLst>
                <a:ext uri="{FF2B5EF4-FFF2-40B4-BE49-F238E27FC236}">
                  <a16:creationId xmlns:a16="http://schemas.microsoft.com/office/drawing/2014/main" id="{8B684FF7-1195-4728-BEBB-C1E402C1A0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452408">
              <a:off x="2160" y="3168"/>
              <a:ext cx="2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18453" name="Group 43">
              <a:extLst>
                <a:ext uri="{FF2B5EF4-FFF2-40B4-BE49-F238E27FC236}">
                  <a16:creationId xmlns:a16="http://schemas.microsoft.com/office/drawing/2014/main" id="{3607A9B7-896B-4BBE-8B01-53334E07D54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1664" y="3381"/>
              <a:ext cx="304" cy="75"/>
              <a:chOff x="3792" y="2085"/>
              <a:chExt cx="343" cy="53"/>
            </a:xfrm>
          </p:grpSpPr>
          <p:sp>
            <p:nvSpPr>
              <p:cNvPr id="18459" name="AutoShape 44">
                <a:extLst>
                  <a:ext uri="{FF2B5EF4-FFF2-40B4-BE49-F238E27FC236}">
                    <a16:creationId xmlns:a16="http://schemas.microsoft.com/office/drawing/2014/main" id="{157475A4-4D00-46A6-9DCD-5E098B2B4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443726">
                <a:off x="3956" y="1959"/>
                <a:ext cx="53" cy="305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MX" altLang="es-MX"/>
              </a:p>
            </p:txBody>
          </p:sp>
          <p:sp>
            <p:nvSpPr>
              <p:cNvPr id="18460" name="Line 45">
                <a:extLst>
                  <a:ext uri="{FF2B5EF4-FFF2-40B4-BE49-F238E27FC236}">
                    <a16:creationId xmlns:a16="http://schemas.microsoft.com/office/drawing/2014/main" id="{74B53E14-EF59-4D28-A5EE-2215D5EAA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464933" flipH="1" flipV="1">
                <a:off x="3792" y="2112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18454" name="Rectangle 46">
              <a:extLst>
                <a:ext uri="{FF2B5EF4-FFF2-40B4-BE49-F238E27FC236}">
                  <a16:creationId xmlns:a16="http://schemas.microsoft.com/office/drawing/2014/main" id="{8DB72480-42A2-481D-8070-48C822488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168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s-MX"/>
                <a:t>M</a:t>
              </a:r>
            </a:p>
          </p:txBody>
        </p:sp>
        <p:sp>
          <p:nvSpPr>
            <p:cNvPr id="18455" name="Arc 47">
              <a:extLst>
                <a:ext uri="{FF2B5EF4-FFF2-40B4-BE49-F238E27FC236}">
                  <a16:creationId xmlns:a16="http://schemas.microsoft.com/office/drawing/2014/main" id="{2B9D8E26-AE96-4BB2-B80F-9F112D34C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880"/>
              <a:ext cx="33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8456" name="Arc 48">
              <a:extLst>
                <a:ext uri="{FF2B5EF4-FFF2-40B4-BE49-F238E27FC236}">
                  <a16:creationId xmlns:a16="http://schemas.microsoft.com/office/drawing/2014/main" id="{9EE93708-A514-440D-8D37-CAFEE48DC9C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64" y="3504"/>
              <a:ext cx="33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8457" name="Rectangle 49">
              <a:extLst>
                <a:ext uri="{FF2B5EF4-FFF2-40B4-BE49-F238E27FC236}">
                  <a16:creationId xmlns:a16="http://schemas.microsoft.com/office/drawing/2014/main" id="{EEB95413-0570-4104-B516-637923D56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2985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s-MX"/>
                <a:t>X</a:t>
              </a:r>
            </a:p>
          </p:txBody>
        </p:sp>
        <p:sp>
          <p:nvSpPr>
            <p:cNvPr id="18458" name="Rectangle 50">
              <a:extLst>
                <a:ext uri="{FF2B5EF4-FFF2-40B4-BE49-F238E27FC236}">
                  <a16:creationId xmlns:a16="http://schemas.microsoft.com/office/drawing/2014/main" id="{B29C4103-7C40-4C47-AE53-A2D425730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336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s-MX"/>
                <a:t>X</a:t>
              </a:r>
            </a:p>
          </p:txBody>
        </p:sp>
      </p:grpSp>
      <p:sp>
        <p:nvSpPr>
          <p:cNvPr id="18442" name="Rectangle 51">
            <a:extLst>
              <a:ext uri="{FF2B5EF4-FFF2-40B4-BE49-F238E27FC236}">
                <a16:creationId xmlns:a16="http://schemas.microsoft.com/office/drawing/2014/main" id="{9E2518B8-06CF-4B3B-A09E-B4E7BA3C7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133600"/>
            <a:ext cx="6532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Imágenes especulares no superponibles = enantiómeros </a:t>
            </a:r>
            <a:r>
              <a:rPr lang="en-GB" altLang="es-MX">
                <a:latin typeface="Symbol" panose="05050102010706020507" pitchFamily="18" charset="2"/>
              </a:rPr>
              <a:t>D</a:t>
            </a:r>
            <a:r>
              <a:rPr lang="en-GB" altLang="es-MX"/>
              <a:t> y </a:t>
            </a:r>
            <a:r>
              <a:rPr lang="en-GB" altLang="es-MX">
                <a:latin typeface="Symbol" panose="05050102010706020507" pitchFamily="18" charset="2"/>
              </a:rPr>
              <a:t>L</a:t>
            </a:r>
            <a:endParaRPr lang="en-GB" altLang="es-MX"/>
          </a:p>
        </p:txBody>
      </p:sp>
      <p:pic>
        <p:nvPicPr>
          <p:cNvPr id="18443" name="Picture 52">
            <a:extLst>
              <a:ext uri="{FF2B5EF4-FFF2-40B4-BE49-F238E27FC236}">
                <a16:creationId xmlns:a16="http://schemas.microsoft.com/office/drawing/2014/main" id="{7FE12A7F-EBFA-45FA-B547-8B5D58A16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163195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ctangle 53">
            <a:extLst>
              <a:ext uri="{FF2B5EF4-FFF2-40B4-BE49-F238E27FC236}">
                <a16:creationId xmlns:a16="http://schemas.microsoft.com/office/drawing/2014/main" id="{2A26876D-E3AD-4CF1-ADBE-095FF8F5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981075"/>
            <a:ext cx="158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 i="1"/>
              <a:t>Isómero trans</a:t>
            </a:r>
            <a:endParaRPr lang="en-GB" altLang="es-MX"/>
          </a:p>
        </p:txBody>
      </p:sp>
      <p:sp>
        <p:nvSpPr>
          <p:cNvPr id="18445" name="Rectangle 54">
            <a:extLst>
              <a:ext uri="{FF2B5EF4-FFF2-40B4-BE49-F238E27FC236}">
                <a16:creationId xmlns:a16="http://schemas.microsoft.com/office/drawing/2014/main" id="{0F74EAC5-B4C1-4C3C-98F4-652B56590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92375"/>
            <a:ext cx="528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2959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959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959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959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959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59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59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59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59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 i="1"/>
              <a:t>Isómero cis</a:t>
            </a:r>
            <a:r>
              <a:rPr lang="en-GB" altLang="es-MX"/>
              <a:t>	dos isómeros ópticos</a:t>
            </a:r>
          </a:p>
        </p:txBody>
      </p:sp>
      <p:sp>
        <p:nvSpPr>
          <p:cNvPr id="18446" name="AutoShape 55">
            <a:extLst>
              <a:ext uri="{FF2B5EF4-FFF2-40B4-BE49-F238E27FC236}">
                <a16:creationId xmlns:a16="http://schemas.microsoft.com/office/drawing/2014/main" id="{9BA50CF0-8D7B-440F-9572-A5C9DEBFF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636838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s-MX"/>
          </a:p>
        </p:txBody>
      </p:sp>
      <p:sp>
        <p:nvSpPr>
          <p:cNvPr id="18447" name="Rectangle 56">
            <a:extLst>
              <a:ext uri="{FF2B5EF4-FFF2-40B4-BE49-F238E27FC236}">
                <a16:creationId xmlns:a16="http://schemas.microsoft.com/office/drawing/2014/main" id="{B50B594C-BBF1-4A47-BDE1-00BACC984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141663"/>
            <a:ext cx="1401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[M(K</a:t>
            </a:r>
            <a:r>
              <a:rPr lang="en-GB" altLang="es-MX" baseline="30000"/>
              <a:t>2</a:t>
            </a:r>
            <a:r>
              <a:rPr lang="en-GB" altLang="es-MX"/>
              <a:t>L)</a:t>
            </a:r>
            <a:r>
              <a:rPr lang="en-GB" altLang="es-MX" baseline="-25000"/>
              <a:t>2</a:t>
            </a:r>
            <a:r>
              <a:rPr lang="en-GB" altLang="es-MX"/>
              <a:t>X</a:t>
            </a:r>
            <a:r>
              <a:rPr lang="en-GB" altLang="es-MX" baseline="-25000"/>
              <a:t>2</a:t>
            </a:r>
            <a:r>
              <a:rPr lang="en-GB" altLang="es-MX"/>
              <a:t>]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C43D65E-48AF-4C38-A563-77A6E6EE0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DA093595-CEFF-4430-B23F-9C066CA2F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3263"/>
            <a:ext cx="9142413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31960C2-FEDB-4D47-A241-4F2121D0E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F19F3C2B-84DA-4546-892C-AA7AFE2DD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54063"/>
            <a:ext cx="6119812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F74AE75A-6A5E-40CF-A8D7-4B53DD85A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33375"/>
            <a:ext cx="8424862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GB" altLang="es-MX" b="1"/>
              <a:t>ISOMERIA.</a:t>
            </a:r>
          </a:p>
          <a:p>
            <a:pPr algn="ctr"/>
            <a:endParaRPr kumimoji="1" lang="en-GB" altLang="es-MX" b="1"/>
          </a:p>
          <a:p>
            <a:pPr>
              <a:lnSpc>
                <a:spcPct val="135000"/>
              </a:lnSpc>
            </a:pPr>
            <a:r>
              <a:rPr kumimoji="1" lang="en-GB" altLang="es-MX"/>
              <a:t> Dos tipos básicos de isomería:</a:t>
            </a:r>
          </a:p>
          <a:p>
            <a:pPr>
              <a:lnSpc>
                <a:spcPct val="135000"/>
              </a:lnSpc>
            </a:pPr>
            <a:r>
              <a:rPr kumimoji="1" lang="en-GB" altLang="es-MX"/>
              <a:t> -ISOMERIA CONSTITUCIONAL</a:t>
            </a:r>
          </a:p>
          <a:p>
            <a:pPr>
              <a:lnSpc>
                <a:spcPct val="135000"/>
              </a:lnSpc>
            </a:pPr>
            <a:r>
              <a:rPr kumimoji="1" lang="en-GB" altLang="es-MX"/>
              <a:t> -ESTEREOISOMERIA</a:t>
            </a:r>
          </a:p>
          <a:p>
            <a:pPr>
              <a:lnSpc>
                <a:spcPct val="135000"/>
              </a:lnSpc>
            </a:pPr>
            <a:r>
              <a:rPr kumimoji="1" lang="en-GB" altLang="es-MX"/>
              <a:t> La isomería constitucional a menudo se ha llamado estructural o de posición , se presenta cuando dos o más moléculas tienen la misma fórmula empírica pero los constituyentes de las moléculas están acomodados en forma diferente, es decir, hay tienen una secuencia átomo-átomo diferente. Ejo:</a:t>
            </a:r>
          </a:p>
          <a:p>
            <a:pPr>
              <a:lnSpc>
                <a:spcPct val="135000"/>
              </a:lnSpc>
            </a:pPr>
            <a:r>
              <a:rPr kumimoji="1" lang="en-GB" altLang="es-MX"/>
              <a:t> 1) 1-buteno y 2-buteno tienen el doble enlace en diferente posición</a:t>
            </a:r>
          </a:p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endParaRPr kumimoji="1" lang="es-ES" altLang="es-MX" sz="2400">
              <a:cs typeface="Times New Roman" panose="02020603050405020304" pitchFamily="18" charset="0"/>
            </a:endParaRPr>
          </a:p>
        </p:txBody>
      </p:sp>
      <p:pic>
        <p:nvPicPr>
          <p:cNvPr id="3075" name="Picture 5">
            <a:extLst>
              <a:ext uri="{FF2B5EF4-FFF2-40B4-BE49-F238E27FC236}">
                <a16:creationId xmlns:a16="http://schemas.microsoft.com/office/drawing/2014/main" id="{692C99B6-C7F3-4A85-9613-6D59E78FA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7772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C9A6619-7CF2-41D4-8F22-7F78FCA2A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95C0D427-02F4-48C6-AD4C-93766F52E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>
            <a:extLst>
              <a:ext uri="{FF2B5EF4-FFF2-40B4-BE49-F238E27FC236}">
                <a16:creationId xmlns:a16="http://schemas.microsoft.com/office/drawing/2014/main" id="{6CF23A52-5918-47D7-B85F-05AB620E1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981075"/>
            <a:ext cx="50419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sz="2000"/>
              <a:t>La configuración absoluta de</a:t>
            </a:r>
            <a:r>
              <a:rPr lang="es-ES" altLang="es-MX" sz="2000"/>
              <a:t> [Co(en)</a:t>
            </a:r>
            <a:r>
              <a:rPr lang="es-ES" altLang="es-MX" sz="2000" baseline="-25000"/>
              <a:t>3</a:t>
            </a:r>
            <a:r>
              <a:rPr lang="es-ES" altLang="es-MX" sz="2000"/>
              <a:t>]</a:t>
            </a:r>
            <a:r>
              <a:rPr lang="es-ES" altLang="es-MX" sz="2000" baseline="30000"/>
              <a:t>3+</a:t>
            </a:r>
            <a:r>
              <a:rPr lang="es-ES" altLang="es-MX"/>
              <a:t> </a:t>
            </a:r>
            <a:br>
              <a:rPr lang="es-ES" altLang="es-MX"/>
            </a:br>
            <a:endParaRPr lang="es-ES" altLang="es-MX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46B04D1-6ADF-48C5-BA20-8D9E65BB7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02E32DA8-B6C2-4A82-BEB6-923BEDCE8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736600"/>
            <a:ext cx="5110163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6">
            <a:extLst>
              <a:ext uri="{FF2B5EF4-FFF2-40B4-BE49-F238E27FC236}">
                <a16:creationId xmlns:a16="http://schemas.microsoft.com/office/drawing/2014/main" id="{D3118BC1-24E3-4045-8BBB-1B22CBE7C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850" y="228600"/>
            <a:ext cx="174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>
                <a:solidFill>
                  <a:srgbClr val="FFDE07"/>
                </a:solidFill>
              </a:rPr>
              <a:t>Isomería óptica</a:t>
            </a:r>
          </a:p>
        </p:txBody>
      </p:sp>
      <p:sp>
        <p:nvSpPr>
          <p:cNvPr id="23555" name="Rectangle 37">
            <a:extLst>
              <a:ext uri="{FF2B5EF4-FFF2-40B4-BE49-F238E27FC236}">
                <a16:creationId xmlns:a16="http://schemas.microsoft.com/office/drawing/2014/main" id="{CF541649-2744-4016-A768-CB0FE2EA2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5088"/>
            <a:ext cx="2381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Geometría octaédrica</a:t>
            </a:r>
          </a:p>
        </p:txBody>
      </p:sp>
      <p:sp>
        <p:nvSpPr>
          <p:cNvPr id="23556" name="Rectangle 56">
            <a:extLst>
              <a:ext uri="{FF2B5EF4-FFF2-40B4-BE49-F238E27FC236}">
                <a16:creationId xmlns:a16="http://schemas.microsoft.com/office/drawing/2014/main" id="{71A518B4-68A0-4DE6-9B92-B99D121B3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1177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[M(</a:t>
            </a:r>
            <a:r>
              <a:rPr lang="en-GB" altLang="es-MX">
                <a:latin typeface="Symbol" panose="05050102010706020507" pitchFamily="18" charset="2"/>
              </a:rPr>
              <a:t>K</a:t>
            </a:r>
            <a:r>
              <a:rPr lang="en-GB" altLang="es-MX" baseline="30000"/>
              <a:t>2</a:t>
            </a:r>
            <a:r>
              <a:rPr lang="en-GB" altLang="es-MX"/>
              <a:t>L)</a:t>
            </a:r>
            <a:r>
              <a:rPr lang="en-GB" altLang="es-MX" baseline="-25000"/>
              <a:t>3</a:t>
            </a:r>
            <a:r>
              <a:rPr lang="en-GB" altLang="es-MX"/>
              <a:t>] </a:t>
            </a:r>
          </a:p>
        </p:txBody>
      </p:sp>
      <p:pic>
        <p:nvPicPr>
          <p:cNvPr id="23557" name="Picture 54">
            <a:extLst>
              <a:ext uri="{FF2B5EF4-FFF2-40B4-BE49-F238E27FC236}">
                <a16:creationId xmlns:a16="http://schemas.microsoft.com/office/drawing/2014/main" id="{14FBA7A1-F3ED-4100-A1E1-66AF5CCD2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906713"/>
            <a:ext cx="17049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5">
            <a:extLst>
              <a:ext uri="{FF2B5EF4-FFF2-40B4-BE49-F238E27FC236}">
                <a16:creationId xmlns:a16="http://schemas.microsoft.com/office/drawing/2014/main" id="{08EAA2B4-80AC-4A0B-AC7A-40F513DC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847975"/>
            <a:ext cx="17907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Line 58">
            <a:extLst>
              <a:ext uri="{FF2B5EF4-FFF2-40B4-BE49-F238E27FC236}">
                <a16:creationId xmlns:a16="http://schemas.microsoft.com/office/drawing/2014/main" id="{BE99B113-CEF9-476F-AA1B-F1BB67E77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5638" y="2906713"/>
            <a:ext cx="0" cy="1693862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3560" name="Rectangle 62">
            <a:extLst>
              <a:ext uri="{FF2B5EF4-FFF2-40B4-BE49-F238E27FC236}">
                <a16:creationId xmlns:a16="http://schemas.microsoft.com/office/drawing/2014/main" id="{1351BE02-5B86-4150-9E3D-F83468544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28800"/>
            <a:ext cx="5629275" cy="396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s-MX"/>
          </a:p>
        </p:txBody>
      </p:sp>
      <p:sp>
        <p:nvSpPr>
          <p:cNvPr id="23561" name="Rectangle 68">
            <a:extLst>
              <a:ext uri="{FF2B5EF4-FFF2-40B4-BE49-F238E27FC236}">
                <a16:creationId xmlns:a16="http://schemas.microsoft.com/office/drawing/2014/main" id="{6426A9E8-5E93-4652-B6E0-5DBB91CCB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5" y="5133975"/>
            <a:ext cx="1381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[Ru(bpy)</a:t>
            </a:r>
            <a:r>
              <a:rPr lang="en-GB" altLang="es-MX" baseline="-25000"/>
              <a:t>3</a:t>
            </a:r>
            <a:r>
              <a:rPr lang="en-GB" altLang="es-MX"/>
              <a:t>]</a:t>
            </a:r>
            <a:r>
              <a:rPr lang="en-GB" altLang="es-MX" baseline="30000"/>
              <a:t>2+</a:t>
            </a:r>
          </a:p>
        </p:txBody>
      </p:sp>
      <p:grpSp>
        <p:nvGrpSpPr>
          <p:cNvPr id="23562" name="Group 109">
            <a:extLst>
              <a:ext uri="{FF2B5EF4-FFF2-40B4-BE49-F238E27FC236}">
                <a16:creationId xmlns:a16="http://schemas.microsoft.com/office/drawing/2014/main" id="{4233DB03-ECD4-4C7A-923B-F719D5808D56}"/>
              </a:ext>
            </a:extLst>
          </p:cNvPr>
          <p:cNvGrpSpPr>
            <a:grpSpLocks/>
          </p:cNvGrpSpPr>
          <p:nvPr/>
        </p:nvGrpSpPr>
        <p:grpSpPr bwMode="auto">
          <a:xfrm>
            <a:off x="6680200" y="4191000"/>
            <a:ext cx="1473200" cy="1371600"/>
            <a:chOff x="3248" y="2976"/>
            <a:chExt cx="928" cy="864"/>
          </a:xfrm>
        </p:grpSpPr>
        <p:sp>
          <p:nvSpPr>
            <p:cNvPr id="23567" name="Line 93">
              <a:extLst>
                <a:ext uri="{FF2B5EF4-FFF2-40B4-BE49-F238E27FC236}">
                  <a16:creationId xmlns:a16="http://schemas.microsoft.com/office/drawing/2014/main" id="{10CB6B41-8AEF-496E-98DE-9002AA78C8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636" y="3148"/>
              <a:ext cx="24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3568" name="Line 94">
              <a:extLst>
                <a:ext uri="{FF2B5EF4-FFF2-40B4-BE49-F238E27FC236}">
                  <a16:creationId xmlns:a16="http://schemas.microsoft.com/office/drawing/2014/main" id="{57542151-6BBF-4F7E-8116-27B22183C0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3616" y="3656"/>
              <a:ext cx="2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23569" name="Group 95">
              <a:extLst>
                <a:ext uri="{FF2B5EF4-FFF2-40B4-BE49-F238E27FC236}">
                  <a16:creationId xmlns:a16="http://schemas.microsoft.com/office/drawing/2014/main" id="{2F597645-74B5-41FB-9805-FD3A2188B2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3477"/>
              <a:ext cx="304" cy="75"/>
              <a:chOff x="3792" y="2085"/>
              <a:chExt cx="343" cy="53"/>
            </a:xfrm>
          </p:grpSpPr>
          <p:sp>
            <p:nvSpPr>
              <p:cNvPr id="23579" name="AutoShape 96">
                <a:extLst>
                  <a:ext uri="{FF2B5EF4-FFF2-40B4-BE49-F238E27FC236}">
                    <a16:creationId xmlns:a16="http://schemas.microsoft.com/office/drawing/2014/main" id="{23AB895D-D362-46F5-A7C1-CD061A6DE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443726">
                <a:off x="3956" y="1959"/>
                <a:ext cx="53" cy="305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MX" altLang="es-MX"/>
              </a:p>
            </p:txBody>
          </p:sp>
          <p:sp>
            <p:nvSpPr>
              <p:cNvPr id="23580" name="Line 97">
                <a:extLst>
                  <a:ext uri="{FF2B5EF4-FFF2-40B4-BE49-F238E27FC236}">
                    <a16:creationId xmlns:a16="http://schemas.microsoft.com/office/drawing/2014/main" id="{750E808C-141D-4655-8A40-3B40D8CAA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464933" flipH="1" flipV="1">
                <a:off x="3792" y="2112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23570" name="Line 98">
              <a:extLst>
                <a:ext uri="{FF2B5EF4-FFF2-40B4-BE49-F238E27FC236}">
                  <a16:creationId xmlns:a16="http://schemas.microsoft.com/office/drawing/2014/main" id="{6054B84B-C3D9-4F92-A70D-18CF21BB15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52408" flipV="1">
              <a:off x="3405" y="3273"/>
              <a:ext cx="2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3571" name="Line 99">
              <a:extLst>
                <a:ext uri="{FF2B5EF4-FFF2-40B4-BE49-F238E27FC236}">
                  <a16:creationId xmlns:a16="http://schemas.microsoft.com/office/drawing/2014/main" id="{24C449DB-0C7C-405F-BAD8-0D325D2DFA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452408">
              <a:off x="3888" y="3264"/>
              <a:ext cx="2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23572" name="Group 100">
              <a:extLst>
                <a:ext uri="{FF2B5EF4-FFF2-40B4-BE49-F238E27FC236}">
                  <a16:creationId xmlns:a16="http://schemas.microsoft.com/office/drawing/2014/main" id="{56AE1D5F-D957-428C-B8BF-E44D922918E1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3360" y="3477"/>
              <a:ext cx="304" cy="75"/>
              <a:chOff x="3792" y="2085"/>
              <a:chExt cx="343" cy="53"/>
            </a:xfrm>
          </p:grpSpPr>
          <p:sp>
            <p:nvSpPr>
              <p:cNvPr id="23577" name="AutoShape 101">
                <a:extLst>
                  <a:ext uri="{FF2B5EF4-FFF2-40B4-BE49-F238E27FC236}">
                    <a16:creationId xmlns:a16="http://schemas.microsoft.com/office/drawing/2014/main" id="{19C691E5-450E-4127-AA93-EC246CDE9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443726">
                <a:off x="3956" y="1959"/>
                <a:ext cx="53" cy="305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MX" altLang="es-MX"/>
              </a:p>
            </p:txBody>
          </p:sp>
          <p:sp>
            <p:nvSpPr>
              <p:cNvPr id="23578" name="Line 102">
                <a:extLst>
                  <a:ext uri="{FF2B5EF4-FFF2-40B4-BE49-F238E27FC236}">
                    <a16:creationId xmlns:a16="http://schemas.microsoft.com/office/drawing/2014/main" id="{2C0D2880-F6AB-4B0C-AD4E-1FF8403C5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464933" flipH="1" flipV="1">
                <a:off x="3792" y="2112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23573" name="Rectangle 103">
              <a:extLst>
                <a:ext uri="{FF2B5EF4-FFF2-40B4-BE49-F238E27FC236}">
                  <a16:creationId xmlns:a16="http://schemas.microsoft.com/office/drawing/2014/main" id="{C02C3A4B-BE08-4EA3-837B-C51E02457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264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s-MX"/>
                <a:t>M</a:t>
              </a:r>
            </a:p>
          </p:txBody>
        </p:sp>
        <p:sp>
          <p:nvSpPr>
            <p:cNvPr id="23574" name="Arc 104">
              <a:extLst>
                <a:ext uri="{FF2B5EF4-FFF2-40B4-BE49-F238E27FC236}">
                  <a16:creationId xmlns:a16="http://schemas.microsoft.com/office/drawing/2014/main" id="{447DBE50-F143-4384-A3D6-612BA7A6A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976"/>
              <a:ext cx="33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3575" name="Arc 105">
              <a:extLst>
                <a:ext uri="{FF2B5EF4-FFF2-40B4-BE49-F238E27FC236}">
                  <a16:creationId xmlns:a16="http://schemas.microsoft.com/office/drawing/2014/main" id="{880121C8-5683-43FB-AE6C-866B01FBA0F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92" y="3600"/>
              <a:ext cx="33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3576" name="Arc 106">
              <a:extLst>
                <a:ext uri="{FF2B5EF4-FFF2-40B4-BE49-F238E27FC236}">
                  <a16:creationId xmlns:a16="http://schemas.microsoft.com/office/drawing/2014/main" id="{1335641F-AFBA-4D8C-867E-8326D8F16496}"/>
                </a:ext>
              </a:extLst>
            </p:cNvPr>
            <p:cNvSpPr>
              <a:spLocks/>
            </p:cNvSpPr>
            <p:nvPr/>
          </p:nvSpPr>
          <p:spPr bwMode="auto">
            <a:xfrm rot="7465516" flipV="1">
              <a:off x="3200" y="3280"/>
              <a:ext cx="33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23563" name="Rectangle 111">
            <a:extLst>
              <a:ext uri="{FF2B5EF4-FFF2-40B4-BE49-F238E27FC236}">
                <a16:creationId xmlns:a16="http://schemas.microsoft.com/office/drawing/2014/main" id="{87CE891C-979E-455E-B6AD-EA1B7AB2E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44563"/>
            <a:ext cx="6532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Imágenes especulares no superponibles = enantiómeros </a:t>
            </a:r>
            <a:r>
              <a:rPr lang="en-GB" altLang="es-MX">
                <a:latin typeface="Symbol" panose="05050102010706020507" pitchFamily="18" charset="2"/>
              </a:rPr>
              <a:t>D</a:t>
            </a:r>
            <a:r>
              <a:rPr lang="en-GB" altLang="es-MX"/>
              <a:t> y </a:t>
            </a:r>
            <a:r>
              <a:rPr lang="en-GB" altLang="es-MX">
                <a:latin typeface="Symbol" panose="05050102010706020507" pitchFamily="18" charset="2"/>
              </a:rPr>
              <a:t>L</a:t>
            </a:r>
          </a:p>
        </p:txBody>
      </p:sp>
      <p:pic>
        <p:nvPicPr>
          <p:cNvPr id="23564" name="Picture 112">
            <a:extLst>
              <a:ext uri="{FF2B5EF4-FFF2-40B4-BE49-F238E27FC236}">
                <a16:creationId xmlns:a16="http://schemas.microsoft.com/office/drawing/2014/main" id="{EEF90D0A-49A1-414D-B340-0170CCEE8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752600"/>
            <a:ext cx="16891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AutoShape 113">
            <a:extLst>
              <a:ext uri="{FF2B5EF4-FFF2-40B4-BE49-F238E27FC236}">
                <a16:creationId xmlns:a16="http://schemas.microsoft.com/office/drawing/2014/main" id="{EC08EA35-8F4F-4B6D-B1DD-5421BC63A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676400"/>
            <a:ext cx="1828800" cy="18288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s-MX"/>
          </a:p>
        </p:txBody>
      </p:sp>
      <p:sp>
        <p:nvSpPr>
          <p:cNvPr id="23566" name="Rectangle 114">
            <a:extLst>
              <a:ext uri="{FF2B5EF4-FFF2-40B4-BE49-F238E27FC236}">
                <a16:creationId xmlns:a16="http://schemas.microsoft.com/office/drawing/2014/main" id="{993A959A-F01A-4792-8DA7-120DA23A4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538288"/>
            <a:ext cx="44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2+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6">
            <a:extLst>
              <a:ext uri="{FF2B5EF4-FFF2-40B4-BE49-F238E27FC236}">
                <a16:creationId xmlns:a16="http://schemas.microsoft.com/office/drawing/2014/main" id="{42277CD9-9693-49E8-B454-007266CCF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30480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Isomería</a:t>
            </a:r>
          </a:p>
        </p:txBody>
      </p:sp>
      <p:sp>
        <p:nvSpPr>
          <p:cNvPr id="24579" name="Rectangle 47">
            <a:extLst>
              <a:ext uri="{FF2B5EF4-FFF2-40B4-BE49-F238E27FC236}">
                <a16:creationId xmlns:a16="http://schemas.microsoft.com/office/drawing/2014/main" id="{45F4EF3F-1114-40F5-8DB2-A8B359401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85888"/>
            <a:ext cx="220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>
                <a:solidFill>
                  <a:srgbClr val="FFDE07"/>
                </a:solidFill>
              </a:rPr>
              <a:t>Isomería estructural</a:t>
            </a:r>
          </a:p>
        </p:txBody>
      </p:sp>
      <p:sp>
        <p:nvSpPr>
          <p:cNvPr id="24580" name="Rectangle 48">
            <a:extLst>
              <a:ext uri="{FF2B5EF4-FFF2-40B4-BE49-F238E27FC236}">
                <a16:creationId xmlns:a16="http://schemas.microsoft.com/office/drawing/2014/main" id="{4EEF1420-4D73-4E2C-A2E6-C801BC28E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1357313"/>
            <a:ext cx="184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>
                <a:solidFill>
                  <a:srgbClr val="FFDE07"/>
                </a:solidFill>
              </a:rPr>
              <a:t>Estereoisomería</a:t>
            </a:r>
          </a:p>
        </p:txBody>
      </p:sp>
      <p:sp>
        <p:nvSpPr>
          <p:cNvPr id="24581" name="Rectangle 50">
            <a:extLst>
              <a:ext uri="{FF2B5EF4-FFF2-40B4-BE49-F238E27FC236}">
                <a16:creationId xmlns:a16="http://schemas.microsoft.com/office/drawing/2014/main" id="{E18B9C99-9E35-465E-9EA0-9175ACA46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716338"/>
            <a:ext cx="29146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Isomería de ionización</a:t>
            </a:r>
          </a:p>
          <a:p>
            <a:pPr>
              <a:lnSpc>
                <a:spcPct val="150000"/>
              </a:lnSpc>
            </a:pPr>
            <a:r>
              <a:rPr lang="en-GB" altLang="es-MX"/>
              <a:t>Isomería de hidratación</a:t>
            </a:r>
          </a:p>
          <a:p>
            <a:pPr>
              <a:lnSpc>
                <a:spcPct val="150000"/>
              </a:lnSpc>
            </a:pPr>
            <a:r>
              <a:rPr lang="en-GB" altLang="es-MX"/>
              <a:t>Isomería de coordinación</a:t>
            </a:r>
          </a:p>
          <a:p>
            <a:pPr>
              <a:lnSpc>
                <a:spcPct val="150000"/>
              </a:lnSpc>
            </a:pPr>
            <a:r>
              <a:rPr lang="en-GB" altLang="es-MX"/>
              <a:t>Isomería de enlace</a:t>
            </a:r>
          </a:p>
          <a:p>
            <a:pPr>
              <a:lnSpc>
                <a:spcPct val="150000"/>
              </a:lnSpc>
            </a:pPr>
            <a:r>
              <a:rPr lang="en-GB" altLang="es-MX"/>
              <a:t>Isomería de polimerización</a:t>
            </a:r>
          </a:p>
        </p:txBody>
      </p:sp>
      <p:grpSp>
        <p:nvGrpSpPr>
          <p:cNvPr id="24582" name="Group 54">
            <a:extLst>
              <a:ext uri="{FF2B5EF4-FFF2-40B4-BE49-F238E27FC236}">
                <a16:creationId xmlns:a16="http://schemas.microsoft.com/office/drawing/2014/main" id="{88B1E5C6-44C2-41FE-BDF5-5EFFE9DAA598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685800"/>
            <a:ext cx="2362200" cy="533400"/>
            <a:chOff x="1968" y="432"/>
            <a:chExt cx="1488" cy="768"/>
          </a:xfrm>
        </p:grpSpPr>
        <p:sp>
          <p:nvSpPr>
            <p:cNvPr id="24586" name="AutoShape 51">
              <a:extLst>
                <a:ext uri="{FF2B5EF4-FFF2-40B4-BE49-F238E27FC236}">
                  <a16:creationId xmlns:a16="http://schemas.microsoft.com/office/drawing/2014/main" id="{FE2E112C-CA1F-4296-89F3-CF3F05BA02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53690">
              <a:off x="1656" y="744"/>
              <a:ext cx="768" cy="144"/>
            </a:xfrm>
            <a:prstGeom prst="leftArrow">
              <a:avLst>
                <a:gd name="adj1" fmla="val 50000"/>
                <a:gd name="adj2" fmla="val 133333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  <p:sp>
          <p:nvSpPr>
            <p:cNvPr id="24587" name="AutoShape 52">
              <a:extLst>
                <a:ext uri="{FF2B5EF4-FFF2-40B4-BE49-F238E27FC236}">
                  <a16:creationId xmlns:a16="http://schemas.microsoft.com/office/drawing/2014/main" id="{05107CD3-4EB7-4220-B4BB-54222FEB8B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853690" flipH="1">
              <a:off x="3000" y="744"/>
              <a:ext cx="768" cy="144"/>
            </a:xfrm>
            <a:prstGeom prst="leftArrow">
              <a:avLst>
                <a:gd name="adj1" fmla="val 50000"/>
                <a:gd name="adj2" fmla="val 133333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</p:grpSp>
      <p:sp>
        <p:nvSpPr>
          <p:cNvPr id="24583" name="Rectangle 53">
            <a:extLst>
              <a:ext uri="{FF2B5EF4-FFF2-40B4-BE49-F238E27FC236}">
                <a16:creationId xmlns:a16="http://schemas.microsoft.com/office/drawing/2014/main" id="{9E7380A0-CD0D-4DAC-B67E-46F77E1B4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52600"/>
            <a:ext cx="40290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altLang="es-MX"/>
              <a:t>Isómeros con los mismo enlaces M-L pero diferente acomodo de los átomos en el espacio</a:t>
            </a:r>
          </a:p>
        </p:txBody>
      </p:sp>
      <p:sp>
        <p:nvSpPr>
          <p:cNvPr id="24584" name="Rectangle 55">
            <a:extLst>
              <a:ext uri="{FF2B5EF4-FFF2-40B4-BE49-F238E27FC236}">
                <a16:creationId xmlns:a16="http://schemas.microsoft.com/office/drawing/2014/main" id="{642CF400-A411-4B80-983C-C5C101B1B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93875"/>
            <a:ext cx="40290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altLang="es-MX"/>
              <a:t>Isómeros con la misma fórmula empírica pero con diferentes conectividades entre los átomos</a:t>
            </a:r>
          </a:p>
        </p:txBody>
      </p:sp>
      <p:sp>
        <p:nvSpPr>
          <p:cNvPr id="24585" name="Rectangle 56">
            <a:extLst>
              <a:ext uri="{FF2B5EF4-FFF2-40B4-BE49-F238E27FC236}">
                <a16:creationId xmlns:a16="http://schemas.microsoft.com/office/drawing/2014/main" id="{1157DB40-5D2F-4E29-8B32-5FE06E659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789363"/>
            <a:ext cx="22669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Isomería geométrica</a:t>
            </a:r>
          </a:p>
          <a:p>
            <a:pPr>
              <a:lnSpc>
                <a:spcPct val="150000"/>
              </a:lnSpc>
            </a:pPr>
            <a:r>
              <a:rPr lang="en-GB" altLang="es-MX"/>
              <a:t>	</a:t>
            </a:r>
            <a:r>
              <a:rPr lang="en-GB" altLang="es-MX" i="1"/>
              <a:t>cis/trans</a:t>
            </a:r>
            <a:endParaRPr lang="en-GB" altLang="es-MX"/>
          </a:p>
          <a:p>
            <a:pPr>
              <a:lnSpc>
                <a:spcPct val="150000"/>
              </a:lnSpc>
            </a:pPr>
            <a:r>
              <a:rPr lang="en-GB" altLang="es-MX"/>
              <a:t>	</a:t>
            </a:r>
            <a:r>
              <a:rPr lang="en-GB" altLang="es-MX" i="1"/>
              <a:t>mer/fac</a:t>
            </a:r>
          </a:p>
          <a:p>
            <a:pPr>
              <a:lnSpc>
                <a:spcPct val="150000"/>
              </a:lnSpc>
            </a:pPr>
            <a:r>
              <a:rPr lang="en-GB" altLang="es-MX"/>
              <a:t>Isomería óptica</a:t>
            </a:r>
          </a:p>
          <a:p>
            <a:pPr>
              <a:lnSpc>
                <a:spcPct val="150000"/>
              </a:lnSpc>
            </a:pPr>
            <a:r>
              <a:rPr lang="en-GB" altLang="es-MX"/>
              <a:t>	</a:t>
            </a:r>
            <a:r>
              <a:rPr lang="en-GB" altLang="es-MX">
                <a:latin typeface="Symbol" panose="05050102010706020507" pitchFamily="18" charset="2"/>
              </a:rPr>
              <a:t>D</a:t>
            </a:r>
            <a:r>
              <a:rPr lang="en-GB" altLang="es-MX"/>
              <a:t> and </a:t>
            </a:r>
            <a:r>
              <a:rPr lang="en-GB" altLang="es-MX">
                <a:latin typeface="Symbol" panose="05050102010706020507" pitchFamily="18" charset="2"/>
              </a:rPr>
              <a:t>L</a:t>
            </a:r>
            <a:endParaRPr lang="en-GB" altLang="es-MX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65">
            <a:extLst>
              <a:ext uri="{FF2B5EF4-FFF2-40B4-BE49-F238E27FC236}">
                <a16:creationId xmlns:a16="http://schemas.microsoft.com/office/drawing/2014/main" id="{0A7ADBAE-E228-4BBB-9665-789FB3A5F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749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>
                <a:solidFill>
                  <a:srgbClr val="FFDE07"/>
                </a:solidFill>
              </a:rPr>
              <a:t>Isomería de coordinación</a:t>
            </a:r>
          </a:p>
        </p:txBody>
      </p:sp>
      <p:sp>
        <p:nvSpPr>
          <p:cNvPr id="25603" name="Rectangle 166">
            <a:extLst>
              <a:ext uri="{FF2B5EF4-FFF2-40B4-BE49-F238E27FC236}">
                <a16:creationId xmlns:a16="http://schemas.microsoft.com/office/drawing/2014/main" id="{2847B977-BAE6-418B-96FC-4C0214ECF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068638"/>
            <a:ext cx="291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>
                <a:solidFill>
                  <a:srgbClr val="FFDE07"/>
                </a:solidFill>
              </a:rPr>
              <a:t>Isomería de polimerización</a:t>
            </a:r>
          </a:p>
        </p:txBody>
      </p:sp>
      <p:sp>
        <p:nvSpPr>
          <p:cNvPr id="25604" name="Rectangle 167">
            <a:extLst>
              <a:ext uri="{FF2B5EF4-FFF2-40B4-BE49-F238E27FC236}">
                <a16:creationId xmlns:a16="http://schemas.microsoft.com/office/drawing/2014/main" id="{9749D94D-1714-4CE6-AD92-18C7AF102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268413"/>
            <a:ext cx="68262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2768600" algn="l"/>
                <a:tab pos="524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768600" algn="l"/>
                <a:tab pos="524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768600" algn="l"/>
                <a:tab pos="524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768600" algn="l"/>
                <a:tab pos="524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768600" algn="l"/>
                <a:tab pos="524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  <a:tab pos="524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  <a:tab pos="524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  <a:tab pos="524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8600" algn="l"/>
                <a:tab pos="524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[</a:t>
            </a:r>
            <a:r>
              <a:rPr lang="en-GB" altLang="es-MX">
                <a:solidFill>
                  <a:srgbClr val="FF995E"/>
                </a:solidFill>
              </a:rPr>
              <a:t>Cu</a:t>
            </a:r>
            <a:r>
              <a:rPr lang="en-GB" altLang="es-MX"/>
              <a:t>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4</a:t>
            </a:r>
            <a:r>
              <a:rPr lang="en-GB" altLang="es-MX"/>
              <a:t>][</a:t>
            </a:r>
            <a:r>
              <a:rPr lang="en-GB" altLang="es-MX">
                <a:solidFill>
                  <a:schemeClr val="bg2"/>
                </a:solidFill>
              </a:rPr>
              <a:t>Pt</a:t>
            </a:r>
            <a:r>
              <a:rPr lang="en-GB" altLang="es-MX"/>
              <a:t>Cl</a:t>
            </a:r>
            <a:r>
              <a:rPr lang="en-GB" altLang="es-MX" baseline="-25000"/>
              <a:t>4</a:t>
            </a:r>
            <a:r>
              <a:rPr lang="en-GB" altLang="es-MX"/>
              <a:t>]	[</a:t>
            </a:r>
            <a:r>
              <a:rPr lang="en-GB" altLang="es-MX">
                <a:solidFill>
                  <a:schemeClr val="bg2"/>
                </a:solidFill>
              </a:rPr>
              <a:t>Pt</a:t>
            </a:r>
            <a:r>
              <a:rPr lang="en-GB" altLang="es-MX"/>
              <a:t>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4</a:t>
            </a:r>
            <a:r>
              <a:rPr lang="en-GB" altLang="es-MX"/>
              <a:t>][</a:t>
            </a:r>
            <a:r>
              <a:rPr lang="en-GB" altLang="es-MX">
                <a:solidFill>
                  <a:srgbClr val="FF995E"/>
                </a:solidFill>
              </a:rPr>
              <a:t>Cu</a:t>
            </a:r>
            <a:r>
              <a:rPr lang="en-GB" altLang="es-MX"/>
              <a:t>Cl</a:t>
            </a:r>
            <a:r>
              <a:rPr lang="en-GB" altLang="es-MX" baseline="-25000"/>
              <a:t>4</a:t>
            </a:r>
            <a:r>
              <a:rPr lang="en-GB" altLang="es-MX"/>
              <a:t>]	square planar</a:t>
            </a:r>
          </a:p>
          <a:p>
            <a:pPr>
              <a:lnSpc>
                <a:spcPct val="150000"/>
              </a:lnSpc>
            </a:pPr>
            <a:endParaRPr lang="en-GB" altLang="es-MX"/>
          </a:p>
          <a:p>
            <a:pPr>
              <a:lnSpc>
                <a:spcPct val="150000"/>
              </a:lnSpc>
            </a:pPr>
            <a:r>
              <a:rPr lang="en-GB" altLang="es-MX"/>
              <a:t>[</a:t>
            </a:r>
            <a:r>
              <a:rPr lang="en-GB" altLang="es-MX">
                <a:solidFill>
                  <a:srgbClr val="FF6666"/>
                </a:solidFill>
              </a:rPr>
              <a:t>Co</a:t>
            </a:r>
            <a:r>
              <a:rPr lang="en-GB" altLang="es-MX"/>
              <a:t>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6</a:t>
            </a:r>
            <a:r>
              <a:rPr lang="en-GB" altLang="es-MX"/>
              <a:t>][</a:t>
            </a:r>
            <a:r>
              <a:rPr lang="en-GB" altLang="es-MX">
                <a:solidFill>
                  <a:srgbClr val="FFDE07"/>
                </a:solidFill>
              </a:rPr>
              <a:t>Cr</a:t>
            </a:r>
            <a:r>
              <a:rPr lang="en-GB" altLang="es-MX"/>
              <a:t>(CN)</a:t>
            </a:r>
            <a:r>
              <a:rPr lang="en-GB" altLang="es-MX" baseline="-25000"/>
              <a:t>6</a:t>
            </a:r>
            <a:r>
              <a:rPr lang="en-GB" altLang="es-MX"/>
              <a:t>]	[</a:t>
            </a:r>
            <a:r>
              <a:rPr lang="en-GB" altLang="es-MX">
                <a:solidFill>
                  <a:srgbClr val="FFDE07"/>
                </a:solidFill>
              </a:rPr>
              <a:t>Cr</a:t>
            </a:r>
            <a:r>
              <a:rPr lang="en-GB" altLang="es-MX"/>
              <a:t>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6</a:t>
            </a:r>
            <a:r>
              <a:rPr lang="en-GB" altLang="es-MX"/>
              <a:t>][</a:t>
            </a:r>
            <a:r>
              <a:rPr lang="en-GB" altLang="es-MX">
                <a:solidFill>
                  <a:srgbClr val="FF6666"/>
                </a:solidFill>
              </a:rPr>
              <a:t>Co</a:t>
            </a:r>
            <a:r>
              <a:rPr lang="en-GB" altLang="es-MX"/>
              <a:t>(CN)</a:t>
            </a:r>
            <a:r>
              <a:rPr lang="en-GB" altLang="es-MX" baseline="-25000"/>
              <a:t>6</a:t>
            </a:r>
            <a:r>
              <a:rPr lang="en-GB" altLang="es-MX"/>
              <a:t>]	octahedral</a:t>
            </a:r>
          </a:p>
        </p:txBody>
      </p:sp>
      <p:sp>
        <p:nvSpPr>
          <p:cNvPr id="25605" name="Rectangle 168">
            <a:extLst>
              <a:ext uri="{FF2B5EF4-FFF2-40B4-BE49-F238E27FC236}">
                <a16:creationId xmlns:a16="http://schemas.microsoft.com/office/drawing/2014/main" id="{D330313E-BC67-4C4B-A1C5-31A0054A8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709613"/>
            <a:ext cx="856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Los ligantes están distribuídos en forma diferentes entre los dos centros metálicos </a:t>
            </a:r>
          </a:p>
        </p:txBody>
      </p:sp>
      <p:sp>
        <p:nvSpPr>
          <p:cNvPr id="25606" name="Rectangle 170">
            <a:extLst>
              <a:ext uri="{FF2B5EF4-FFF2-40B4-BE49-F238E27FC236}">
                <a16:creationId xmlns:a16="http://schemas.microsoft.com/office/drawing/2014/main" id="{A73D28B2-27C4-47A5-BB32-62FF00411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73463"/>
            <a:ext cx="50180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 Varía el valor de </a:t>
            </a:r>
            <a:r>
              <a:rPr lang="en-GB" altLang="es-MX" i="1"/>
              <a:t>n</a:t>
            </a:r>
            <a:r>
              <a:rPr lang="en-GB" altLang="es-MX"/>
              <a:t> en la fórmula emírica [ML</a:t>
            </a:r>
            <a:r>
              <a:rPr lang="en-GB" altLang="es-MX" i="1" baseline="-25000"/>
              <a:t>m</a:t>
            </a:r>
            <a:r>
              <a:rPr lang="en-GB" altLang="es-MX"/>
              <a:t>]</a:t>
            </a:r>
            <a:r>
              <a:rPr lang="en-GB" altLang="es-MX" i="1" baseline="-25000"/>
              <a:t>n</a:t>
            </a:r>
          </a:p>
        </p:txBody>
      </p:sp>
      <p:sp>
        <p:nvSpPr>
          <p:cNvPr id="25607" name="Rectangle 171">
            <a:extLst>
              <a:ext uri="{FF2B5EF4-FFF2-40B4-BE49-F238E27FC236}">
                <a16:creationId xmlns:a16="http://schemas.microsoft.com/office/drawing/2014/main" id="{86274451-59DB-4146-93E0-955558F03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365625"/>
            <a:ext cx="481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673100" algn="l"/>
                <a:tab pos="3340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73100" algn="l"/>
                <a:tab pos="3340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73100" algn="l"/>
                <a:tab pos="3340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73100" algn="l"/>
                <a:tab pos="3340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73100" algn="l"/>
                <a:tab pos="3340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3340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3340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3340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3340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 i="1"/>
              <a:t>e.g.</a:t>
            </a:r>
            <a:r>
              <a:rPr lang="en-GB" altLang="es-MX"/>
              <a:t>	[Pt(NH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4</a:t>
            </a:r>
            <a:r>
              <a:rPr lang="en-GB" altLang="es-MX"/>
              <a:t>][PtCl</a:t>
            </a:r>
            <a:r>
              <a:rPr lang="en-GB" altLang="es-MX" baseline="-25000"/>
              <a:t>4</a:t>
            </a:r>
            <a:r>
              <a:rPr lang="en-GB" altLang="es-MX"/>
              <a:t>]	[Pt(NH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2</a:t>
            </a:r>
            <a:r>
              <a:rPr lang="en-GB" altLang="es-MX"/>
              <a:t>Cl</a:t>
            </a:r>
            <a:r>
              <a:rPr lang="en-GB" altLang="es-MX" baseline="-25000"/>
              <a:t>2</a:t>
            </a:r>
            <a:r>
              <a:rPr lang="en-GB" altLang="es-MX"/>
              <a:t>]</a:t>
            </a:r>
          </a:p>
        </p:txBody>
      </p:sp>
      <p:sp>
        <p:nvSpPr>
          <p:cNvPr id="25608" name="Rectangle 173">
            <a:extLst>
              <a:ext uri="{FF2B5EF4-FFF2-40B4-BE49-F238E27FC236}">
                <a16:creationId xmlns:a16="http://schemas.microsoft.com/office/drawing/2014/main" id="{CFAAAA91-DA24-408B-90E5-9074257B2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013325"/>
            <a:ext cx="6096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Ambos polímeros tienen la fórmula empírica [Pt(NH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2</a:t>
            </a:r>
            <a:r>
              <a:rPr lang="en-GB" altLang="es-MX"/>
              <a:t>Cl</a:t>
            </a:r>
            <a:r>
              <a:rPr lang="en-GB" altLang="es-MX" baseline="-25000"/>
              <a:t>2</a:t>
            </a:r>
            <a:r>
              <a:rPr lang="en-GB" altLang="es-MX"/>
              <a:t>]</a:t>
            </a:r>
            <a:r>
              <a:rPr lang="en-GB" altLang="es-MX" i="1" baseline="-25000"/>
              <a:t>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3">
            <a:extLst>
              <a:ext uri="{FF2B5EF4-FFF2-40B4-BE49-F238E27FC236}">
                <a16:creationId xmlns:a16="http://schemas.microsoft.com/office/drawing/2014/main" id="{F1C0D338-5E23-4E64-A957-431C91A5F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2470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>
                <a:solidFill>
                  <a:srgbClr val="FFDE07"/>
                </a:solidFill>
              </a:rPr>
              <a:t>Isomería de ionización</a:t>
            </a:r>
          </a:p>
        </p:txBody>
      </p:sp>
      <p:sp>
        <p:nvSpPr>
          <p:cNvPr id="26627" name="Rectangle 24">
            <a:extLst>
              <a:ext uri="{FF2B5EF4-FFF2-40B4-BE49-F238E27FC236}">
                <a16:creationId xmlns:a16="http://schemas.microsoft.com/office/drawing/2014/main" id="{39C1C84F-051F-4E2B-82A2-8A65C3348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73463"/>
            <a:ext cx="2597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>
                <a:solidFill>
                  <a:srgbClr val="FFDE07"/>
                </a:solidFill>
              </a:rPr>
              <a:t>Isomería de solvatación</a:t>
            </a:r>
          </a:p>
        </p:txBody>
      </p:sp>
      <p:sp>
        <p:nvSpPr>
          <p:cNvPr id="26628" name="Rectangle 25">
            <a:extLst>
              <a:ext uri="{FF2B5EF4-FFF2-40B4-BE49-F238E27FC236}">
                <a16:creationId xmlns:a16="http://schemas.microsoft.com/office/drawing/2014/main" id="{E35ABD4D-AC11-4728-B86E-B82CA773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23888"/>
            <a:ext cx="558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Intercambio de un anión coordinado con un contraión</a:t>
            </a:r>
          </a:p>
        </p:txBody>
      </p:sp>
      <p:sp>
        <p:nvSpPr>
          <p:cNvPr id="26629" name="Rectangle 26">
            <a:extLst>
              <a:ext uri="{FF2B5EF4-FFF2-40B4-BE49-F238E27FC236}">
                <a16:creationId xmlns:a16="http://schemas.microsoft.com/office/drawing/2014/main" id="{63A44B3C-EFB9-4EBB-9482-4709D26E9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052513"/>
            <a:ext cx="5961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762000" algn="l"/>
                <a:tab pos="3911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762000" algn="l"/>
                <a:tab pos="3911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762000" algn="l"/>
                <a:tab pos="3911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762000" algn="l"/>
                <a:tab pos="3911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762000" algn="l"/>
                <a:tab pos="3911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911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911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911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3911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e.g.	[</a:t>
            </a:r>
            <a:r>
              <a:rPr lang="en-GB" altLang="es-MX">
                <a:solidFill>
                  <a:srgbClr val="FF6666"/>
                </a:solidFill>
              </a:rPr>
              <a:t>Co</a:t>
            </a:r>
            <a:r>
              <a:rPr lang="en-GB" altLang="es-MX"/>
              <a:t>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5</a:t>
            </a:r>
            <a:r>
              <a:rPr lang="en-GB" altLang="es-MX">
                <a:solidFill>
                  <a:srgbClr val="FFDE07"/>
                </a:solidFill>
              </a:rPr>
              <a:t>Br</a:t>
            </a:r>
            <a:r>
              <a:rPr lang="en-GB" altLang="es-MX"/>
              <a:t>]SO</a:t>
            </a:r>
            <a:r>
              <a:rPr lang="en-GB" altLang="es-MX" baseline="-25000"/>
              <a:t>4</a:t>
            </a:r>
            <a:r>
              <a:rPr lang="en-GB" altLang="es-MX"/>
              <a:t>	[</a:t>
            </a:r>
            <a:r>
              <a:rPr lang="en-GB" altLang="es-MX">
                <a:solidFill>
                  <a:srgbClr val="FF6666"/>
                </a:solidFill>
              </a:rPr>
              <a:t>Co</a:t>
            </a:r>
            <a:r>
              <a:rPr lang="en-GB" altLang="es-MX"/>
              <a:t>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5</a:t>
            </a:r>
            <a:r>
              <a:rPr lang="en-GB" altLang="es-MX"/>
              <a:t>(SO</a:t>
            </a:r>
            <a:r>
              <a:rPr lang="en-GB" altLang="es-MX" baseline="-25000"/>
              <a:t>4</a:t>
            </a:r>
            <a:r>
              <a:rPr lang="en-GB" altLang="es-MX"/>
              <a:t>)]</a:t>
            </a:r>
            <a:r>
              <a:rPr lang="en-GB" altLang="es-MX">
                <a:solidFill>
                  <a:srgbClr val="FFDE07"/>
                </a:solidFill>
              </a:rPr>
              <a:t>Br</a:t>
            </a:r>
          </a:p>
        </p:txBody>
      </p:sp>
      <p:sp>
        <p:nvSpPr>
          <p:cNvPr id="26630" name="Rectangle 27">
            <a:extLst>
              <a:ext uri="{FF2B5EF4-FFF2-40B4-BE49-F238E27FC236}">
                <a16:creationId xmlns:a16="http://schemas.microsoft.com/office/drawing/2014/main" id="{D51A48B1-5B03-47B7-B6C7-A9CD0B442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946275"/>
            <a:ext cx="2049463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[Co(NH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5</a:t>
            </a:r>
            <a:r>
              <a:rPr lang="en-GB" altLang="es-MX"/>
              <a:t>Br]</a:t>
            </a:r>
            <a:r>
              <a:rPr lang="en-GB" altLang="es-MX">
                <a:solidFill>
                  <a:srgbClr val="80FF51"/>
                </a:solidFill>
              </a:rPr>
              <a:t>SO</a:t>
            </a:r>
            <a:r>
              <a:rPr lang="en-GB" altLang="es-MX" baseline="-25000">
                <a:solidFill>
                  <a:srgbClr val="80FF51"/>
                </a:solidFill>
              </a:rPr>
              <a:t>4</a:t>
            </a:r>
            <a:endParaRPr lang="en-GB" altLang="es-MX" baseline="-25000"/>
          </a:p>
          <a:p>
            <a:pPr>
              <a:lnSpc>
                <a:spcPct val="150000"/>
              </a:lnSpc>
            </a:pPr>
            <a:endParaRPr lang="en-GB" altLang="es-MX" baseline="-25000"/>
          </a:p>
          <a:p>
            <a:pPr>
              <a:lnSpc>
                <a:spcPct val="150000"/>
              </a:lnSpc>
            </a:pPr>
            <a:r>
              <a:rPr lang="en-GB" altLang="es-MX"/>
              <a:t>[Co(NH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5</a:t>
            </a:r>
            <a:r>
              <a:rPr lang="en-GB" altLang="es-MX"/>
              <a:t>(SO</a:t>
            </a:r>
            <a:r>
              <a:rPr lang="en-GB" altLang="es-MX" baseline="-25000"/>
              <a:t>4</a:t>
            </a:r>
            <a:r>
              <a:rPr lang="en-GB" altLang="es-MX"/>
              <a:t>)]</a:t>
            </a:r>
            <a:r>
              <a:rPr lang="en-GB" altLang="es-MX">
                <a:solidFill>
                  <a:srgbClr val="80FF51"/>
                </a:solidFill>
              </a:rPr>
              <a:t>Br</a:t>
            </a:r>
          </a:p>
        </p:txBody>
      </p:sp>
      <p:sp>
        <p:nvSpPr>
          <p:cNvPr id="26631" name="Line 29">
            <a:extLst>
              <a:ext uri="{FF2B5EF4-FFF2-40B4-BE49-F238E27FC236}">
                <a16:creationId xmlns:a16="http://schemas.microsoft.com/office/drawing/2014/main" id="{EE86C19D-F5C1-4CEB-9243-50212072A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860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6632" name="Line 35">
            <a:extLst>
              <a:ext uri="{FF2B5EF4-FFF2-40B4-BE49-F238E27FC236}">
                <a16:creationId xmlns:a16="http://schemas.microsoft.com/office/drawing/2014/main" id="{1BF8FB2E-564C-4A95-B84A-38F1EE10A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9718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6633" name="Line 36">
            <a:extLst>
              <a:ext uri="{FF2B5EF4-FFF2-40B4-BE49-F238E27FC236}">
                <a16:creationId xmlns:a16="http://schemas.microsoft.com/office/drawing/2014/main" id="{ED57661F-D672-4228-9BC5-BE61A011E2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22860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6634" name="Line 37">
            <a:extLst>
              <a:ext uri="{FF2B5EF4-FFF2-40B4-BE49-F238E27FC236}">
                <a16:creationId xmlns:a16="http://schemas.microsoft.com/office/drawing/2014/main" id="{A0317084-1E13-471A-9A45-1B17B8F3EB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29718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6635" name="Rectangle 38">
            <a:extLst>
              <a:ext uri="{FF2B5EF4-FFF2-40B4-BE49-F238E27FC236}">
                <a16:creationId xmlns:a16="http://schemas.microsoft.com/office/drawing/2014/main" id="{0111DD06-6BDF-409C-B2F6-C6E22A634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919288"/>
            <a:ext cx="636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Ba</a:t>
            </a:r>
            <a:r>
              <a:rPr lang="en-GB" altLang="es-MX" baseline="30000"/>
              <a:t>2+</a:t>
            </a:r>
            <a:endParaRPr lang="en-GB" altLang="es-MX"/>
          </a:p>
        </p:txBody>
      </p:sp>
      <p:sp>
        <p:nvSpPr>
          <p:cNvPr id="26636" name="Rectangle 39">
            <a:extLst>
              <a:ext uri="{FF2B5EF4-FFF2-40B4-BE49-F238E27FC236}">
                <a16:creationId xmlns:a16="http://schemas.microsoft.com/office/drawing/2014/main" id="{3DDF387B-51E3-49A8-95A5-0C0B39925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590800"/>
            <a:ext cx="636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Ba</a:t>
            </a:r>
            <a:r>
              <a:rPr lang="en-GB" altLang="es-MX" baseline="30000"/>
              <a:t>2+</a:t>
            </a:r>
            <a:endParaRPr lang="en-GB" altLang="es-MX"/>
          </a:p>
        </p:txBody>
      </p:sp>
      <p:sp>
        <p:nvSpPr>
          <p:cNvPr id="26637" name="Rectangle 40">
            <a:extLst>
              <a:ext uri="{FF2B5EF4-FFF2-40B4-BE49-F238E27FC236}">
                <a16:creationId xmlns:a16="http://schemas.microsoft.com/office/drawing/2014/main" id="{088A81E9-9489-4878-91B0-A547B337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005013"/>
            <a:ext cx="87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>
                <a:solidFill>
                  <a:srgbClr val="80FF51"/>
                </a:solidFill>
              </a:rPr>
              <a:t>BaSO</a:t>
            </a:r>
            <a:r>
              <a:rPr lang="en-GB" altLang="es-MX" baseline="-25000">
                <a:solidFill>
                  <a:srgbClr val="80FF51"/>
                </a:solidFill>
              </a:rPr>
              <a:t>4</a:t>
            </a:r>
            <a:endParaRPr lang="en-GB" altLang="es-MX">
              <a:solidFill>
                <a:srgbClr val="80FF51"/>
              </a:solidFill>
            </a:endParaRPr>
          </a:p>
        </p:txBody>
      </p:sp>
      <p:sp>
        <p:nvSpPr>
          <p:cNvPr id="26638" name="Rectangle 42">
            <a:extLst>
              <a:ext uri="{FF2B5EF4-FFF2-40B4-BE49-F238E27FC236}">
                <a16:creationId xmlns:a16="http://schemas.microsoft.com/office/drawing/2014/main" id="{75292819-059F-4F2F-9A7A-8592DE0C2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14600"/>
            <a:ext cx="55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Ag</a:t>
            </a:r>
            <a:r>
              <a:rPr lang="en-GB" altLang="es-MX" baseline="30000"/>
              <a:t>+</a:t>
            </a:r>
          </a:p>
        </p:txBody>
      </p:sp>
      <p:sp>
        <p:nvSpPr>
          <p:cNvPr id="26639" name="Rectangle 43">
            <a:extLst>
              <a:ext uri="{FF2B5EF4-FFF2-40B4-BE49-F238E27FC236}">
                <a16:creationId xmlns:a16="http://schemas.microsoft.com/office/drawing/2014/main" id="{3209F661-E57F-4776-A79D-FDED0C34A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27574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>
                <a:solidFill>
                  <a:srgbClr val="80FF51"/>
                </a:solidFill>
              </a:rPr>
              <a:t>AgBr</a:t>
            </a:r>
          </a:p>
        </p:txBody>
      </p:sp>
      <p:sp>
        <p:nvSpPr>
          <p:cNvPr id="26640" name="Line 44">
            <a:extLst>
              <a:ext uri="{FF2B5EF4-FFF2-40B4-BE49-F238E27FC236}">
                <a16:creationId xmlns:a16="http://schemas.microsoft.com/office/drawing/2014/main" id="{8A625A46-A31C-4B2B-8E58-2F375785A25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625600" y="2946400"/>
            <a:ext cx="406400" cy="0"/>
          </a:xfrm>
          <a:prstGeom prst="line">
            <a:avLst/>
          </a:prstGeom>
          <a:noFill/>
          <a:ln w="28575">
            <a:solidFill>
              <a:srgbClr val="80FF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6641" name="Line 45">
            <a:extLst>
              <a:ext uri="{FF2B5EF4-FFF2-40B4-BE49-F238E27FC236}">
                <a16:creationId xmlns:a16="http://schemas.microsoft.com/office/drawing/2014/main" id="{407409DF-EB8D-49F9-81D2-C3F49966802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340600" y="2235200"/>
            <a:ext cx="406400" cy="0"/>
          </a:xfrm>
          <a:prstGeom prst="line">
            <a:avLst/>
          </a:prstGeom>
          <a:noFill/>
          <a:ln w="28575">
            <a:solidFill>
              <a:srgbClr val="80FF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6642" name="Rectangle 46">
            <a:extLst>
              <a:ext uri="{FF2B5EF4-FFF2-40B4-BE49-F238E27FC236}">
                <a16:creationId xmlns:a16="http://schemas.microsoft.com/office/drawing/2014/main" id="{57F2BAC3-CAF4-4B0F-B173-92955F805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28800"/>
            <a:ext cx="7162800" cy="160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s-MX"/>
          </a:p>
        </p:txBody>
      </p:sp>
      <p:sp>
        <p:nvSpPr>
          <p:cNvPr id="26643" name="Rectangle 48">
            <a:extLst>
              <a:ext uri="{FF2B5EF4-FFF2-40B4-BE49-F238E27FC236}">
                <a16:creationId xmlns:a16="http://schemas.microsoft.com/office/drawing/2014/main" id="{5B53C751-2CAB-4E9A-AC16-BA155F94F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149725"/>
            <a:ext cx="582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Intercambio de un ligante neutro por un ligante aniónico</a:t>
            </a:r>
          </a:p>
        </p:txBody>
      </p:sp>
      <p:sp>
        <p:nvSpPr>
          <p:cNvPr id="26644" name="Rectangle 49">
            <a:extLst>
              <a:ext uri="{FF2B5EF4-FFF2-40B4-BE49-F238E27FC236}">
                <a16:creationId xmlns:a16="http://schemas.microsoft.com/office/drawing/2014/main" id="{8EDEB339-99A9-4ACB-8F84-D5A01C0E5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508500"/>
            <a:ext cx="61785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863600" algn="l"/>
                <a:tab pos="1625600" algn="l"/>
                <a:tab pos="2667000" algn="l"/>
                <a:tab pos="3619500" algn="l"/>
                <a:tab pos="467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63600" algn="l"/>
                <a:tab pos="1625600" algn="l"/>
                <a:tab pos="2667000" algn="l"/>
                <a:tab pos="3619500" algn="l"/>
                <a:tab pos="467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63600" algn="l"/>
                <a:tab pos="1625600" algn="l"/>
                <a:tab pos="2667000" algn="l"/>
                <a:tab pos="3619500" algn="l"/>
                <a:tab pos="467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63600" algn="l"/>
                <a:tab pos="1625600" algn="l"/>
                <a:tab pos="2667000" algn="l"/>
                <a:tab pos="3619500" algn="l"/>
                <a:tab pos="467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63600" algn="l"/>
                <a:tab pos="1625600" algn="l"/>
                <a:tab pos="2667000" algn="l"/>
                <a:tab pos="3619500" algn="l"/>
                <a:tab pos="467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625600" algn="l"/>
                <a:tab pos="2667000" algn="l"/>
                <a:tab pos="3619500" algn="l"/>
                <a:tab pos="467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625600" algn="l"/>
                <a:tab pos="2667000" algn="l"/>
                <a:tab pos="3619500" algn="l"/>
                <a:tab pos="467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625600" algn="l"/>
                <a:tab pos="2667000" algn="l"/>
                <a:tab pos="3619500" algn="l"/>
                <a:tab pos="467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625600" algn="l"/>
                <a:tab pos="2667000" algn="l"/>
                <a:tab pos="3619500" algn="l"/>
                <a:tab pos="467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e.g.	[Co(OH</a:t>
            </a:r>
            <a:r>
              <a:rPr lang="en-GB" altLang="es-MX" baseline="-25000"/>
              <a:t>2</a:t>
            </a:r>
            <a:r>
              <a:rPr lang="en-GB" altLang="es-MX"/>
              <a:t>)</a:t>
            </a:r>
            <a:r>
              <a:rPr lang="en-GB" altLang="es-MX" baseline="-25000"/>
              <a:t>6</a:t>
            </a:r>
            <a:r>
              <a:rPr lang="en-GB" altLang="es-MX"/>
              <a:t>]Cl</a:t>
            </a:r>
            <a:r>
              <a:rPr lang="en-GB" altLang="es-MX" baseline="-25000"/>
              <a:t>3</a:t>
            </a:r>
            <a:r>
              <a:rPr lang="en-GB" altLang="es-MX"/>
              <a:t>	</a:t>
            </a:r>
            <a:r>
              <a:rPr lang="en-GB" altLang="es-MX">
                <a:solidFill>
                  <a:srgbClr val="AC80FF"/>
                </a:solidFill>
              </a:rPr>
              <a:t>violeta</a:t>
            </a:r>
            <a:endParaRPr lang="en-GB" altLang="es-MX"/>
          </a:p>
          <a:p>
            <a:pPr>
              <a:lnSpc>
                <a:spcPct val="150000"/>
              </a:lnSpc>
            </a:pPr>
            <a:r>
              <a:rPr lang="en-GB" altLang="es-MX"/>
              <a:t>		[Co(OH</a:t>
            </a:r>
            <a:r>
              <a:rPr lang="en-GB" altLang="es-MX" baseline="-25000"/>
              <a:t>2</a:t>
            </a:r>
            <a:r>
              <a:rPr lang="en-GB" altLang="es-MX"/>
              <a:t>)</a:t>
            </a:r>
            <a:r>
              <a:rPr lang="en-GB" altLang="es-MX" baseline="-25000"/>
              <a:t>5</a:t>
            </a:r>
            <a:r>
              <a:rPr lang="en-GB" altLang="es-MX"/>
              <a:t>Cl]Cl</a:t>
            </a:r>
            <a:r>
              <a:rPr lang="en-GB" altLang="es-MX" baseline="-25000"/>
              <a:t>2	</a:t>
            </a:r>
            <a:r>
              <a:rPr lang="en-GB" altLang="es-MX">
                <a:solidFill>
                  <a:srgbClr val="80FF51"/>
                </a:solidFill>
              </a:rPr>
              <a:t> verde pálido</a:t>
            </a:r>
            <a:endParaRPr lang="en-GB" altLang="es-MX"/>
          </a:p>
          <a:p>
            <a:pPr>
              <a:lnSpc>
                <a:spcPct val="150000"/>
              </a:lnSpc>
            </a:pPr>
            <a:r>
              <a:rPr lang="en-GB" altLang="es-MX"/>
              <a:t>			[Co(OH</a:t>
            </a:r>
            <a:r>
              <a:rPr lang="en-GB" altLang="es-MX" baseline="-25000"/>
              <a:t>2</a:t>
            </a:r>
            <a:r>
              <a:rPr lang="en-GB" altLang="es-MX"/>
              <a:t>)</a:t>
            </a:r>
            <a:r>
              <a:rPr lang="en-GB" altLang="es-MX" baseline="-25000"/>
              <a:t>4</a:t>
            </a:r>
            <a:r>
              <a:rPr lang="en-GB" altLang="es-MX"/>
              <a:t>Cl</a:t>
            </a:r>
            <a:r>
              <a:rPr lang="en-GB" altLang="es-MX" baseline="-25000"/>
              <a:t>2</a:t>
            </a:r>
            <a:r>
              <a:rPr lang="en-GB" altLang="es-MX"/>
              <a:t>]Cl</a:t>
            </a:r>
            <a:r>
              <a:rPr lang="en-GB" altLang="es-MX" baseline="-25000"/>
              <a:t>	</a:t>
            </a:r>
            <a:r>
              <a:rPr lang="en-GB" altLang="es-MX">
                <a:solidFill>
                  <a:srgbClr val="558E36"/>
                </a:solidFill>
              </a:rPr>
              <a:t>verde oscuro</a:t>
            </a:r>
          </a:p>
        </p:txBody>
      </p:sp>
      <p:sp>
        <p:nvSpPr>
          <p:cNvPr id="26645" name="Rectangle 50">
            <a:extLst>
              <a:ext uri="{FF2B5EF4-FFF2-40B4-BE49-F238E27FC236}">
                <a16:creationId xmlns:a16="http://schemas.microsoft.com/office/drawing/2014/main" id="{F9A9C6F2-F3E2-4574-A480-6F9E694D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7432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no ppt</a:t>
            </a:r>
          </a:p>
        </p:txBody>
      </p:sp>
      <p:sp>
        <p:nvSpPr>
          <p:cNvPr id="26646" name="Rectangle 51">
            <a:extLst>
              <a:ext uri="{FF2B5EF4-FFF2-40B4-BE49-F238E27FC236}">
                <a16:creationId xmlns:a16="http://schemas.microsoft.com/office/drawing/2014/main" id="{904AE828-2F9F-4CFD-ADDC-41D31106D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0574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no ppt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0661A0B-12E5-4420-B1B2-DD756A72E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596D657F-111D-4132-8793-C30DD9FF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3375"/>
            <a:ext cx="5284788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137D7CB8-FE51-4A45-87BF-1EF4EF1A6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127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>
                <a:solidFill>
                  <a:srgbClr val="FFDE07"/>
                </a:solidFill>
              </a:rPr>
              <a:t>Isomería de enlace</a:t>
            </a: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6D38E9AF-EFD8-49F5-8B31-F8213A47B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150"/>
            <a:ext cx="915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Los ligantes ambidentados que pueden enlazarse a través de más de un átomo donador</a:t>
            </a:r>
          </a:p>
        </p:txBody>
      </p:sp>
      <p:sp>
        <p:nvSpPr>
          <p:cNvPr id="28676" name="Rectangle 8">
            <a:extLst>
              <a:ext uri="{FF2B5EF4-FFF2-40B4-BE49-F238E27FC236}">
                <a16:creationId xmlns:a16="http://schemas.microsoft.com/office/drawing/2014/main" id="{7AEDFB29-5D2E-486C-A1C2-FC1E1D8A9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341438"/>
            <a:ext cx="65849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3810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810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810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810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810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[Co(NH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5</a:t>
            </a:r>
            <a:r>
              <a:rPr lang="en-GB" altLang="es-MX"/>
              <a:t>(NO</a:t>
            </a:r>
            <a:r>
              <a:rPr lang="en-GB" altLang="es-MX" baseline="-25000"/>
              <a:t>2</a:t>
            </a:r>
            <a:r>
              <a:rPr lang="en-GB" altLang="es-MX"/>
              <a:t>)]</a:t>
            </a:r>
            <a:r>
              <a:rPr lang="en-GB" altLang="es-MX" baseline="30000"/>
              <a:t>2+</a:t>
            </a:r>
            <a:r>
              <a:rPr lang="en-GB" altLang="es-MX"/>
              <a:t>	[Co(NH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5</a:t>
            </a:r>
            <a:r>
              <a:rPr lang="en-GB" altLang="es-MX"/>
              <a:t>(NO</a:t>
            </a:r>
            <a:r>
              <a:rPr lang="en-GB" altLang="es-MX" baseline="-25000"/>
              <a:t>2</a:t>
            </a:r>
            <a:r>
              <a:rPr lang="en-GB" altLang="es-MX"/>
              <a:t>)]</a:t>
            </a:r>
            <a:r>
              <a:rPr lang="en-GB" altLang="es-MX" baseline="30000"/>
              <a:t>2+</a:t>
            </a:r>
            <a:r>
              <a:rPr lang="en-GB" altLang="es-MX"/>
              <a:t>	</a:t>
            </a:r>
          </a:p>
        </p:txBody>
      </p:sp>
      <p:grpSp>
        <p:nvGrpSpPr>
          <p:cNvPr id="28677" name="Group 9">
            <a:extLst>
              <a:ext uri="{FF2B5EF4-FFF2-40B4-BE49-F238E27FC236}">
                <a16:creationId xmlns:a16="http://schemas.microsoft.com/office/drawing/2014/main" id="{54B72503-482E-4C86-A08E-635717E52AC0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1557338"/>
            <a:ext cx="914400" cy="228600"/>
            <a:chOff x="1872" y="3024"/>
            <a:chExt cx="576" cy="144"/>
          </a:xfrm>
        </p:grpSpPr>
        <p:grpSp>
          <p:nvGrpSpPr>
            <p:cNvPr id="28698" name="Group 10">
              <a:extLst>
                <a:ext uri="{FF2B5EF4-FFF2-40B4-BE49-F238E27FC236}">
                  <a16:creationId xmlns:a16="http://schemas.microsoft.com/office/drawing/2014/main" id="{91CFFCF1-B17D-4876-8DF5-70A64A72A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3024"/>
              <a:ext cx="576" cy="48"/>
              <a:chOff x="1872" y="3024"/>
              <a:chExt cx="576" cy="48"/>
            </a:xfrm>
          </p:grpSpPr>
          <p:sp>
            <p:nvSpPr>
              <p:cNvPr id="28702" name="Line 11">
                <a:extLst>
                  <a:ext uri="{FF2B5EF4-FFF2-40B4-BE49-F238E27FC236}">
                    <a16:creationId xmlns:a16="http://schemas.microsoft.com/office/drawing/2014/main" id="{E445875A-E8CA-44A8-98ED-419A581A8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8703" name="Line 12">
                <a:extLst>
                  <a:ext uri="{FF2B5EF4-FFF2-40B4-BE49-F238E27FC236}">
                    <a16:creationId xmlns:a16="http://schemas.microsoft.com/office/drawing/2014/main" id="{86C39936-1502-4164-A482-6E0C7BC17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52" y="3024"/>
                <a:ext cx="96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28699" name="Group 13">
              <a:extLst>
                <a:ext uri="{FF2B5EF4-FFF2-40B4-BE49-F238E27FC236}">
                  <a16:creationId xmlns:a16="http://schemas.microsoft.com/office/drawing/2014/main" id="{5A2B3A09-1E91-4F7E-B4D7-BD55A1D4F239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1872" y="3120"/>
              <a:ext cx="576" cy="48"/>
              <a:chOff x="1872" y="3024"/>
              <a:chExt cx="576" cy="48"/>
            </a:xfrm>
          </p:grpSpPr>
          <p:sp>
            <p:nvSpPr>
              <p:cNvPr id="28700" name="Line 14">
                <a:extLst>
                  <a:ext uri="{FF2B5EF4-FFF2-40B4-BE49-F238E27FC236}">
                    <a16:creationId xmlns:a16="http://schemas.microsoft.com/office/drawing/2014/main" id="{44FC8B2D-94B3-4508-A609-A52D0DE09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8701" name="Line 15">
                <a:extLst>
                  <a:ext uri="{FF2B5EF4-FFF2-40B4-BE49-F238E27FC236}">
                    <a16:creationId xmlns:a16="http://schemas.microsoft.com/office/drawing/2014/main" id="{E48C3F3B-9357-4E11-B834-B1CA55744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52" y="3024"/>
                <a:ext cx="96" cy="4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</p:grpSp>
      <p:sp>
        <p:nvSpPr>
          <p:cNvPr id="28678" name="Rectangle 16">
            <a:extLst>
              <a:ext uri="{FF2B5EF4-FFF2-40B4-BE49-F238E27FC236}">
                <a16:creationId xmlns:a16="http://schemas.microsoft.com/office/drawing/2014/main" id="{7A9375F8-03B6-4B8E-BB67-93E8BA3D7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196975"/>
            <a:ext cx="4302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h</a:t>
            </a:r>
            <a:r>
              <a:rPr lang="en-GB" altLang="es-MX">
                <a:latin typeface="Symbol" panose="05050102010706020507" pitchFamily="18" charset="2"/>
              </a:rPr>
              <a:t>n</a:t>
            </a:r>
            <a:endParaRPr lang="en-GB" altLang="es-MX"/>
          </a:p>
          <a:p>
            <a:endParaRPr lang="en-GB" altLang="es-MX"/>
          </a:p>
          <a:p>
            <a:r>
              <a:rPr lang="en-GB" altLang="es-MX"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28679" name="Rectangle 17">
            <a:extLst>
              <a:ext uri="{FF2B5EF4-FFF2-40B4-BE49-F238E27FC236}">
                <a16:creationId xmlns:a16="http://schemas.microsoft.com/office/drawing/2014/main" id="{1D24CDF7-BDCA-4A1A-80FC-F1537C04F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302000"/>
            <a:ext cx="1127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(H</a:t>
            </a:r>
            <a:r>
              <a:rPr lang="en-GB" altLang="es-MX" baseline="-25000"/>
              <a:t>3</a:t>
            </a:r>
            <a:r>
              <a:rPr lang="en-GB" altLang="es-MX"/>
              <a:t>N)</a:t>
            </a:r>
            <a:r>
              <a:rPr lang="en-GB" altLang="es-MX" baseline="-25000"/>
              <a:t>5</a:t>
            </a:r>
            <a:r>
              <a:rPr lang="en-GB" altLang="es-MX"/>
              <a:t>Co</a:t>
            </a:r>
          </a:p>
        </p:txBody>
      </p:sp>
      <p:sp>
        <p:nvSpPr>
          <p:cNvPr id="28680" name="Line 18">
            <a:extLst>
              <a:ext uri="{FF2B5EF4-FFF2-40B4-BE49-F238E27FC236}">
                <a16:creationId xmlns:a16="http://schemas.microsoft.com/office/drawing/2014/main" id="{E603C217-4B72-46DF-9529-D88687305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925" y="3494088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81" name="Rectangle 19">
            <a:extLst>
              <a:ext uri="{FF2B5EF4-FFF2-40B4-BE49-F238E27FC236}">
                <a16:creationId xmlns:a16="http://schemas.microsoft.com/office/drawing/2014/main" id="{A829C7C3-70DA-408A-A0A8-0B962DF5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33131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N</a:t>
            </a:r>
          </a:p>
        </p:txBody>
      </p:sp>
      <p:sp>
        <p:nvSpPr>
          <p:cNvPr id="28682" name="Rectangle 20">
            <a:extLst>
              <a:ext uri="{FF2B5EF4-FFF2-40B4-BE49-F238E27FC236}">
                <a16:creationId xmlns:a16="http://schemas.microsoft.com/office/drawing/2014/main" id="{0E1D3072-837C-45DF-8285-7CE85E53C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3036888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O</a:t>
            </a:r>
          </a:p>
        </p:txBody>
      </p:sp>
      <p:sp>
        <p:nvSpPr>
          <p:cNvPr id="28683" name="Rectangle 21">
            <a:extLst>
              <a:ext uri="{FF2B5EF4-FFF2-40B4-BE49-F238E27FC236}">
                <a16:creationId xmlns:a16="http://schemas.microsoft.com/office/drawing/2014/main" id="{DC54A4FF-98AB-42CC-9BC5-0B85A7BA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35560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O</a:t>
            </a:r>
          </a:p>
        </p:txBody>
      </p:sp>
      <p:sp>
        <p:nvSpPr>
          <p:cNvPr id="28684" name="Line 22">
            <a:extLst>
              <a:ext uri="{FF2B5EF4-FFF2-40B4-BE49-F238E27FC236}">
                <a16:creationId xmlns:a16="http://schemas.microsoft.com/office/drawing/2014/main" id="{744E16B2-B0D1-4990-BA65-98C6E08EEB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4800" y="3251200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85" name="Line 23">
            <a:extLst>
              <a:ext uri="{FF2B5EF4-FFF2-40B4-BE49-F238E27FC236}">
                <a16:creationId xmlns:a16="http://schemas.microsoft.com/office/drawing/2014/main" id="{89628B06-1857-486F-A9A3-89CAD39369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4800" y="3327400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86" name="Line 24">
            <a:extLst>
              <a:ext uri="{FF2B5EF4-FFF2-40B4-BE49-F238E27FC236}">
                <a16:creationId xmlns:a16="http://schemas.microsoft.com/office/drawing/2014/main" id="{C2DE1DD1-0586-4B9F-B179-839E445D1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3556000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87" name="Rectangle 25">
            <a:extLst>
              <a:ext uri="{FF2B5EF4-FFF2-40B4-BE49-F238E27FC236}">
                <a16:creationId xmlns:a16="http://schemas.microsoft.com/office/drawing/2014/main" id="{DDA4D42B-3071-454F-ADA2-91EF4D178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341688"/>
            <a:ext cx="1127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(H</a:t>
            </a:r>
            <a:r>
              <a:rPr lang="en-GB" altLang="es-MX" baseline="-25000"/>
              <a:t>3</a:t>
            </a:r>
            <a:r>
              <a:rPr lang="en-GB" altLang="es-MX"/>
              <a:t>N)</a:t>
            </a:r>
            <a:r>
              <a:rPr lang="en-GB" altLang="es-MX" baseline="-25000"/>
              <a:t>5</a:t>
            </a:r>
            <a:r>
              <a:rPr lang="en-GB" altLang="es-MX"/>
              <a:t>Co</a:t>
            </a:r>
          </a:p>
        </p:txBody>
      </p:sp>
      <p:sp>
        <p:nvSpPr>
          <p:cNvPr id="28688" name="Line 26">
            <a:extLst>
              <a:ext uri="{FF2B5EF4-FFF2-40B4-BE49-F238E27FC236}">
                <a16:creationId xmlns:a16="http://schemas.microsoft.com/office/drawing/2014/main" id="{E6C7533C-2CD7-474D-BB34-E3DA9542F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3533775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89" name="Rectangle 27">
            <a:extLst>
              <a:ext uri="{FF2B5EF4-FFF2-40B4-BE49-F238E27FC236}">
                <a16:creationId xmlns:a16="http://schemas.microsoft.com/office/drawing/2014/main" id="{EFD9DC7D-023D-44DA-9FC4-DBC1B460A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3528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O</a:t>
            </a:r>
          </a:p>
        </p:txBody>
      </p:sp>
      <p:sp>
        <p:nvSpPr>
          <p:cNvPr id="28690" name="Rectangle 28">
            <a:extLst>
              <a:ext uri="{FF2B5EF4-FFF2-40B4-BE49-F238E27FC236}">
                <a16:creationId xmlns:a16="http://schemas.microsoft.com/office/drawing/2014/main" id="{F60AB342-6F38-40FF-B7FB-09C3C92F1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335597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O</a:t>
            </a:r>
          </a:p>
        </p:txBody>
      </p:sp>
      <p:sp>
        <p:nvSpPr>
          <p:cNvPr id="28691" name="Rectangle 29">
            <a:extLst>
              <a:ext uri="{FF2B5EF4-FFF2-40B4-BE49-F238E27FC236}">
                <a16:creationId xmlns:a16="http://schemas.microsoft.com/office/drawing/2014/main" id="{7924C0F7-849B-468D-AC48-1986A290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50" y="35956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N</a:t>
            </a:r>
          </a:p>
        </p:txBody>
      </p:sp>
      <p:sp>
        <p:nvSpPr>
          <p:cNvPr id="28692" name="Line 30">
            <a:extLst>
              <a:ext uri="{FF2B5EF4-FFF2-40B4-BE49-F238E27FC236}">
                <a16:creationId xmlns:a16="http://schemas.microsoft.com/office/drawing/2014/main" id="{4FCEDBC0-88CF-439E-9AE8-8530C4E568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570288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93" name="Line 31">
            <a:extLst>
              <a:ext uri="{FF2B5EF4-FFF2-40B4-BE49-F238E27FC236}">
                <a16:creationId xmlns:a16="http://schemas.microsoft.com/office/drawing/2014/main" id="{7D91E97C-9008-44F7-90E1-DBECCDFDD0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646488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94" name="Line 32">
            <a:extLst>
              <a:ext uri="{FF2B5EF4-FFF2-40B4-BE49-F238E27FC236}">
                <a16:creationId xmlns:a16="http://schemas.microsoft.com/office/drawing/2014/main" id="{1061E2C1-4574-4B48-A618-B681E0C8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0" y="3595688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95" name="Rectangle 34">
            <a:extLst>
              <a:ext uri="{FF2B5EF4-FFF2-40B4-BE49-F238E27FC236}">
                <a16:creationId xmlns:a16="http://schemas.microsoft.com/office/drawing/2014/main" id="{023280C5-2FF6-40F7-8E72-DADBD4C9F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2084388"/>
            <a:ext cx="16573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es-MX">
                <a:solidFill>
                  <a:srgbClr val="FFDE07"/>
                </a:solidFill>
              </a:rPr>
              <a:t>Complejo </a:t>
            </a:r>
            <a:r>
              <a:rPr lang="en-GB" altLang="es-MX" i="1">
                <a:solidFill>
                  <a:srgbClr val="FFDE07"/>
                </a:solidFill>
              </a:rPr>
              <a:t>nitro</a:t>
            </a:r>
          </a:p>
          <a:p>
            <a:pPr algn="ctr">
              <a:lnSpc>
                <a:spcPct val="150000"/>
              </a:lnSpc>
            </a:pPr>
            <a:r>
              <a:rPr lang="en-GB" altLang="es-MX">
                <a:solidFill>
                  <a:srgbClr val="FFDE07"/>
                </a:solidFill>
              </a:rPr>
              <a:t>Amarillo</a:t>
            </a:r>
            <a:endParaRPr lang="en-GB" altLang="es-MX"/>
          </a:p>
        </p:txBody>
      </p:sp>
      <p:sp>
        <p:nvSpPr>
          <p:cNvPr id="28696" name="Rectangle 35">
            <a:extLst>
              <a:ext uri="{FF2B5EF4-FFF2-40B4-BE49-F238E27FC236}">
                <a16:creationId xmlns:a16="http://schemas.microsoft.com/office/drawing/2014/main" id="{4E9D66C7-AE4E-4205-BDF2-AFAA1BADF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437063"/>
            <a:ext cx="52117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381000" algn="l"/>
                <a:tab pos="3149600" algn="l"/>
                <a:tab pos="3429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81000" algn="l"/>
                <a:tab pos="3149600" algn="l"/>
                <a:tab pos="3429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81000" algn="l"/>
                <a:tab pos="3149600" algn="l"/>
                <a:tab pos="3429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81000" algn="l"/>
                <a:tab pos="3149600" algn="l"/>
                <a:tab pos="3429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81000" algn="l"/>
                <a:tab pos="3149600" algn="l"/>
                <a:tab pos="3429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3149600" algn="l"/>
                <a:tab pos="3429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3149600" algn="l"/>
                <a:tab pos="3429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3149600" algn="l"/>
                <a:tab pos="3429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3149600" algn="l"/>
                <a:tab pos="3429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[Pd(NCS)</a:t>
            </a:r>
            <a:r>
              <a:rPr lang="en-GB" altLang="es-MX" baseline="-25000"/>
              <a:t>2</a:t>
            </a:r>
            <a:r>
              <a:rPr lang="en-GB" altLang="es-MX"/>
              <a:t>(PPh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2</a:t>
            </a:r>
            <a:r>
              <a:rPr lang="en-GB" altLang="es-MX"/>
              <a:t>]	[Pd(SCN)</a:t>
            </a:r>
            <a:r>
              <a:rPr lang="en-GB" altLang="es-MX" baseline="-25000"/>
              <a:t>2</a:t>
            </a:r>
            <a:r>
              <a:rPr lang="en-GB" altLang="es-MX"/>
              <a:t>(PPh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2</a:t>
            </a:r>
            <a:r>
              <a:rPr lang="en-GB" altLang="es-MX"/>
              <a:t>]</a:t>
            </a:r>
          </a:p>
          <a:p>
            <a:pPr>
              <a:lnSpc>
                <a:spcPct val="150000"/>
              </a:lnSpc>
            </a:pPr>
            <a:r>
              <a:rPr lang="en-GB" altLang="es-MX"/>
              <a:t>	isocianato		tiocianato</a:t>
            </a:r>
          </a:p>
        </p:txBody>
      </p:sp>
      <p:sp>
        <p:nvSpPr>
          <p:cNvPr id="28697" name="Rectangle 36">
            <a:extLst>
              <a:ext uri="{FF2B5EF4-FFF2-40B4-BE49-F238E27FC236}">
                <a16:creationId xmlns:a16="http://schemas.microsoft.com/office/drawing/2014/main" id="{34B811AB-C889-438E-B642-4504260C9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650" y="2057400"/>
            <a:ext cx="17716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es-MX">
                <a:solidFill>
                  <a:srgbClr val="FF6666"/>
                </a:solidFill>
              </a:rPr>
              <a:t>Complejo </a:t>
            </a:r>
            <a:r>
              <a:rPr lang="en-GB" altLang="es-MX" i="1">
                <a:solidFill>
                  <a:srgbClr val="FF6666"/>
                </a:solidFill>
              </a:rPr>
              <a:t>nitrito</a:t>
            </a:r>
            <a:endParaRPr lang="en-GB" altLang="es-MX">
              <a:solidFill>
                <a:srgbClr val="FF666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altLang="es-MX">
                <a:solidFill>
                  <a:srgbClr val="FF6666"/>
                </a:solidFill>
              </a:rPr>
              <a:t>Rojo</a:t>
            </a:r>
          </a:p>
          <a:p>
            <a:pPr algn="ctr">
              <a:lnSpc>
                <a:spcPct val="150000"/>
              </a:lnSpc>
            </a:pPr>
            <a:endParaRPr lang="en-GB" altLang="es-MX">
              <a:solidFill>
                <a:srgbClr val="FF6666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5">
            <a:extLst>
              <a:ext uri="{FF2B5EF4-FFF2-40B4-BE49-F238E27FC236}">
                <a16:creationId xmlns:a16="http://schemas.microsoft.com/office/drawing/2014/main" id="{4312B632-862C-44CE-875A-BE94B0E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242888"/>
            <a:ext cx="372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Números de coordinación mayores</a:t>
            </a:r>
          </a:p>
        </p:txBody>
      </p:sp>
      <p:sp>
        <p:nvSpPr>
          <p:cNvPr id="29699" name="Rectangle 96">
            <a:extLst>
              <a:ext uri="{FF2B5EF4-FFF2-40B4-BE49-F238E27FC236}">
                <a16:creationId xmlns:a16="http://schemas.microsoft.com/office/drawing/2014/main" id="{7B3E35E8-A79B-4647-8BFE-C108ECCF1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1039813"/>
            <a:ext cx="286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Número de coordinación 7</a:t>
            </a:r>
          </a:p>
        </p:txBody>
      </p:sp>
      <p:grpSp>
        <p:nvGrpSpPr>
          <p:cNvPr id="29700" name="Group 186">
            <a:extLst>
              <a:ext uri="{FF2B5EF4-FFF2-40B4-BE49-F238E27FC236}">
                <a16:creationId xmlns:a16="http://schemas.microsoft.com/office/drawing/2014/main" id="{F3E581F9-116F-4158-9270-3E272D693793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1885950"/>
            <a:ext cx="1600200" cy="1219200"/>
            <a:chOff x="2256" y="1224"/>
            <a:chExt cx="1008" cy="768"/>
          </a:xfrm>
        </p:grpSpPr>
        <p:sp>
          <p:nvSpPr>
            <p:cNvPr id="29732" name="Line 124">
              <a:extLst>
                <a:ext uri="{FF2B5EF4-FFF2-40B4-BE49-F238E27FC236}">
                  <a16:creationId xmlns:a16="http://schemas.microsoft.com/office/drawing/2014/main" id="{09772C67-3AE2-4FF7-B61A-781EA185B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12" y="1368"/>
              <a:ext cx="386" cy="62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33" name="Line 125">
              <a:extLst>
                <a:ext uri="{FF2B5EF4-FFF2-40B4-BE49-F238E27FC236}">
                  <a16:creationId xmlns:a16="http://schemas.microsoft.com/office/drawing/2014/main" id="{9A5D89D4-BC84-4505-95D0-78CD24E7E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8" y="1368"/>
              <a:ext cx="310" cy="62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34" name="Line 112">
              <a:extLst>
                <a:ext uri="{FF2B5EF4-FFF2-40B4-BE49-F238E27FC236}">
                  <a16:creationId xmlns:a16="http://schemas.microsoft.com/office/drawing/2014/main" id="{BA6558B2-BC94-4B25-8088-7923A7085A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9" y="1368"/>
              <a:ext cx="699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35" name="Line 113">
              <a:extLst>
                <a:ext uri="{FF2B5EF4-FFF2-40B4-BE49-F238E27FC236}">
                  <a16:creationId xmlns:a16="http://schemas.microsoft.com/office/drawing/2014/main" id="{339E4957-10EB-4E39-A6B5-8AEBF6FB3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368"/>
              <a:ext cx="156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36" name="Line 114">
              <a:extLst>
                <a:ext uri="{FF2B5EF4-FFF2-40B4-BE49-F238E27FC236}">
                  <a16:creationId xmlns:a16="http://schemas.microsoft.com/office/drawing/2014/main" id="{A028DAF3-573A-4406-A4A2-048210411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8" y="1368"/>
              <a:ext cx="156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37" name="Line 115">
              <a:extLst>
                <a:ext uri="{FF2B5EF4-FFF2-40B4-BE49-F238E27FC236}">
                  <a16:creationId xmlns:a16="http://schemas.microsoft.com/office/drawing/2014/main" id="{92EE7279-7B31-47B9-B4C7-AFF86DD3C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512"/>
              <a:ext cx="516" cy="2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38" name="Line 116">
              <a:extLst>
                <a:ext uri="{FF2B5EF4-FFF2-40B4-BE49-F238E27FC236}">
                  <a16:creationId xmlns:a16="http://schemas.microsoft.com/office/drawing/2014/main" id="{CE264641-DF84-48D2-9CC0-4B4D16475A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8" y="1512"/>
              <a:ext cx="466" cy="2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39" name="Line 117">
              <a:extLst>
                <a:ext uri="{FF2B5EF4-FFF2-40B4-BE49-F238E27FC236}">
                  <a16:creationId xmlns:a16="http://schemas.microsoft.com/office/drawing/2014/main" id="{AF2B3BB4-F8AF-4697-B785-B1291767C0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2" y="1224"/>
              <a:ext cx="0" cy="57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40" name="Line 118">
              <a:extLst>
                <a:ext uri="{FF2B5EF4-FFF2-40B4-BE49-F238E27FC236}">
                  <a16:creationId xmlns:a16="http://schemas.microsoft.com/office/drawing/2014/main" id="{6CE4D291-E67A-4120-8B8B-4D2E6A545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2" y="1224"/>
              <a:ext cx="386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41" name="Line 119">
              <a:extLst>
                <a:ext uri="{FF2B5EF4-FFF2-40B4-BE49-F238E27FC236}">
                  <a16:creationId xmlns:a16="http://schemas.microsoft.com/office/drawing/2014/main" id="{711A3370-39C5-4AA9-996E-61772E146B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224"/>
              <a:ext cx="542" cy="2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42" name="Line 120">
              <a:extLst>
                <a:ext uri="{FF2B5EF4-FFF2-40B4-BE49-F238E27FC236}">
                  <a16:creationId xmlns:a16="http://schemas.microsoft.com/office/drawing/2014/main" id="{5B2B9835-0849-4AD9-8E0C-5A97BB6289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98" y="1224"/>
              <a:ext cx="310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43" name="Line 121">
              <a:extLst>
                <a:ext uri="{FF2B5EF4-FFF2-40B4-BE49-F238E27FC236}">
                  <a16:creationId xmlns:a16="http://schemas.microsoft.com/office/drawing/2014/main" id="{FAB8DD10-07A5-4517-AE7E-E2083ACCE2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98" y="1224"/>
              <a:ext cx="466" cy="2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44" name="Line 122">
              <a:extLst>
                <a:ext uri="{FF2B5EF4-FFF2-40B4-BE49-F238E27FC236}">
                  <a16:creationId xmlns:a16="http://schemas.microsoft.com/office/drawing/2014/main" id="{B81294E8-70FE-47C1-A34B-84A1B9D74D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8" y="1512"/>
              <a:ext cx="466" cy="4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45" name="Line 123">
              <a:extLst>
                <a:ext uri="{FF2B5EF4-FFF2-40B4-BE49-F238E27FC236}">
                  <a16:creationId xmlns:a16="http://schemas.microsoft.com/office/drawing/2014/main" id="{8BB82607-47BA-4343-BA28-190241465D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6" y="1512"/>
              <a:ext cx="542" cy="4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46" name="Line 126">
              <a:extLst>
                <a:ext uri="{FF2B5EF4-FFF2-40B4-BE49-F238E27FC236}">
                  <a16:creationId xmlns:a16="http://schemas.microsoft.com/office/drawing/2014/main" id="{82E937A1-A787-4BC7-8CF0-94FDBD17F7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9" y="1800"/>
              <a:ext cx="0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29701" name="Group 185">
            <a:extLst>
              <a:ext uri="{FF2B5EF4-FFF2-40B4-BE49-F238E27FC236}">
                <a16:creationId xmlns:a16="http://schemas.microsoft.com/office/drawing/2014/main" id="{5172E7CF-04F5-43EA-BD12-202E152CAF53}"/>
              </a:ext>
            </a:extLst>
          </p:cNvPr>
          <p:cNvGrpSpPr>
            <a:grpSpLocks/>
          </p:cNvGrpSpPr>
          <p:nvPr/>
        </p:nvGrpSpPr>
        <p:grpSpPr bwMode="auto">
          <a:xfrm>
            <a:off x="1095375" y="1847850"/>
            <a:ext cx="1447800" cy="1295400"/>
            <a:chOff x="1056" y="1176"/>
            <a:chExt cx="912" cy="816"/>
          </a:xfrm>
        </p:grpSpPr>
        <p:sp>
          <p:nvSpPr>
            <p:cNvPr id="29719" name="Line 99">
              <a:extLst>
                <a:ext uri="{FF2B5EF4-FFF2-40B4-BE49-F238E27FC236}">
                  <a16:creationId xmlns:a16="http://schemas.microsoft.com/office/drawing/2014/main" id="{EEE5BCC8-EE99-4D11-BA67-3A39F39DBE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1176"/>
              <a:ext cx="476" cy="35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20" name="Line 100">
              <a:extLst>
                <a:ext uri="{FF2B5EF4-FFF2-40B4-BE49-F238E27FC236}">
                  <a16:creationId xmlns:a16="http://schemas.microsoft.com/office/drawing/2014/main" id="{ADAE7C0C-7422-4A8A-973A-F3A35C11EB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1176"/>
              <a:ext cx="436" cy="50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21" name="Line 101">
              <a:extLst>
                <a:ext uri="{FF2B5EF4-FFF2-40B4-BE49-F238E27FC236}">
                  <a16:creationId xmlns:a16="http://schemas.microsoft.com/office/drawing/2014/main" id="{944966D9-AC29-4A85-B6D8-DADA98E98A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4" y="1176"/>
              <a:ext cx="198" cy="35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22" name="Line 102">
              <a:extLst>
                <a:ext uri="{FF2B5EF4-FFF2-40B4-BE49-F238E27FC236}">
                  <a16:creationId xmlns:a16="http://schemas.microsoft.com/office/drawing/2014/main" id="{F099CD9C-3880-475C-B867-5D7790017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6" y="1681"/>
              <a:ext cx="436" cy="31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23" name="Line 103">
              <a:extLst>
                <a:ext uri="{FF2B5EF4-FFF2-40B4-BE49-F238E27FC236}">
                  <a16:creationId xmlns:a16="http://schemas.microsoft.com/office/drawing/2014/main" id="{485CD607-E5DA-4F66-A7C6-501196979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2" y="1681"/>
              <a:ext cx="238" cy="31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24" name="Line 104">
              <a:extLst>
                <a:ext uri="{FF2B5EF4-FFF2-40B4-BE49-F238E27FC236}">
                  <a16:creationId xmlns:a16="http://schemas.microsoft.com/office/drawing/2014/main" id="{AF9C0E19-EA02-4298-AC0E-41315A56C8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2" y="1526"/>
              <a:ext cx="476" cy="46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25" name="Line 105">
              <a:extLst>
                <a:ext uri="{FF2B5EF4-FFF2-40B4-BE49-F238E27FC236}">
                  <a16:creationId xmlns:a16="http://schemas.microsoft.com/office/drawing/2014/main" id="{E7C7ABAF-0DEA-4B4C-B93C-86B70E11D0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4" y="1526"/>
              <a:ext cx="198" cy="46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26" name="Line 108">
              <a:extLst>
                <a:ext uri="{FF2B5EF4-FFF2-40B4-BE49-F238E27FC236}">
                  <a16:creationId xmlns:a16="http://schemas.microsoft.com/office/drawing/2014/main" id="{A8288361-9E37-4D18-9CFA-C829F87B8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1176"/>
              <a:ext cx="39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27" name="Line 109">
              <a:extLst>
                <a:ext uri="{FF2B5EF4-FFF2-40B4-BE49-F238E27FC236}">
                  <a16:creationId xmlns:a16="http://schemas.microsoft.com/office/drawing/2014/main" id="{E136B899-63FC-4542-9160-443D01C6B8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9" y="1176"/>
              <a:ext cx="79" cy="35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28" name="Line 110">
              <a:extLst>
                <a:ext uri="{FF2B5EF4-FFF2-40B4-BE49-F238E27FC236}">
                  <a16:creationId xmlns:a16="http://schemas.microsoft.com/office/drawing/2014/main" id="{9E6B7A51-51DA-4EC7-9100-4D95A20DE3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0" y="1176"/>
              <a:ext cx="159" cy="50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29" name="AutoShape 98">
              <a:extLst>
                <a:ext uri="{FF2B5EF4-FFF2-40B4-BE49-F238E27FC236}">
                  <a16:creationId xmlns:a16="http://schemas.microsoft.com/office/drawing/2014/main" id="{A4C68D35-2B58-4102-A845-4E55C1395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526"/>
              <a:ext cx="912" cy="155"/>
            </a:xfrm>
            <a:prstGeom prst="parallelogram">
              <a:avLst>
                <a:gd name="adj" fmla="val 147097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  <p:sp>
          <p:nvSpPr>
            <p:cNvPr id="29730" name="Line 111">
              <a:extLst>
                <a:ext uri="{FF2B5EF4-FFF2-40B4-BE49-F238E27FC236}">
                  <a16:creationId xmlns:a16="http://schemas.microsoft.com/office/drawing/2014/main" id="{B2D2F8F0-542E-4974-A67D-24C8FF7AA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4" y="1526"/>
              <a:ext cx="67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31" name="Line 107">
              <a:extLst>
                <a:ext uri="{FF2B5EF4-FFF2-40B4-BE49-F238E27FC236}">
                  <a16:creationId xmlns:a16="http://schemas.microsoft.com/office/drawing/2014/main" id="{435B89D9-2C8D-4975-BF32-B030EFEC1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1176"/>
              <a:ext cx="238" cy="50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29702" name="Group 148">
            <a:extLst>
              <a:ext uri="{FF2B5EF4-FFF2-40B4-BE49-F238E27FC236}">
                <a16:creationId xmlns:a16="http://schemas.microsoft.com/office/drawing/2014/main" id="{CA5EB4BF-8547-44E6-996F-FDD7227CA20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828800"/>
            <a:ext cx="1066800" cy="1333500"/>
            <a:chOff x="3696" y="648"/>
            <a:chExt cx="672" cy="840"/>
          </a:xfrm>
        </p:grpSpPr>
        <p:sp>
          <p:nvSpPr>
            <p:cNvPr id="29706" name="Line 141">
              <a:extLst>
                <a:ext uri="{FF2B5EF4-FFF2-40B4-BE49-F238E27FC236}">
                  <a16:creationId xmlns:a16="http://schemas.microsoft.com/office/drawing/2014/main" id="{40343E15-119C-459E-A22D-6CF33A145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840"/>
              <a:ext cx="528" cy="4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07" name="Line 130">
              <a:extLst>
                <a:ext uri="{FF2B5EF4-FFF2-40B4-BE49-F238E27FC236}">
                  <a16:creationId xmlns:a16="http://schemas.microsoft.com/office/drawing/2014/main" id="{3CF1D526-446E-47BA-9951-B90793D3D1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344"/>
              <a:ext cx="528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08" name="Line 131">
              <a:extLst>
                <a:ext uri="{FF2B5EF4-FFF2-40B4-BE49-F238E27FC236}">
                  <a16:creationId xmlns:a16="http://schemas.microsoft.com/office/drawing/2014/main" id="{A0623374-A47C-4786-B988-AF82F22891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152"/>
              <a:ext cx="198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09" name="Line 132">
              <a:extLst>
                <a:ext uri="{FF2B5EF4-FFF2-40B4-BE49-F238E27FC236}">
                  <a16:creationId xmlns:a16="http://schemas.microsoft.com/office/drawing/2014/main" id="{2A00E7A7-4037-40BE-9276-38699C650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4" y="1152"/>
              <a:ext cx="330" cy="19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10" name="Line 133">
              <a:extLst>
                <a:ext uri="{FF2B5EF4-FFF2-40B4-BE49-F238E27FC236}">
                  <a16:creationId xmlns:a16="http://schemas.microsoft.com/office/drawing/2014/main" id="{E471B866-463D-48B5-9B0D-F932999BF6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890"/>
              <a:ext cx="0" cy="56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11" name="Line 135">
              <a:extLst>
                <a:ext uri="{FF2B5EF4-FFF2-40B4-BE49-F238E27FC236}">
                  <a16:creationId xmlns:a16="http://schemas.microsoft.com/office/drawing/2014/main" id="{7E98CF6C-2373-4CFC-8000-856C100601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850"/>
              <a:ext cx="0" cy="48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12" name="Line 139">
              <a:extLst>
                <a:ext uri="{FF2B5EF4-FFF2-40B4-BE49-F238E27FC236}">
                  <a16:creationId xmlns:a16="http://schemas.microsoft.com/office/drawing/2014/main" id="{1E5FB0C9-ADA4-45B3-9A87-30C0FCF599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94" y="648"/>
              <a:ext cx="330" cy="19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13" name="Line 140">
              <a:extLst>
                <a:ext uri="{FF2B5EF4-FFF2-40B4-BE49-F238E27FC236}">
                  <a16:creationId xmlns:a16="http://schemas.microsoft.com/office/drawing/2014/main" id="{1FA6119F-72B9-48FB-ACAA-8D069DCD84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648"/>
              <a:ext cx="19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14" name="Line 144">
              <a:extLst>
                <a:ext uri="{FF2B5EF4-FFF2-40B4-BE49-F238E27FC236}">
                  <a16:creationId xmlns:a16="http://schemas.microsoft.com/office/drawing/2014/main" id="{57A01F4A-0CF2-46B4-A50D-442C4118A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1104"/>
              <a:ext cx="480" cy="4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15" name="Line 145">
              <a:extLst>
                <a:ext uri="{FF2B5EF4-FFF2-40B4-BE49-F238E27FC236}">
                  <a16:creationId xmlns:a16="http://schemas.microsoft.com/office/drawing/2014/main" id="{0FF9E19C-70C4-404C-99A9-288D9209B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1104"/>
              <a:ext cx="144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16" name="Line 146">
              <a:extLst>
                <a:ext uri="{FF2B5EF4-FFF2-40B4-BE49-F238E27FC236}">
                  <a16:creationId xmlns:a16="http://schemas.microsoft.com/office/drawing/2014/main" id="{3474125B-2D99-4EBB-B62B-782ABF866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6" y="832"/>
              <a:ext cx="152" cy="27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17" name="Line 147">
              <a:extLst>
                <a:ext uri="{FF2B5EF4-FFF2-40B4-BE49-F238E27FC236}">
                  <a16:creationId xmlns:a16="http://schemas.microsoft.com/office/drawing/2014/main" id="{B77F1D8D-CAAE-4299-B9BD-6FCE75FD9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4" y="656"/>
              <a:ext cx="464" cy="44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18" name="Line 134">
              <a:extLst>
                <a:ext uri="{FF2B5EF4-FFF2-40B4-BE49-F238E27FC236}">
                  <a16:creationId xmlns:a16="http://schemas.microsoft.com/office/drawing/2014/main" id="{44F487F4-58C4-4576-AEE7-E86252E43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6" y="664"/>
              <a:ext cx="0" cy="48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29703" name="Rectangle 184">
            <a:extLst>
              <a:ext uri="{FF2B5EF4-FFF2-40B4-BE49-F238E27FC236}">
                <a16:creationId xmlns:a16="http://schemas.microsoft.com/office/drawing/2014/main" id="{CE4D362F-475B-4B15-8D0D-281991A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3681413"/>
            <a:ext cx="166370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es-MX"/>
              <a:t>Octaedro con</a:t>
            </a:r>
          </a:p>
          <a:p>
            <a:pPr algn="ctr">
              <a:lnSpc>
                <a:spcPct val="150000"/>
              </a:lnSpc>
            </a:pPr>
            <a:r>
              <a:rPr lang="en-GB" altLang="es-MX"/>
              <a:t>una cachucha</a:t>
            </a:r>
          </a:p>
          <a:p>
            <a:pPr algn="ctr">
              <a:lnSpc>
                <a:spcPct val="150000"/>
              </a:lnSpc>
            </a:pPr>
            <a:endParaRPr lang="en-GB" altLang="es-MX"/>
          </a:p>
          <a:p>
            <a:pPr algn="ctr">
              <a:lnSpc>
                <a:spcPct val="150000"/>
              </a:lnSpc>
            </a:pPr>
            <a:r>
              <a:rPr lang="en-GB" altLang="es-MX"/>
              <a:t>[WBr</a:t>
            </a:r>
            <a:r>
              <a:rPr lang="en-GB" altLang="es-MX" baseline="-25000"/>
              <a:t>3</a:t>
            </a:r>
            <a:r>
              <a:rPr lang="en-GB" altLang="es-MX"/>
              <a:t>(CO)</a:t>
            </a:r>
            <a:r>
              <a:rPr lang="en-GB" altLang="es-MX" baseline="-25000"/>
              <a:t>4</a:t>
            </a:r>
            <a:r>
              <a:rPr lang="en-GB" altLang="es-MX"/>
              <a:t>)]</a:t>
            </a:r>
            <a:r>
              <a:rPr lang="en-GB" altLang="es-MX" sz="2400" b="1" baseline="30000"/>
              <a:t>-</a:t>
            </a:r>
          </a:p>
          <a:p>
            <a:pPr algn="ctr">
              <a:lnSpc>
                <a:spcPct val="150000"/>
              </a:lnSpc>
            </a:pPr>
            <a:r>
              <a:rPr lang="en-GB" altLang="es-MX" sz="1600" b="1"/>
              <a:t>(distorsionado)</a:t>
            </a:r>
            <a:endParaRPr lang="en-GB" altLang="es-MX"/>
          </a:p>
        </p:txBody>
      </p:sp>
      <p:sp>
        <p:nvSpPr>
          <p:cNvPr id="29704" name="Rectangle 187">
            <a:extLst>
              <a:ext uri="{FF2B5EF4-FFF2-40B4-BE49-F238E27FC236}">
                <a16:creationId xmlns:a16="http://schemas.microsoft.com/office/drawing/2014/main" id="{E78D96D0-8707-4806-9B7B-1B0A054B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650" y="3681413"/>
            <a:ext cx="13144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es-MX"/>
              <a:t>bipirámide</a:t>
            </a:r>
          </a:p>
          <a:p>
            <a:pPr algn="ctr">
              <a:lnSpc>
                <a:spcPct val="150000"/>
              </a:lnSpc>
            </a:pPr>
            <a:r>
              <a:rPr lang="en-GB" altLang="es-MX"/>
              <a:t>pentagonal</a:t>
            </a:r>
          </a:p>
          <a:p>
            <a:pPr algn="ctr">
              <a:lnSpc>
                <a:spcPct val="150000"/>
              </a:lnSpc>
            </a:pPr>
            <a:endParaRPr lang="en-GB" altLang="es-MX"/>
          </a:p>
          <a:p>
            <a:pPr algn="ctr">
              <a:lnSpc>
                <a:spcPct val="150000"/>
              </a:lnSpc>
            </a:pPr>
            <a:r>
              <a:rPr lang="en-GB" altLang="es-MX"/>
              <a:t>[ZrF</a:t>
            </a:r>
            <a:r>
              <a:rPr lang="en-GB" altLang="es-MX" baseline="-25000"/>
              <a:t>7</a:t>
            </a:r>
            <a:r>
              <a:rPr lang="en-GB" altLang="es-MX"/>
              <a:t>]</a:t>
            </a:r>
            <a:r>
              <a:rPr lang="en-GB" altLang="es-MX" baseline="30000"/>
              <a:t>3</a:t>
            </a:r>
            <a:r>
              <a:rPr lang="en-GB" altLang="es-MX" sz="2400" b="1" baseline="30000"/>
              <a:t>-</a:t>
            </a:r>
          </a:p>
        </p:txBody>
      </p:sp>
      <p:sp>
        <p:nvSpPr>
          <p:cNvPr id="29705" name="Rectangle 188">
            <a:extLst>
              <a:ext uri="{FF2B5EF4-FFF2-40B4-BE49-F238E27FC236}">
                <a16:creationId xmlns:a16="http://schemas.microsoft.com/office/drawing/2014/main" id="{C831558B-15E6-4E0E-8903-4AD556559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3573463"/>
            <a:ext cx="19113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es-MX"/>
              <a:t>prisma trigonal</a:t>
            </a:r>
          </a:p>
          <a:p>
            <a:pPr algn="ctr">
              <a:lnSpc>
                <a:spcPct val="150000"/>
              </a:lnSpc>
            </a:pPr>
            <a:r>
              <a:rPr lang="en-GB" altLang="es-MX"/>
              <a:t>Tetragonalmente</a:t>
            </a:r>
          </a:p>
          <a:p>
            <a:pPr algn="ctr">
              <a:lnSpc>
                <a:spcPct val="150000"/>
              </a:lnSpc>
            </a:pPr>
            <a:r>
              <a:rPr lang="en-GB" altLang="es-MX"/>
              <a:t>encachuchado</a:t>
            </a:r>
          </a:p>
          <a:p>
            <a:pPr algn="ctr">
              <a:lnSpc>
                <a:spcPct val="150000"/>
              </a:lnSpc>
            </a:pPr>
            <a:endParaRPr lang="en-GB" altLang="es-MX"/>
          </a:p>
          <a:p>
            <a:pPr algn="ctr">
              <a:lnSpc>
                <a:spcPct val="150000"/>
              </a:lnSpc>
            </a:pPr>
            <a:r>
              <a:rPr lang="en-GB" altLang="es-MX"/>
              <a:t>[TaF</a:t>
            </a:r>
            <a:r>
              <a:rPr lang="en-GB" altLang="es-MX" baseline="-25000"/>
              <a:t>7</a:t>
            </a:r>
            <a:r>
              <a:rPr lang="en-GB" altLang="es-MX"/>
              <a:t>]</a:t>
            </a:r>
            <a:r>
              <a:rPr lang="en-GB" altLang="es-MX" baseline="30000"/>
              <a:t>2</a:t>
            </a:r>
            <a:r>
              <a:rPr lang="en-GB" altLang="es-MX" sz="2400" b="1" baseline="30000"/>
              <a:t>-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83">
            <a:extLst>
              <a:ext uri="{FF2B5EF4-FFF2-40B4-BE49-F238E27FC236}">
                <a16:creationId xmlns:a16="http://schemas.microsoft.com/office/drawing/2014/main" id="{931E63FF-3364-4BC6-9447-1E1E79B913EB}"/>
              </a:ext>
            </a:extLst>
          </p:cNvPr>
          <p:cNvGrpSpPr>
            <a:grpSpLocks/>
          </p:cNvGrpSpPr>
          <p:nvPr/>
        </p:nvGrpSpPr>
        <p:grpSpPr bwMode="auto">
          <a:xfrm>
            <a:off x="1184275" y="838200"/>
            <a:ext cx="1524000" cy="1219200"/>
            <a:chOff x="746" y="528"/>
            <a:chExt cx="960" cy="768"/>
          </a:xfrm>
        </p:grpSpPr>
        <p:sp>
          <p:nvSpPr>
            <p:cNvPr id="30746" name="Line 44">
              <a:extLst>
                <a:ext uri="{FF2B5EF4-FFF2-40B4-BE49-F238E27FC236}">
                  <a16:creationId xmlns:a16="http://schemas.microsoft.com/office/drawing/2014/main" id="{5CE84EC9-411A-42E6-978A-6E6480EC6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" y="960"/>
              <a:ext cx="57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47" name="Line 45">
              <a:extLst>
                <a:ext uri="{FF2B5EF4-FFF2-40B4-BE49-F238E27FC236}">
                  <a16:creationId xmlns:a16="http://schemas.microsoft.com/office/drawing/2014/main" id="{C7F0DB3F-89F7-4AD6-9FC2-E88CB83C6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8" y="528"/>
              <a:ext cx="288" cy="43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48" name="Line 46">
              <a:extLst>
                <a:ext uri="{FF2B5EF4-FFF2-40B4-BE49-F238E27FC236}">
                  <a16:creationId xmlns:a16="http://schemas.microsoft.com/office/drawing/2014/main" id="{8F0909EB-5117-43DC-9D36-411E088DA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6" y="528"/>
              <a:ext cx="288" cy="43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49" name="Line 47">
              <a:extLst>
                <a:ext uri="{FF2B5EF4-FFF2-40B4-BE49-F238E27FC236}">
                  <a16:creationId xmlns:a16="http://schemas.microsoft.com/office/drawing/2014/main" id="{85ABFEE6-CDF7-4AD2-9A69-3F7B96D10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4" y="960"/>
              <a:ext cx="0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50" name="Line 48">
              <a:extLst>
                <a:ext uri="{FF2B5EF4-FFF2-40B4-BE49-F238E27FC236}">
                  <a16:creationId xmlns:a16="http://schemas.microsoft.com/office/drawing/2014/main" id="{9F625AB3-EA71-4141-9DE4-7C4AB5855D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8" y="1296"/>
              <a:ext cx="57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51" name="Line 49">
              <a:extLst>
                <a:ext uri="{FF2B5EF4-FFF2-40B4-BE49-F238E27FC236}">
                  <a16:creationId xmlns:a16="http://schemas.microsoft.com/office/drawing/2014/main" id="{F08AEFE1-2EB7-4FD0-A68A-31D3177CA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8" y="960"/>
              <a:ext cx="0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52" name="Line 50">
              <a:extLst>
                <a:ext uri="{FF2B5EF4-FFF2-40B4-BE49-F238E27FC236}">
                  <a16:creationId xmlns:a16="http://schemas.microsoft.com/office/drawing/2014/main" id="{E723E6B8-71F4-4F7A-81F3-494E1602C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8" y="768"/>
              <a:ext cx="288" cy="52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53" name="Line 51">
              <a:extLst>
                <a:ext uri="{FF2B5EF4-FFF2-40B4-BE49-F238E27FC236}">
                  <a16:creationId xmlns:a16="http://schemas.microsoft.com/office/drawing/2014/main" id="{8CAC3916-4349-439B-B45A-28837C38C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6" y="768"/>
              <a:ext cx="288" cy="52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54" name="Line 52">
              <a:extLst>
                <a:ext uri="{FF2B5EF4-FFF2-40B4-BE49-F238E27FC236}">
                  <a16:creationId xmlns:a16="http://schemas.microsoft.com/office/drawing/2014/main" id="{C955CB54-A56E-4A2B-A1FF-8BD230DD9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26" y="528"/>
              <a:ext cx="48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55" name="Line 53">
              <a:extLst>
                <a:ext uri="{FF2B5EF4-FFF2-40B4-BE49-F238E27FC236}">
                  <a16:creationId xmlns:a16="http://schemas.microsoft.com/office/drawing/2014/main" id="{427AA514-02DF-46B6-BD84-754EA8DFF2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4" y="624"/>
              <a:ext cx="192" cy="67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56" name="Line 54">
              <a:extLst>
                <a:ext uri="{FF2B5EF4-FFF2-40B4-BE49-F238E27FC236}">
                  <a16:creationId xmlns:a16="http://schemas.microsoft.com/office/drawing/2014/main" id="{13708CD1-2E74-46CA-9F84-5291414777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4" y="624"/>
              <a:ext cx="192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57" name="Line 55">
              <a:extLst>
                <a:ext uri="{FF2B5EF4-FFF2-40B4-BE49-F238E27FC236}">
                  <a16:creationId xmlns:a16="http://schemas.microsoft.com/office/drawing/2014/main" id="{D1CC70F3-FD71-4271-A1CA-4DECD7224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6" y="624"/>
              <a:ext cx="480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58" name="Line 56">
              <a:extLst>
                <a:ext uri="{FF2B5EF4-FFF2-40B4-BE49-F238E27FC236}">
                  <a16:creationId xmlns:a16="http://schemas.microsoft.com/office/drawing/2014/main" id="{4101F416-7277-48C3-9B04-F808C5CB6C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6" y="528"/>
              <a:ext cx="48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59" name="Line 57">
              <a:extLst>
                <a:ext uri="{FF2B5EF4-FFF2-40B4-BE49-F238E27FC236}">
                  <a16:creationId xmlns:a16="http://schemas.microsoft.com/office/drawing/2014/main" id="{FAA908C6-AAC1-47A9-A4C4-AF2E816179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6" y="624"/>
              <a:ext cx="480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60" name="Line 58">
              <a:extLst>
                <a:ext uri="{FF2B5EF4-FFF2-40B4-BE49-F238E27FC236}">
                  <a16:creationId xmlns:a16="http://schemas.microsoft.com/office/drawing/2014/main" id="{17342974-30A0-4535-B4C1-06931C98F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6" y="624"/>
              <a:ext cx="192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61" name="Line 59">
              <a:extLst>
                <a:ext uri="{FF2B5EF4-FFF2-40B4-BE49-F238E27FC236}">
                  <a16:creationId xmlns:a16="http://schemas.microsoft.com/office/drawing/2014/main" id="{2E10ADC7-034E-4975-AE7A-3D970FFD2A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6" y="624"/>
              <a:ext cx="192" cy="67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pic>
        <p:nvPicPr>
          <p:cNvPr id="30723" name="Picture 60">
            <a:extLst>
              <a:ext uri="{FF2B5EF4-FFF2-40B4-BE49-F238E27FC236}">
                <a16:creationId xmlns:a16="http://schemas.microsoft.com/office/drawing/2014/main" id="{A6E4AB4E-768E-4B0D-AF2D-8C6B4899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12366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Group 61">
            <a:extLst>
              <a:ext uri="{FF2B5EF4-FFF2-40B4-BE49-F238E27FC236}">
                <a16:creationId xmlns:a16="http://schemas.microsoft.com/office/drawing/2014/main" id="{44F3EB66-1472-4D27-A769-3A05750E4B12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838200"/>
            <a:ext cx="990600" cy="1143000"/>
            <a:chOff x="4080" y="2160"/>
            <a:chExt cx="624" cy="720"/>
          </a:xfrm>
        </p:grpSpPr>
        <p:grpSp>
          <p:nvGrpSpPr>
            <p:cNvPr id="30732" name="Group 62">
              <a:extLst>
                <a:ext uri="{FF2B5EF4-FFF2-40B4-BE49-F238E27FC236}">
                  <a16:creationId xmlns:a16="http://schemas.microsoft.com/office/drawing/2014/main" id="{5E9835AB-B714-4335-B530-72223EC37B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2160"/>
              <a:ext cx="432" cy="432"/>
              <a:chOff x="4080" y="2448"/>
              <a:chExt cx="336" cy="336"/>
            </a:xfrm>
          </p:grpSpPr>
          <p:sp>
            <p:nvSpPr>
              <p:cNvPr id="30742" name="Line 63">
                <a:extLst>
                  <a:ext uri="{FF2B5EF4-FFF2-40B4-BE49-F238E27FC236}">
                    <a16:creationId xmlns:a16="http://schemas.microsoft.com/office/drawing/2014/main" id="{1D49DD95-942D-4920-AC7F-7D096ED25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2448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0743" name="Line 64">
                <a:extLst>
                  <a:ext uri="{FF2B5EF4-FFF2-40B4-BE49-F238E27FC236}">
                    <a16:creationId xmlns:a16="http://schemas.microsoft.com/office/drawing/2014/main" id="{07CAE843-7666-4943-8E77-AC6EC9150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2448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0744" name="Line 65">
                <a:extLst>
                  <a:ext uri="{FF2B5EF4-FFF2-40B4-BE49-F238E27FC236}">
                    <a16:creationId xmlns:a16="http://schemas.microsoft.com/office/drawing/2014/main" id="{76371814-81EA-427A-92AB-05F00B171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448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0745" name="Line 66">
                <a:extLst>
                  <a:ext uri="{FF2B5EF4-FFF2-40B4-BE49-F238E27FC236}">
                    <a16:creationId xmlns:a16="http://schemas.microsoft.com/office/drawing/2014/main" id="{C0366974-B0B6-4696-8B2F-FD47CEBB5A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80" y="278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30733" name="Group 67">
              <a:extLst>
                <a:ext uri="{FF2B5EF4-FFF2-40B4-BE49-F238E27FC236}">
                  <a16:creationId xmlns:a16="http://schemas.microsoft.com/office/drawing/2014/main" id="{A8ABF75D-BF64-4161-996F-7AB9604B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448"/>
              <a:ext cx="432" cy="432"/>
              <a:chOff x="4080" y="2448"/>
              <a:chExt cx="336" cy="336"/>
            </a:xfrm>
          </p:grpSpPr>
          <p:sp>
            <p:nvSpPr>
              <p:cNvPr id="30738" name="Line 68">
                <a:extLst>
                  <a:ext uri="{FF2B5EF4-FFF2-40B4-BE49-F238E27FC236}">
                    <a16:creationId xmlns:a16="http://schemas.microsoft.com/office/drawing/2014/main" id="{1E81F0DD-A1F4-43DC-9ED4-DACF81F58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2448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0739" name="Line 69">
                <a:extLst>
                  <a:ext uri="{FF2B5EF4-FFF2-40B4-BE49-F238E27FC236}">
                    <a16:creationId xmlns:a16="http://schemas.microsoft.com/office/drawing/2014/main" id="{B9B3AE6B-3B1D-4ACE-AA61-FCCD1DF245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2448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0740" name="Line 70">
                <a:extLst>
                  <a:ext uri="{FF2B5EF4-FFF2-40B4-BE49-F238E27FC236}">
                    <a16:creationId xmlns:a16="http://schemas.microsoft.com/office/drawing/2014/main" id="{B75DA850-C569-4EAD-A420-4B5B4AAD6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448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0741" name="Line 71">
                <a:extLst>
                  <a:ext uri="{FF2B5EF4-FFF2-40B4-BE49-F238E27FC236}">
                    <a16:creationId xmlns:a16="http://schemas.microsoft.com/office/drawing/2014/main" id="{B23B39D3-9871-4016-9B76-9CA406E2E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80" y="278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30734" name="Line 72">
              <a:extLst>
                <a:ext uri="{FF2B5EF4-FFF2-40B4-BE49-F238E27FC236}">
                  <a16:creationId xmlns:a16="http://schemas.microsoft.com/office/drawing/2014/main" id="{09F445D6-7D45-4B29-8A1B-190D660F8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2160"/>
              <a:ext cx="192" cy="2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35" name="Line 73">
              <a:extLst>
                <a:ext uri="{FF2B5EF4-FFF2-40B4-BE49-F238E27FC236}">
                  <a16:creationId xmlns:a16="http://schemas.microsoft.com/office/drawing/2014/main" id="{870E629D-DA8C-41EB-BBE5-837746B3BD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2160"/>
              <a:ext cx="192" cy="2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36" name="Line 74">
              <a:extLst>
                <a:ext uri="{FF2B5EF4-FFF2-40B4-BE49-F238E27FC236}">
                  <a16:creationId xmlns:a16="http://schemas.microsoft.com/office/drawing/2014/main" id="{D4F5F357-5C59-4C8F-A264-6A87866EC5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2592"/>
              <a:ext cx="192" cy="2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37" name="Line 75">
              <a:extLst>
                <a:ext uri="{FF2B5EF4-FFF2-40B4-BE49-F238E27FC236}">
                  <a16:creationId xmlns:a16="http://schemas.microsoft.com/office/drawing/2014/main" id="{CE50243B-656A-475E-8DB5-35A096DCBE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2592"/>
              <a:ext cx="192" cy="2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30725" name="Rectangle 76">
            <a:extLst>
              <a:ext uri="{FF2B5EF4-FFF2-40B4-BE49-F238E27FC236}">
                <a16:creationId xmlns:a16="http://schemas.microsoft.com/office/drawing/2014/main" id="{80321EDC-FC26-421C-8632-212BAE3F0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52400"/>
            <a:ext cx="286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Número de coordinación 8</a:t>
            </a:r>
          </a:p>
        </p:txBody>
      </p:sp>
      <p:sp>
        <p:nvSpPr>
          <p:cNvPr id="30726" name="Rectangle 77">
            <a:extLst>
              <a:ext uri="{FF2B5EF4-FFF2-40B4-BE49-F238E27FC236}">
                <a16:creationId xmlns:a16="http://schemas.microsoft.com/office/drawing/2014/main" id="{D4F8D387-5325-49D9-BF9A-5530134B0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2286000"/>
            <a:ext cx="23780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es-MX"/>
              <a:t>Antriprisma cuadrado</a:t>
            </a:r>
          </a:p>
          <a:p>
            <a:pPr algn="ctr">
              <a:lnSpc>
                <a:spcPct val="150000"/>
              </a:lnSpc>
            </a:pPr>
            <a:r>
              <a:rPr lang="en-GB" altLang="es-MX"/>
              <a:t>Na</a:t>
            </a:r>
            <a:r>
              <a:rPr lang="en-GB" altLang="es-MX" baseline="-25000"/>
              <a:t>3</a:t>
            </a:r>
            <a:r>
              <a:rPr lang="en-GB" altLang="es-MX"/>
              <a:t>[Mo(CN)</a:t>
            </a:r>
            <a:r>
              <a:rPr lang="en-GB" altLang="es-MX" baseline="-25000"/>
              <a:t>8</a:t>
            </a:r>
            <a:r>
              <a:rPr lang="en-GB" altLang="es-MX"/>
              <a:t>]</a:t>
            </a:r>
            <a:endParaRPr lang="en-GB" altLang="es-MX" sz="2400" b="1" baseline="30000"/>
          </a:p>
        </p:txBody>
      </p:sp>
      <p:sp>
        <p:nvSpPr>
          <p:cNvPr id="30727" name="Rectangle 78">
            <a:extLst>
              <a:ext uri="{FF2B5EF4-FFF2-40B4-BE49-F238E27FC236}">
                <a16:creationId xmlns:a16="http://schemas.microsoft.com/office/drawing/2014/main" id="{C1B2079A-71D2-4DA9-A8F9-BE74F1F8E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88" y="2286000"/>
            <a:ext cx="20447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es-MX"/>
              <a:t>dodecahedro</a:t>
            </a:r>
          </a:p>
          <a:p>
            <a:pPr algn="ctr">
              <a:lnSpc>
                <a:spcPct val="150000"/>
              </a:lnSpc>
            </a:pPr>
            <a:r>
              <a:rPr lang="en-GB" altLang="es-MX"/>
              <a:t>(</a:t>
            </a:r>
            <a:r>
              <a:rPr lang="en-GB" altLang="es-MX" i="1" baseline="30000"/>
              <a:t>n</a:t>
            </a:r>
            <a:r>
              <a:rPr lang="en-GB" altLang="es-MX"/>
              <a:t>Bu</a:t>
            </a:r>
            <a:r>
              <a:rPr lang="en-GB" altLang="es-MX" baseline="-25000"/>
              <a:t>4</a:t>
            </a:r>
            <a:r>
              <a:rPr lang="en-GB" altLang="es-MX"/>
              <a:t>N)</a:t>
            </a:r>
            <a:r>
              <a:rPr lang="en-GB" altLang="es-MX" baseline="-25000"/>
              <a:t>3</a:t>
            </a:r>
            <a:r>
              <a:rPr lang="en-GB" altLang="es-MX"/>
              <a:t>[Mo(CN)</a:t>
            </a:r>
            <a:r>
              <a:rPr lang="en-GB" altLang="es-MX" baseline="-25000"/>
              <a:t>8</a:t>
            </a:r>
            <a:r>
              <a:rPr lang="en-GB" altLang="es-MX"/>
              <a:t>]</a:t>
            </a:r>
          </a:p>
        </p:txBody>
      </p:sp>
      <p:sp>
        <p:nvSpPr>
          <p:cNvPr id="30728" name="Rectangle 79">
            <a:extLst>
              <a:ext uri="{FF2B5EF4-FFF2-40B4-BE49-F238E27FC236}">
                <a16:creationId xmlns:a16="http://schemas.microsoft.com/office/drawing/2014/main" id="{99A6F8AF-D954-467E-88AC-798AA69DE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838" y="2286000"/>
            <a:ext cx="679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es-MX"/>
              <a:t>cubo</a:t>
            </a:r>
          </a:p>
        </p:txBody>
      </p:sp>
      <p:sp>
        <p:nvSpPr>
          <p:cNvPr id="30729" name="Rectangle 80">
            <a:extLst>
              <a:ext uri="{FF2B5EF4-FFF2-40B4-BE49-F238E27FC236}">
                <a16:creationId xmlns:a16="http://schemas.microsoft.com/office/drawing/2014/main" id="{D0BBA052-45BD-4AC9-A0D1-2A856331D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789363"/>
            <a:ext cx="286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Número de coordinación 9</a:t>
            </a:r>
          </a:p>
        </p:txBody>
      </p:sp>
      <p:pic>
        <p:nvPicPr>
          <p:cNvPr id="30730" name="Picture 81">
            <a:extLst>
              <a:ext uri="{FF2B5EF4-FFF2-40B4-BE49-F238E27FC236}">
                <a16:creationId xmlns:a16="http://schemas.microsoft.com/office/drawing/2014/main" id="{E8DE11E6-7865-4DB8-AA3A-0930CAD4E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08500"/>
            <a:ext cx="17065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Rectangle 82">
            <a:extLst>
              <a:ext uri="{FF2B5EF4-FFF2-40B4-BE49-F238E27FC236}">
                <a16:creationId xmlns:a16="http://schemas.microsoft.com/office/drawing/2014/main" id="{FABFFB33-C48E-4C64-A3D7-871040B04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4724400"/>
            <a:ext cx="21399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es-MX"/>
              <a:t>Prisma trigonal con</a:t>
            </a:r>
          </a:p>
          <a:p>
            <a:pPr algn="ctr">
              <a:lnSpc>
                <a:spcPct val="150000"/>
              </a:lnSpc>
            </a:pPr>
            <a:r>
              <a:rPr lang="en-GB" altLang="es-MX"/>
              <a:t>tres cachuchas</a:t>
            </a:r>
          </a:p>
          <a:p>
            <a:pPr algn="ctr">
              <a:lnSpc>
                <a:spcPct val="150000"/>
              </a:lnSpc>
            </a:pPr>
            <a:r>
              <a:rPr lang="en-GB" altLang="es-MX"/>
              <a:t>[ReH</a:t>
            </a:r>
            <a:r>
              <a:rPr lang="en-GB" altLang="es-MX" baseline="-25000"/>
              <a:t>9</a:t>
            </a:r>
            <a:r>
              <a:rPr lang="en-GB" altLang="es-MX"/>
              <a:t>]</a:t>
            </a:r>
            <a:r>
              <a:rPr lang="en-GB" altLang="es-MX" baseline="30000"/>
              <a:t>2</a:t>
            </a:r>
            <a:r>
              <a:rPr lang="en-GB" altLang="es-MX" sz="2400" b="1" baseline="30000"/>
              <a:t>-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483591D-9C37-4E7B-9EEC-75DF0E22A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B847E6A2-792E-4A9D-ADB7-1406EC227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85693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s-MX"/>
              <a:t>2) acetona y propionaldehído tienen el grupo carbonilo en diferente posición</a:t>
            </a:r>
            <a:r>
              <a:rPr lang="en-GB" altLang="es-MX" b="1">
                <a:solidFill>
                  <a:schemeClr val="tx1"/>
                </a:solidFill>
              </a:rPr>
              <a:t> </a:t>
            </a:r>
            <a:endParaRPr lang="en-GB" altLang="es-MX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s-ES" altLang="es-MX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32E5EF4-99D5-4E1B-9CD7-11C55A9A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6475"/>
            <a:ext cx="518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>
            <a:extLst>
              <a:ext uri="{FF2B5EF4-FFF2-40B4-BE49-F238E27FC236}">
                <a16:creationId xmlns:a16="http://schemas.microsoft.com/office/drawing/2014/main" id="{A2A56ECB-036E-4AC7-B8D0-7D80CA792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21163"/>
            <a:ext cx="85693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</a:pPr>
            <a:r>
              <a:rPr lang="en-GB" altLang="es-MX"/>
              <a:t>El estereoisomerismo se genera cuando dos o más compuestos que tienen la misma fórmula empírica, la misma secuencia de enlace átomo-átomo, pero el acomodo en el espacio de los átomos difiere. Un ejemplo en la química orgánica es el par de enantiómeros R- y S-3-bromo-2-metil-pentano.</a:t>
            </a:r>
            <a:endParaRPr lang="es-ES" altLang="es-MX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B075B23-86EE-4042-953E-BD69320E0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0A127702-2E80-4EA7-B6A4-3155B5D5F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8363"/>
            <a:ext cx="9142413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C0A9A2D-ECE4-4972-9F32-B00AE1BB8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pic>
        <p:nvPicPr>
          <p:cNvPr id="32771" name="Picture 3" descr="The image “http://cwx.prenhall.com/petrucci/medialib/media_portfolio/text_images/FG_25_03.JPG” cannot be displayed, because it contains errors.">
            <a:extLst>
              <a:ext uri="{FF2B5EF4-FFF2-40B4-BE49-F238E27FC236}">
                <a16:creationId xmlns:a16="http://schemas.microsoft.com/office/drawing/2014/main" id="{D38A2502-82BB-4466-AD49-BC9FA4D7B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771525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BD7F1BD-3E91-46D0-8BC4-AEF380537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D6355051-51D0-4FAE-8171-444C006A7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8964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MX" sz="2400" b="1"/>
              <a:t>Isomería óptica en compuestos de coordinación octaédricos</a:t>
            </a:r>
            <a:endParaRPr lang="es-ES" altLang="es-MX" sz="2400" b="1"/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FDA2BBC5-8FE3-4F17-8607-4B2C095F6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68413"/>
            <a:ext cx="82089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sz="2400"/>
              <a:t>Hay seis formas de introducir quiralidad en compuestos octaédricos: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s-MX" altLang="es-MX" sz="2400"/>
              <a:t>Distribución de ligantes monodentados alrededor del metal central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s-MX" altLang="es-MX" sz="2400"/>
              <a:t>Distribución de anillos quelatos alrededor del metal central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s-MX" altLang="es-MX" sz="2400"/>
              <a:t>Coordinación de ligantes multidentados no simétricos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s-MX" altLang="es-MX" sz="2400"/>
              <a:t>Conformación de los anillos quelatos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s-MX" altLang="es-MX" sz="2400"/>
              <a:t>Coordinación de un ligante quiral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s-MX" altLang="es-MX" sz="2400"/>
              <a:t>Coordinación de un átomo donador que es asimétrico</a:t>
            </a:r>
            <a:endParaRPr lang="es-ES" altLang="es-MX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3F55613-CA64-4BEF-B71A-A39080279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graphicFrame>
        <p:nvGraphicFramePr>
          <p:cNvPr id="34819" name="Object 3">
            <a:extLst>
              <a:ext uri="{FF2B5EF4-FFF2-40B4-BE49-F238E27FC236}">
                <a16:creationId xmlns:a16="http://schemas.microsoft.com/office/drawing/2014/main" id="{660D4638-0CA6-4602-85DC-766F57BF74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260350"/>
          <a:ext cx="4895850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8097380" imgH="2647619" progId="MSPhotoEd.3">
                  <p:embed/>
                </p:oleObj>
              </mc:Choice>
              <mc:Fallback>
                <p:oleObj name="Fotografía de Photo Editor" r:id="rId3" imgW="8097380" imgH="264761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60350"/>
                        <a:ext cx="4895850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561A8"/>
                                </a:gs>
                                <a:gs pos="100000">
                                  <a:srgbClr val="312F59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4">
            <a:extLst>
              <a:ext uri="{FF2B5EF4-FFF2-40B4-BE49-F238E27FC236}">
                <a16:creationId xmlns:a16="http://schemas.microsoft.com/office/drawing/2014/main" id="{4DBE8499-A411-4AF6-BD21-395B9F6D8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000250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sz="2000"/>
              <a:t>La reacción de adición oxidativa a un compuesto cuadrado de iridio da un compuesto único, a pesar de que sería posible tener </a:t>
            </a:r>
            <a:r>
              <a:rPr lang="es-MX" altLang="es-MX" sz="2000" b="1">
                <a:solidFill>
                  <a:srgbClr val="FFCC00"/>
                </a:solidFill>
              </a:rPr>
              <a:t>ocho </a:t>
            </a:r>
            <a:r>
              <a:rPr lang="es-MX" altLang="es-MX" sz="2000">
                <a:solidFill>
                  <a:srgbClr val="FFCC00"/>
                </a:solidFill>
              </a:rPr>
              <a:t>estereoisómeros</a:t>
            </a:r>
            <a:r>
              <a:rPr lang="es-MX" altLang="es-MX" sz="2000"/>
              <a:t>: </a:t>
            </a:r>
            <a:r>
              <a:rPr lang="es-MX" altLang="es-MX" sz="2000">
                <a:solidFill>
                  <a:srgbClr val="FFCC00"/>
                </a:solidFill>
              </a:rPr>
              <a:t>seis diasterómeros</a:t>
            </a:r>
            <a:r>
              <a:rPr lang="es-MX" altLang="es-MX" sz="2000"/>
              <a:t> y </a:t>
            </a:r>
            <a:r>
              <a:rPr lang="es-MX" altLang="es-MX" sz="2000">
                <a:solidFill>
                  <a:srgbClr val="FFCC00"/>
                </a:solidFill>
              </a:rPr>
              <a:t>dos enantiómeros</a:t>
            </a:r>
            <a:r>
              <a:rPr lang="es-MX" altLang="es-MX" sz="2000"/>
              <a:t>.</a:t>
            </a:r>
            <a:endParaRPr lang="es-ES" altLang="es-MX" sz="2000"/>
          </a:p>
        </p:txBody>
      </p:sp>
      <p:graphicFrame>
        <p:nvGraphicFramePr>
          <p:cNvPr id="34821" name="Object 6">
            <a:extLst>
              <a:ext uri="{FF2B5EF4-FFF2-40B4-BE49-F238E27FC236}">
                <a16:creationId xmlns:a16="http://schemas.microsoft.com/office/drawing/2014/main" id="{CEBB60BF-2D65-42B5-B0E4-3A641F5692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3213100"/>
          <a:ext cx="5761037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5" imgW="10657143" imgH="5582429" progId="Paint.Picture">
                  <p:embed/>
                </p:oleObj>
              </mc:Choice>
              <mc:Fallback>
                <p:oleObj name="Imagen de mapa de bits" r:id="rId5" imgW="10657143" imgH="558242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213100"/>
                        <a:ext cx="5761037" cy="301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561A8"/>
                                </a:gs>
                                <a:gs pos="100000">
                                  <a:srgbClr val="312F59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62946E0-6077-4C38-A769-1DD370F2B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8459631F-FE19-4189-9556-0C2F10FF6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857250"/>
            <a:ext cx="7921625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s-MX" altLang="es-MX" sz="2000"/>
              <a:t>	</a:t>
            </a:r>
            <a:r>
              <a:rPr lang="es-MX" altLang="es-MX" sz="2400"/>
              <a:t>Determinación del número total de isómeros para un compuesto dado puede lograrse en una forma sistemática. 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s-MX" altLang="es-MX" sz="2400"/>
              <a:t>	En los tres primeros isómeros de las figuras anteriores grupos idénticos se encuentran colocados en posición </a:t>
            </a:r>
            <a:r>
              <a:rPr lang="es-MX" altLang="es-MX" sz="2400" i="1">
                <a:solidFill>
                  <a:srgbClr val="FFCC00"/>
                </a:solidFill>
              </a:rPr>
              <a:t>trans</a:t>
            </a:r>
            <a:r>
              <a:rPr lang="es-MX" altLang="es-MX" sz="2400"/>
              <a:t> y los demás ligantes se encuentran en las otras posiciones. 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s-MX" altLang="es-MX" sz="2400"/>
              <a:t>Por lo que necesariamente hay un plano de simetría en cada uno de ellos y consecuentemente no se presentan enantiómeros.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s-MX" altLang="es-MX" sz="2400"/>
              <a:t>	</a:t>
            </a:r>
            <a:endParaRPr lang="es-ES" altLang="es-MX" sz="2400" i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CuadroTexto">
            <a:extLst>
              <a:ext uri="{FF2B5EF4-FFF2-40B4-BE49-F238E27FC236}">
                <a16:creationId xmlns:a16="http://schemas.microsoft.com/office/drawing/2014/main" id="{20CD849B-394E-4497-8B05-D3D67F6E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7358063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s-MX" altLang="es-MX" sz="2400"/>
              <a:t>	En los otros tres diasteroisómeros los grupos iguales se encuentran en posiciones </a:t>
            </a:r>
            <a:r>
              <a:rPr lang="es-MX" altLang="es-MX" sz="2400" i="1">
                <a:solidFill>
                  <a:srgbClr val="FFCC00"/>
                </a:solidFill>
              </a:rPr>
              <a:t>cis</a:t>
            </a:r>
            <a:r>
              <a:rPr lang="es-MX" altLang="es-MX" sz="2400"/>
              <a:t>. 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s-MX" altLang="es-MX" sz="2400"/>
              <a:t>	Si los dos conjuntos de grupos son idénticos se encuentran en el mismo plano, entonces hay un plano de simetría y por tanto no hay enantiómeros.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s-MX" altLang="es-MX" sz="2400"/>
              <a:t>	Por otra parte si los dos grupos de conjuntos idénticos </a:t>
            </a:r>
            <a:r>
              <a:rPr lang="es-MX" altLang="es-MX" sz="2400" i="1">
                <a:solidFill>
                  <a:srgbClr val="FFCC00"/>
                </a:solidFill>
              </a:rPr>
              <a:t>cis</a:t>
            </a:r>
            <a:r>
              <a:rPr lang="es-MX" altLang="es-MX" sz="2400" i="1"/>
              <a:t> </a:t>
            </a:r>
            <a:r>
              <a:rPr lang="es-MX" altLang="es-MX" sz="2400"/>
              <a:t>se encuentran en diferentes planos habrá enantiómeros.</a:t>
            </a:r>
            <a:endParaRPr lang="es-ES" altLang="es-MX" sz="2400" i="1"/>
          </a:p>
          <a:p>
            <a:endParaRPr lang="es-MX" altLang="es-MX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EA88659-6BB8-4C9B-8430-9ED0237F0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82A502DA-FA8C-484F-995B-F1C126AC5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351837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s-MX" altLang="es-MX" sz="2000"/>
              <a:t>	Muchos compuestos de coordinación involucran ligantes quelatantes lo que puede generar diversos isómeros. 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s-MX" altLang="es-MX" sz="2000"/>
              <a:t>Ejemplo: [Co(en)(NH</a:t>
            </a:r>
            <a:r>
              <a:rPr lang="es-MX" altLang="es-MX" sz="2000" baseline="-25000"/>
              <a:t>3</a:t>
            </a:r>
            <a:r>
              <a:rPr lang="es-MX" altLang="es-MX" sz="2000"/>
              <a:t>)</a:t>
            </a:r>
            <a:r>
              <a:rPr lang="es-MX" altLang="es-MX" sz="2000" baseline="-25000"/>
              <a:t>2</a:t>
            </a:r>
            <a:r>
              <a:rPr lang="es-MX" altLang="es-MX" sz="2000"/>
              <a:t>Cl(H</a:t>
            </a:r>
            <a:r>
              <a:rPr lang="es-MX" altLang="es-MX" sz="2000" baseline="-25000"/>
              <a:t>2</a:t>
            </a:r>
            <a:r>
              <a:rPr lang="es-MX" altLang="es-MX" sz="2000"/>
              <a:t>O)]</a:t>
            </a:r>
            <a:r>
              <a:rPr lang="es-MX" altLang="es-MX" sz="2000" baseline="30000"/>
              <a:t>2+</a:t>
            </a:r>
            <a:r>
              <a:rPr lang="es-MX" altLang="es-MX" sz="2000"/>
              <a:t>. Por lo menos existe un plano de simetría si los dos grupos NH</a:t>
            </a:r>
            <a:r>
              <a:rPr lang="es-MX" altLang="es-MX" sz="2000" baseline="-25000"/>
              <a:t>3</a:t>
            </a:r>
            <a:r>
              <a:rPr lang="es-MX" altLang="es-MX" sz="2000"/>
              <a:t> o el H</a:t>
            </a:r>
            <a:r>
              <a:rPr lang="es-MX" altLang="es-MX" sz="2000" baseline="-25000"/>
              <a:t>2</a:t>
            </a:r>
            <a:r>
              <a:rPr lang="es-MX" altLang="es-MX" sz="2000"/>
              <a:t>O y el Cl están en el mismo plano que la etilendiamina. Por otro lado no hay ni un plano ni un centro de simetría (ningún </a:t>
            </a:r>
            <a:r>
              <a:rPr lang="es-MX" altLang="es-MX" sz="2000" i="1"/>
              <a:t>S</a:t>
            </a:r>
            <a:r>
              <a:rPr lang="es-MX" altLang="es-MX" sz="2000" i="1" baseline="-25000"/>
              <a:t>n</a:t>
            </a:r>
            <a:r>
              <a:rPr lang="es-MX" altLang="es-MX" sz="2000"/>
              <a:t>) si el NH</a:t>
            </a:r>
            <a:r>
              <a:rPr lang="es-MX" altLang="es-MX" sz="2000" baseline="-25000"/>
              <a:t>3</a:t>
            </a:r>
            <a:r>
              <a:rPr lang="es-MX" altLang="es-MX" sz="2000"/>
              <a:t> y el Cl o el NH</a:t>
            </a:r>
            <a:r>
              <a:rPr lang="es-MX" altLang="es-MX" sz="2000" baseline="-25000"/>
              <a:t>3</a:t>
            </a:r>
            <a:r>
              <a:rPr lang="es-MX" altLang="es-MX" sz="2000"/>
              <a:t> y el H</a:t>
            </a:r>
            <a:r>
              <a:rPr lang="es-MX" altLang="es-MX" sz="2000" baseline="-25000"/>
              <a:t>2</a:t>
            </a:r>
            <a:r>
              <a:rPr lang="es-MX" altLang="es-MX" sz="2000"/>
              <a:t>O están en el mismo plano de la etilendiamina. Esto se ejemplifica en la siguiente figura.</a:t>
            </a:r>
            <a:endParaRPr lang="es-ES" altLang="es-MX" sz="2000" baseline="30000"/>
          </a:p>
        </p:txBody>
      </p:sp>
      <p:graphicFrame>
        <p:nvGraphicFramePr>
          <p:cNvPr id="37892" name="Object 5">
            <a:extLst>
              <a:ext uri="{FF2B5EF4-FFF2-40B4-BE49-F238E27FC236}">
                <a16:creationId xmlns:a16="http://schemas.microsoft.com/office/drawing/2014/main" id="{8B4DE4CF-3685-4386-969F-484A2DF052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3659188"/>
          <a:ext cx="5761037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3" imgW="11866667" imgH="5630061" progId="Paint.Picture">
                  <p:embed/>
                </p:oleObj>
              </mc:Choice>
              <mc:Fallback>
                <p:oleObj name="Imagen de mapa de bits" r:id="rId3" imgW="11866667" imgH="563006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659188"/>
                        <a:ext cx="5761037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561A8"/>
                                </a:gs>
                                <a:gs pos="100000">
                                  <a:srgbClr val="312F59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14E3B92-38FB-4830-8CCE-3752DA16E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sp>
        <p:nvSpPr>
          <p:cNvPr id="38915" name="Text Box 7">
            <a:extLst>
              <a:ext uri="{FF2B5EF4-FFF2-40B4-BE49-F238E27FC236}">
                <a16:creationId xmlns:a16="http://schemas.microsoft.com/office/drawing/2014/main" id="{B11B83A6-27C4-4577-856C-DDB5426A9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85693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s-MX" altLang="es-MX" sz="2000"/>
              <a:t>	La tercera forma de obtener complejos disimétricos es el uso de ligantes multidentados no simétricos, por ejemplo el compuesto Cu(H</a:t>
            </a:r>
            <a:r>
              <a:rPr lang="es-MX" altLang="es-MX" sz="2000" baseline="-25000"/>
              <a:t>2</a:t>
            </a:r>
            <a:r>
              <a:rPr lang="es-MX" altLang="es-MX" sz="2000"/>
              <a:t>NCH</a:t>
            </a:r>
            <a:r>
              <a:rPr lang="es-MX" altLang="es-MX" sz="2000" baseline="-25000"/>
              <a:t>2</a:t>
            </a:r>
            <a:r>
              <a:rPr lang="es-MX" altLang="es-MX" sz="2000"/>
              <a:t>COO)</a:t>
            </a:r>
            <a:r>
              <a:rPr lang="es-MX" altLang="es-MX" sz="2000" baseline="-25000"/>
              <a:t>2</a:t>
            </a:r>
            <a:r>
              <a:rPr lang="es-MX" altLang="es-MX" sz="2000"/>
              <a:t>(H</a:t>
            </a:r>
            <a:r>
              <a:rPr lang="es-MX" altLang="es-MX" sz="2000" baseline="-25000"/>
              <a:t>2</a:t>
            </a:r>
            <a:r>
              <a:rPr lang="es-MX" altLang="es-MX" sz="2000"/>
              <a:t>O)</a:t>
            </a:r>
            <a:r>
              <a:rPr lang="es-MX" altLang="es-MX" sz="2000" baseline="-25000"/>
              <a:t>2, </a:t>
            </a:r>
            <a:r>
              <a:rPr lang="es-MX" altLang="es-MX" sz="2000"/>
              <a:t>con el ligante glicina. Aquí hay </a:t>
            </a:r>
            <a:r>
              <a:rPr lang="es-MX" altLang="es-MX" sz="2000" b="1">
                <a:solidFill>
                  <a:srgbClr val="FFCC00"/>
                </a:solidFill>
              </a:rPr>
              <a:t>cinco</a:t>
            </a:r>
            <a:r>
              <a:rPr lang="es-MX" altLang="es-MX" sz="2000"/>
              <a:t> posibles </a:t>
            </a:r>
            <a:r>
              <a:rPr lang="es-MX" altLang="es-MX" sz="2000">
                <a:solidFill>
                  <a:srgbClr val="FFCC00"/>
                </a:solidFill>
              </a:rPr>
              <a:t>diasteroisómeros</a:t>
            </a:r>
            <a:r>
              <a:rPr lang="es-MX" altLang="es-MX" sz="2000"/>
              <a:t> y </a:t>
            </a:r>
            <a:r>
              <a:rPr lang="es-MX" altLang="es-MX" sz="2000" b="1">
                <a:solidFill>
                  <a:srgbClr val="FFCC00"/>
                </a:solidFill>
              </a:rPr>
              <a:t>tres</a:t>
            </a:r>
            <a:r>
              <a:rPr lang="es-MX" altLang="es-MX" sz="2000">
                <a:solidFill>
                  <a:srgbClr val="FFCC00"/>
                </a:solidFill>
              </a:rPr>
              <a:t> pares de enantiómeros</a:t>
            </a:r>
            <a:r>
              <a:rPr lang="es-MX" altLang="es-MX" sz="2000"/>
              <a:t>.</a:t>
            </a:r>
            <a:endParaRPr lang="es-ES" altLang="es-MX" sz="2000"/>
          </a:p>
        </p:txBody>
      </p:sp>
      <p:graphicFrame>
        <p:nvGraphicFramePr>
          <p:cNvPr id="38916" name="Object 8">
            <a:extLst>
              <a:ext uri="{FF2B5EF4-FFF2-40B4-BE49-F238E27FC236}">
                <a16:creationId xmlns:a16="http://schemas.microsoft.com/office/drawing/2014/main" id="{DC283C68-81A6-4F1B-978E-3C8BCC792A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2708275"/>
          <a:ext cx="6842125" cy="277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6095238" imgH="2476190" progId="MSPhotoEd.3">
                  <p:embed/>
                </p:oleObj>
              </mc:Choice>
              <mc:Fallback>
                <p:oleObj name="Fotografía de Photo Editor" r:id="rId3" imgW="6095238" imgH="2476190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708275"/>
                        <a:ext cx="6842125" cy="277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561A8"/>
                                </a:gs>
                                <a:gs pos="100000">
                                  <a:srgbClr val="312F59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423F720-3355-4436-A45B-B6D4C7931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graphicFrame>
        <p:nvGraphicFramePr>
          <p:cNvPr id="39939" name="Object 3">
            <a:extLst>
              <a:ext uri="{FF2B5EF4-FFF2-40B4-BE49-F238E27FC236}">
                <a16:creationId xmlns:a16="http://schemas.microsoft.com/office/drawing/2014/main" id="{436B7842-778E-4307-9AC5-5BE20E24FF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404813"/>
          <a:ext cx="5472113" cy="360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3" imgW="8314286" imgH="5485714" progId="Paint.Picture">
                  <p:embed/>
                </p:oleObj>
              </mc:Choice>
              <mc:Fallback>
                <p:oleObj name="Imagen de mapa de bits" r:id="rId3" imgW="8314286" imgH="548571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04813"/>
                        <a:ext cx="5472113" cy="360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561A8"/>
                                </a:gs>
                                <a:gs pos="100000">
                                  <a:srgbClr val="312F59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 Box 4">
            <a:extLst>
              <a:ext uri="{FF2B5EF4-FFF2-40B4-BE49-F238E27FC236}">
                <a16:creationId xmlns:a16="http://schemas.microsoft.com/office/drawing/2014/main" id="{31BB36DD-0390-4B91-BB6B-4D26FE9B2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981075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/>
              <a:t>Isómero </a:t>
            </a:r>
            <a:r>
              <a:rPr lang="es-MX" altLang="es-MX" i="1"/>
              <a:t>fac</a:t>
            </a:r>
            <a:endParaRPr lang="es-ES" altLang="es-MX" i="1"/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6D79A1D5-BBB0-486A-8191-990EB4F1B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781300"/>
            <a:ext cx="1871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/>
              <a:t>Isómero </a:t>
            </a:r>
            <a:r>
              <a:rPr lang="es-MX" altLang="es-MX" i="1"/>
              <a:t>mer</a:t>
            </a:r>
            <a:endParaRPr lang="es-ES" altLang="es-MX" i="1"/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F0579DF9-5115-43B0-A567-C39ADB767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7063"/>
            <a:ext cx="820896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s-MX" altLang="es-MX" sz="2000"/>
              <a:t>Se puede mostrar fácilmente que los compuestos octaédricos con tres ligantes coordinados  de tipo </a:t>
            </a:r>
            <a:r>
              <a:rPr lang="es-MX" altLang="es-MX" sz="2000">
                <a:sym typeface="Symbol" panose="05050102010706020507" pitchFamily="18" charset="2"/>
              </a:rPr>
              <a:t>-dicetona </a:t>
            </a:r>
            <a:r>
              <a:rPr lang="es-MX" altLang="es-MX" sz="2000"/>
              <a:t>tienen </a:t>
            </a:r>
            <a:r>
              <a:rPr lang="es-MX" altLang="es-MX" sz="2000">
                <a:solidFill>
                  <a:srgbClr val="FFCC00"/>
                </a:solidFill>
              </a:rPr>
              <a:t>dos diasteroisómeros</a:t>
            </a:r>
            <a:r>
              <a:rPr lang="es-MX" altLang="es-MX" sz="2000"/>
              <a:t>: </a:t>
            </a:r>
            <a:r>
              <a:rPr lang="es-MX" altLang="es-MX" sz="2000" i="1">
                <a:solidFill>
                  <a:srgbClr val="FFCC00"/>
                </a:solidFill>
              </a:rPr>
              <a:t>fac</a:t>
            </a:r>
            <a:r>
              <a:rPr lang="es-MX" altLang="es-MX" sz="2000"/>
              <a:t> y </a:t>
            </a:r>
            <a:r>
              <a:rPr lang="es-MX" altLang="es-MX" sz="2000" i="1">
                <a:solidFill>
                  <a:srgbClr val="FFCC00"/>
                </a:solidFill>
              </a:rPr>
              <a:t>mer</a:t>
            </a:r>
            <a:r>
              <a:rPr lang="es-MX" altLang="es-MX" sz="2000"/>
              <a:t>, y cada uno de éstos posee </a:t>
            </a:r>
            <a:r>
              <a:rPr lang="es-MX" altLang="es-MX" sz="2000">
                <a:solidFill>
                  <a:srgbClr val="FFCC00"/>
                </a:solidFill>
              </a:rPr>
              <a:t>un enantiómero</a:t>
            </a:r>
            <a:r>
              <a:rPr lang="es-MX" altLang="es-MX" sz="2000"/>
              <a:t>.</a:t>
            </a:r>
            <a:endParaRPr lang="es-ES" altLang="es-MX"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D4B0131-777B-49DE-ACFA-65D00BF07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graphicFrame>
        <p:nvGraphicFramePr>
          <p:cNvPr id="40963" name="Object 4">
            <a:extLst>
              <a:ext uri="{FF2B5EF4-FFF2-40B4-BE49-F238E27FC236}">
                <a16:creationId xmlns:a16="http://schemas.microsoft.com/office/drawing/2014/main" id="{3DE9250F-19E9-44A6-8C38-D321F921AF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260350"/>
          <a:ext cx="5534025" cy="60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8228571" imgH="8992855" progId="MSPhotoEd.3">
                  <p:embed/>
                </p:oleObj>
              </mc:Choice>
              <mc:Fallback>
                <p:oleObj name="Fotografía de Photo Editor" r:id="rId3" imgW="8228571" imgH="8992855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60350"/>
                        <a:ext cx="5534025" cy="604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561A8"/>
                                </a:gs>
                                <a:gs pos="100000">
                                  <a:srgbClr val="312F59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6">
            <a:extLst>
              <a:ext uri="{FF2B5EF4-FFF2-40B4-BE49-F238E27FC236}">
                <a16:creationId xmlns:a16="http://schemas.microsoft.com/office/drawing/2014/main" id="{EAFBC929-4BB1-4C4F-9D1D-C53DE70E9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3141663"/>
            <a:ext cx="20161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sz="2400">
                <a:solidFill>
                  <a:srgbClr val="FFCC00"/>
                </a:solidFill>
              </a:rPr>
              <a:t>Isómeros en compuestos octaédricos</a:t>
            </a:r>
            <a:endParaRPr lang="es-ES" altLang="es-MX" sz="2400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9BA77B0-9C14-4615-939E-FA302C9E9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3C7366F0-2EAD-4045-8747-0EBBAC4EE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66294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32CC9177-2845-41A8-A1DC-31FB2AABE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789363"/>
            <a:ext cx="7200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s-ES" altLang="es-MX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4457AB0-3CE8-4741-B931-C3C32F5F3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7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s-MX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GB" altLang="es-MX" sz="2400" b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altLang="es-MX" sz="2400" b="1">
                <a:cs typeface="Times New Roman" panose="02020603050405020304" pitchFamily="18" charset="0"/>
              </a:rPr>
              <a:t>R     </a:t>
            </a:r>
            <a:r>
              <a:rPr lang="en-GB" altLang="es-MX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GB" altLang="es-MX" sz="2400" b="1">
                <a:cs typeface="Times New Roman" panose="02020603050405020304" pitchFamily="18" charset="0"/>
              </a:rPr>
              <a:t>S</a:t>
            </a:r>
            <a:endParaRPr lang="en-GB" altLang="es-MX" sz="2400">
              <a:cs typeface="Times New Roman" panose="02020603050405020304" pitchFamily="18" charset="0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1B81FCF2-D81A-4BE9-9101-E74DA8A1B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7063"/>
            <a:ext cx="8135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s-MX"/>
              <a:t>Existen muchos ejemplos de isomería en la química de coordinación</a:t>
            </a:r>
            <a:endParaRPr lang="es-ES" altLang="es-MX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2123BDF-9BE7-4B3E-A1FE-72FDF1E27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graphicFrame>
        <p:nvGraphicFramePr>
          <p:cNvPr id="41987" name="Object 3">
            <a:extLst>
              <a:ext uri="{FF2B5EF4-FFF2-40B4-BE49-F238E27FC236}">
                <a16:creationId xmlns:a16="http://schemas.microsoft.com/office/drawing/2014/main" id="{AF38F011-28AB-4634-8BC5-E3E8B10172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4017963"/>
          <a:ext cx="208915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3" imgW="2209524" imgH="2048161" progId="Paint.Picture">
                  <p:embed/>
                </p:oleObj>
              </mc:Choice>
              <mc:Fallback>
                <p:oleObj name="Imagen de mapa de bits" r:id="rId3" imgW="2209524" imgH="204816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017963"/>
                        <a:ext cx="2089150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561A8"/>
                                </a:gs>
                                <a:gs pos="100000">
                                  <a:srgbClr val="312F59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Text Box 7">
            <a:extLst>
              <a:ext uri="{FF2B5EF4-FFF2-40B4-BE49-F238E27FC236}">
                <a16:creationId xmlns:a16="http://schemas.microsoft.com/office/drawing/2014/main" id="{EF0335DA-AD78-4148-B3C9-7341F1DA9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0350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sz="2400" b="1"/>
              <a:t>Número de diasterómeros en un compuesto octaédrico</a:t>
            </a:r>
            <a:endParaRPr lang="es-ES" altLang="es-MX" sz="2400" b="1"/>
          </a:p>
        </p:txBody>
      </p:sp>
      <p:sp>
        <p:nvSpPr>
          <p:cNvPr id="41989" name="Text Box 8">
            <a:extLst>
              <a:ext uri="{FF2B5EF4-FFF2-40B4-BE49-F238E27FC236}">
                <a16:creationId xmlns:a16="http://schemas.microsoft.com/office/drawing/2014/main" id="{FEECA20C-35BC-4A75-A13D-EB735E4AC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835183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sz="2000"/>
              <a:t>Se ilustra la forma de obtener diasterómeros mediante el método de “pareja ordenada”.</a:t>
            </a:r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lang="es-MX" altLang="es-MX" sz="2000"/>
              <a:t>Únicamente contiene ligantes monodentados</a:t>
            </a:r>
          </a:p>
          <a:p>
            <a:pPr>
              <a:spcBef>
                <a:spcPct val="50000"/>
              </a:spcBef>
            </a:pPr>
            <a:r>
              <a:rPr lang="es-MX" altLang="es-MX" sz="2000"/>
              <a:t>	1.- M</a:t>
            </a:r>
            <a:r>
              <a:rPr lang="es-MX" altLang="es-MX" sz="2000" i="1"/>
              <a:t>abcdef</a:t>
            </a:r>
          </a:p>
          <a:p>
            <a:pPr>
              <a:spcBef>
                <a:spcPct val="50000"/>
              </a:spcBef>
            </a:pPr>
            <a:r>
              <a:rPr lang="es-MX" altLang="es-MX" sz="2000" i="1"/>
              <a:t>	a) </a:t>
            </a:r>
            <a:r>
              <a:rPr lang="es-MX" altLang="es-MX" sz="2000"/>
              <a:t>En forma arbitraria se designan los ligantes. Se define completamente un compuesto denotando los tres pares de ligantes </a:t>
            </a:r>
            <a:r>
              <a:rPr lang="es-MX" altLang="es-MX" sz="2000" i="1">
                <a:solidFill>
                  <a:srgbClr val="FFCC00"/>
                </a:solidFill>
              </a:rPr>
              <a:t>trans</a:t>
            </a:r>
            <a:r>
              <a:rPr lang="es-MX" altLang="es-MX" sz="2000"/>
              <a:t>, (</a:t>
            </a:r>
            <a:r>
              <a:rPr lang="es-MX" altLang="es-MX" sz="2000" i="1"/>
              <a:t>ab</a:t>
            </a:r>
            <a:r>
              <a:rPr lang="es-MX" altLang="es-MX" sz="2000"/>
              <a:t>) (</a:t>
            </a:r>
            <a:r>
              <a:rPr lang="es-MX" altLang="es-MX" sz="2000" i="1"/>
              <a:t>cd</a:t>
            </a:r>
            <a:r>
              <a:rPr lang="es-MX" altLang="es-MX" sz="2000"/>
              <a:t>) (</a:t>
            </a:r>
            <a:r>
              <a:rPr lang="es-MX" altLang="es-MX" sz="2000" i="1"/>
              <a:t>ef</a:t>
            </a:r>
            <a:r>
              <a:rPr lang="es-MX" altLang="es-MX" sz="2000"/>
              <a:t>), lo que simboliza la estructura:</a:t>
            </a:r>
            <a:endParaRPr lang="es-ES" altLang="es-MX" sz="2000" i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B399E4D-C7E4-416B-8E86-069CA0682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graphicFrame>
        <p:nvGraphicFramePr>
          <p:cNvPr id="43011" name="Object 3">
            <a:extLst>
              <a:ext uri="{FF2B5EF4-FFF2-40B4-BE49-F238E27FC236}">
                <a16:creationId xmlns:a16="http://schemas.microsoft.com/office/drawing/2014/main" id="{979696AB-074F-4ED8-8836-DD48DCF8E1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4437063"/>
          <a:ext cx="20193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019048" imgH="1038095" progId="MSPhotoEd.3">
                  <p:embed/>
                </p:oleObj>
              </mc:Choice>
              <mc:Fallback>
                <p:oleObj name="Fotografía de Photo Editor" r:id="rId3" imgW="2019048" imgH="103809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437063"/>
                        <a:ext cx="201930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561A8"/>
                                </a:gs>
                                <a:gs pos="100000">
                                  <a:srgbClr val="312F59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>
            <a:extLst>
              <a:ext uri="{FF2B5EF4-FFF2-40B4-BE49-F238E27FC236}">
                <a16:creationId xmlns:a16="http://schemas.microsoft.com/office/drawing/2014/main" id="{34968699-5D29-4285-BE17-0E7121A213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1773238"/>
          <a:ext cx="20097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5" imgW="2009524" imgH="1038095" progId="MSPhotoEd.3">
                  <p:embed/>
                </p:oleObj>
              </mc:Choice>
              <mc:Fallback>
                <p:oleObj name="Fotografía de Photo Editor" r:id="rId5" imgW="2009524" imgH="1038095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773238"/>
                        <a:ext cx="200977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561A8"/>
                                </a:gs>
                                <a:gs pos="100000">
                                  <a:srgbClr val="312F59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5">
            <a:extLst>
              <a:ext uri="{FF2B5EF4-FFF2-40B4-BE49-F238E27FC236}">
                <a16:creationId xmlns:a16="http://schemas.microsoft.com/office/drawing/2014/main" id="{137E7DD7-AA67-4BCF-830F-910C1F97E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8353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/>
              <a:t>		</a:t>
            </a:r>
            <a:r>
              <a:rPr lang="es-MX" altLang="es-MX" sz="2000"/>
              <a:t>b) Para evitar contar dos veces un diasterómero, requerimos 	que el 	ligante que se escribió primero dentro del paréntesis en 	cada par preceda a su compañero en la lista maestra </a:t>
            </a:r>
          </a:p>
          <a:p>
            <a:r>
              <a:rPr lang="es-MX" altLang="es-MX" sz="2000"/>
              <a:t>		(a &gt; b &gt; c &gt; d &gt; e &gt; f):</a:t>
            </a:r>
            <a:endParaRPr lang="es-ES" altLang="es-MX" sz="2000"/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FBBAEB1B-70E1-455F-BCA3-E9884A042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00438"/>
            <a:ext cx="8281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s-ES" altLang="es-MX"/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16DAAF5E-A622-45E5-9274-325DB4DF4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36838"/>
            <a:ext cx="3457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s-ES" altLang="es-MX"/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827EFC3A-B300-4F45-B286-B4AFA055C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492375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/>
              <a:t>pero éste no</a:t>
            </a:r>
            <a:endParaRPr lang="es-ES" altLang="es-MX"/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1BBE65C9-9099-4963-9B9D-57E09F8B9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068638"/>
            <a:ext cx="575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sz="2000"/>
              <a:t>satisface la regla de la pareja  ordenada.</a:t>
            </a:r>
            <a:endParaRPr lang="es-ES" altLang="es-MX" sz="2000"/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id="{E1324404-3418-4ABC-A44B-C8E65DE97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3573463"/>
            <a:ext cx="7777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sz="2000"/>
              <a:t>c) También para evitar la duplicación, se requiere que el primer ligante en cada uno de los tres pares esté ordenado:</a:t>
            </a:r>
            <a:endParaRPr lang="es-ES" altLang="es-MX" sz="2000"/>
          </a:p>
        </p:txBody>
      </p:sp>
      <p:sp>
        <p:nvSpPr>
          <p:cNvPr id="43019" name="Rectangle 11">
            <a:extLst>
              <a:ext uri="{FF2B5EF4-FFF2-40B4-BE49-F238E27FC236}">
                <a16:creationId xmlns:a16="http://schemas.microsoft.com/office/drawing/2014/main" id="{2C5CC306-7DFE-46FB-BBF1-26D2856A0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157788"/>
            <a:ext cx="1535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/>
              <a:t>pero éste no</a:t>
            </a:r>
            <a:endParaRPr lang="es-ES" altLang="es-MX"/>
          </a:p>
        </p:txBody>
      </p:sp>
      <p:sp>
        <p:nvSpPr>
          <p:cNvPr id="43020" name="Text Box 12">
            <a:extLst>
              <a:ext uri="{FF2B5EF4-FFF2-40B4-BE49-F238E27FC236}">
                <a16:creationId xmlns:a16="http://schemas.microsoft.com/office/drawing/2014/main" id="{411D41CF-DBF4-4C17-A0C1-0265E534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876925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sz="2000"/>
              <a:t>satisface la regla.</a:t>
            </a:r>
            <a:endParaRPr lang="es-ES" altLang="es-MX" sz="2000"/>
          </a:p>
        </p:txBody>
      </p:sp>
      <p:sp>
        <p:nvSpPr>
          <p:cNvPr id="43021" name="Text Box 13">
            <a:extLst>
              <a:ext uri="{FF2B5EF4-FFF2-40B4-BE49-F238E27FC236}">
                <a16:creationId xmlns:a16="http://schemas.microsoft.com/office/drawing/2014/main" id="{1245A42A-F670-4632-B621-04D08C33D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916113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/>
              <a:t>éste sí</a:t>
            </a:r>
            <a:endParaRPr lang="es-ES" altLang="es-MX"/>
          </a:p>
        </p:txBody>
      </p:sp>
      <p:sp>
        <p:nvSpPr>
          <p:cNvPr id="43022" name="Rectangle 14">
            <a:extLst>
              <a:ext uri="{FF2B5EF4-FFF2-40B4-BE49-F238E27FC236}">
                <a16:creationId xmlns:a16="http://schemas.microsoft.com/office/drawing/2014/main" id="{9CB04BB4-F7DF-4076-BD46-17CF5B85C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581525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/>
              <a:t>éste sí</a:t>
            </a:r>
            <a:endParaRPr lang="es-ES" altLang="es-MX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C82DA1F-9FEC-423F-9E3C-99ADA3E1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graphicFrame>
        <p:nvGraphicFramePr>
          <p:cNvPr id="44035" name="Object 3">
            <a:extLst>
              <a:ext uri="{FF2B5EF4-FFF2-40B4-BE49-F238E27FC236}">
                <a16:creationId xmlns:a16="http://schemas.microsoft.com/office/drawing/2014/main" id="{870E46E2-BCA1-42C5-8F47-013DB8919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3284538"/>
          <a:ext cx="8353425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8142857" imgH="1561905" progId="MSPhotoEd.3">
                  <p:embed/>
                </p:oleObj>
              </mc:Choice>
              <mc:Fallback>
                <p:oleObj name="Fotografía de Photo Editor" r:id="rId3" imgW="8142857" imgH="156190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284538"/>
                        <a:ext cx="8353425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561A8"/>
                                </a:gs>
                                <a:gs pos="100000">
                                  <a:srgbClr val="312F59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ext Box 5">
            <a:extLst>
              <a:ext uri="{FF2B5EF4-FFF2-40B4-BE49-F238E27FC236}">
                <a16:creationId xmlns:a16="http://schemas.microsoft.com/office/drawing/2014/main" id="{E6148451-D8BF-44EA-B9FF-DCC316516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842486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/>
              <a:t>	</a:t>
            </a:r>
            <a:r>
              <a:rPr lang="es-MX" altLang="es-MX" sz="2000"/>
              <a:t>d) Estas reglas significan que siempre tenemos al ligante </a:t>
            </a:r>
            <a:r>
              <a:rPr lang="es-MX" altLang="es-MX" sz="2000" i="1"/>
              <a:t>a</a:t>
            </a:r>
            <a:r>
              <a:rPr lang="es-MX" altLang="es-MX" sz="2000"/>
              <a:t> en el 	primer par. Ahora considere todos los posibles ligantes </a:t>
            </a:r>
            <a:r>
              <a:rPr lang="es-MX" altLang="es-MX" sz="2000" i="1">
                <a:solidFill>
                  <a:srgbClr val="FFCC00"/>
                </a:solidFill>
              </a:rPr>
              <a:t>trans</a:t>
            </a:r>
            <a:r>
              <a:rPr lang="es-MX" altLang="es-MX" sz="2000"/>
              <a:t> a </a:t>
            </a:r>
            <a:r>
              <a:rPr lang="es-MX" altLang="es-MX" sz="2000" i="1"/>
              <a:t>a. 	</a:t>
            </a:r>
            <a:r>
              <a:rPr lang="es-MX" altLang="es-MX" sz="2000"/>
              <a:t>Esto definirá los encabezados de las columnas.</a:t>
            </a:r>
          </a:p>
          <a:p>
            <a:pPr>
              <a:spcBef>
                <a:spcPct val="50000"/>
              </a:spcBef>
            </a:pPr>
            <a:r>
              <a:rPr lang="es-MX" altLang="es-MX" sz="2000"/>
              <a:t>	e) En cada columna enliste los posibles pares</a:t>
            </a:r>
            <a:r>
              <a:rPr lang="es-MX" altLang="es-MX" sz="2000" i="1"/>
              <a:t> trans</a:t>
            </a:r>
            <a:r>
              <a:rPr lang="es-MX" altLang="es-MX" sz="2000"/>
              <a:t> restantes, 	obedeciendo la regla de la “pareja ordenada”. Una vez que se 	eligió una pareja para </a:t>
            </a:r>
            <a:r>
              <a:rPr lang="es-MX" altLang="es-MX" sz="2000" i="1"/>
              <a:t>a</a:t>
            </a:r>
            <a:r>
              <a:rPr lang="es-MX" altLang="es-MX" sz="2000"/>
              <a:t>, sólo el siguiente miembro de mayor 	prioridad puede encabezar el siguiente par.</a:t>
            </a:r>
            <a:endParaRPr lang="es-ES" altLang="es-MX" sz="2000"/>
          </a:p>
        </p:txBody>
      </p:sp>
      <p:sp>
        <p:nvSpPr>
          <p:cNvPr id="44037" name="Text Box 6">
            <a:extLst>
              <a:ext uri="{FF2B5EF4-FFF2-40B4-BE49-F238E27FC236}">
                <a16:creationId xmlns:a16="http://schemas.microsoft.com/office/drawing/2014/main" id="{A348CE70-BDE4-416F-87AE-5DE822BE2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157788"/>
            <a:ext cx="7777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sz="2000"/>
              <a:t>En esta forma se pueden escribir los</a:t>
            </a:r>
            <a:r>
              <a:rPr lang="es-MX" altLang="es-MX"/>
              <a:t> </a:t>
            </a:r>
            <a:r>
              <a:rPr lang="es-MX" altLang="es-MX" b="1">
                <a:solidFill>
                  <a:srgbClr val="FFCC00"/>
                </a:solidFill>
              </a:rPr>
              <a:t>15</a:t>
            </a:r>
            <a:r>
              <a:rPr lang="es-MX" altLang="es-MX"/>
              <a:t> diasterómeros de M</a:t>
            </a:r>
            <a:r>
              <a:rPr lang="es-MX" altLang="es-MX" i="1"/>
              <a:t>abcdef.</a:t>
            </a:r>
            <a:endParaRPr lang="es-ES" altLang="es-MX" i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3A1FC6A-7584-4C4B-87C5-D2451797C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graphicFrame>
        <p:nvGraphicFramePr>
          <p:cNvPr id="45059" name="Object 3">
            <a:extLst>
              <a:ext uri="{FF2B5EF4-FFF2-40B4-BE49-F238E27FC236}">
                <a16:creationId xmlns:a16="http://schemas.microsoft.com/office/drawing/2014/main" id="{D943D26B-775E-437D-B5AB-8E3B765563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404813"/>
          <a:ext cx="8351837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8352381" imgH="1780952" progId="MSPhotoEd.3">
                  <p:embed/>
                </p:oleObj>
              </mc:Choice>
              <mc:Fallback>
                <p:oleObj name="Fotografía de Photo Editor" r:id="rId3" imgW="8352381" imgH="1780952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4813"/>
                        <a:ext cx="8351837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561A8"/>
                                </a:gs>
                                <a:gs pos="100000">
                                  <a:srgbClr val="312F59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Text Box 4">
            <a:extLst>
              <a:ext uri="{FF2B5EF4-FFF2-40B4-BE49-F238E27FC236}">
                <a16:creationId xmlns:a16="http://schemas.microsoft.com/office/drawing/2014/main" id="{7F850F76-F1F4-4B35-930D-7E29D33FA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8497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s-ES" altLang="es-MX"/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082D43DF-FA04-417E-94EA-AD90DA4F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49500"/>
            <a:ext cx="8604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sz="2000"/>
              <a:t>Si hay dos o más ligantes iguales, se sigue el mismo procedimiento, teniendo cuidado de no duplicar pares ya escritos.</a:t>
            </a:r>
            <a:endParaRPr lang="es-ES" altLang="es-MX" sz="2000"/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621D92C9-C525-4254-A836-D90E640C5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213100"/>
            <a:ext cx="828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i="1"/>
              <a:t>	2.- </a:t>
            </a:r>
            <a:r>
              <a:rPr lang="es-MX" altLang="es-MX"/>
              <a:t>M</a:t>
            </a:r>
            <a:r>
              <a:rPr lang="es-MX" altLang="es-MX" i="1"/>
              <a:t>a</a:t>
            </a:r>
            <a:r>
              <a:rPr lang="es-MX" altLang="es-MX" i="1" baseline="-25000"/>
              <a:t>3</a:t>
            </a:r>
            <a:r>
              <a:rPr lang="es-MX" altLang="es-MX" i="1"/>
              <a:t>def </a:t>
            </a:r>
            <a:endParaRPr lang="es-ES" altLang="es-MX" i="1"/>
          </a:p>
        </p:txBody>
      </p:sp>
      <p:sp>
        <p:nvSpPr>
          <p:cNvPr id="45063" name="Text Box 18">
            <a:extLst>
              <a:ext uri="{FF2B5EF4-FFF2-40B4-BE49-F238E27FC236}">
                <a16:creationId xmlns:a16="http://schemas.microsoft.com/office/drawing/2014/main" id="{5D0FFA59-34E7-4A96-AE3F-A1A5033D0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35210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s-MX"/>
          </a:p>
          <a:p>
            <a:endParaRPr lang="es-ES" altLang="es-MX"/>
          </a:p>
        </p:txBody>
      </p:sp>
      <p:graphicFrame>
        <p:nvGraphicFramePr>
          <p:cNvPr id="45064" name="Object 45">
            <a:extLst>
              <a:ext uri="{FF2B5EF4-FFF2-40B4-BE49-F238E27FC236}">
                <a16:creationId xmlns:a16="http://schemas.microsoft.com/office/drawing/2014/main" id="{445295F1-BD55-4B7F-B815-92E7B46979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3644900"/>
          <a:ext cx="8094662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5" imgW="8095238" imgH="2295238" progId="MSPhotoEd.3">
                  <p:embed/>
                </p:oleObj>
              </mc:Choice>
              <mc:Fallback>
                <p:oleObj name="Fotografía de Photo Editor" r:id="rId5" imgW="8095238" imgH="2295238" progId="MSPhotoEd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644900"/>
                        <a:ext cx="8094662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561A8"/>
                                </a:gs>
                                <a:gs pos="100000">
                                  <a:srgbClr val="312F59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CD7EDB1-D495-4555-8906-D92EA0E43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graphicFrame>
        <p:nvGraphicFramePr>
          <p:cNvPr id="46083" name="Object 4">
            <a:extLst>
              <a:ext uri="{FF2B5EF4-FFF2-40B4-BE49-F238E27FC236}">
                <a16:creationId xmlns:a16="http://schemas.microsoft.com/office/drawing/2014/main" id="{64051E35-E526-4266-A9A4-A0CEDA40F5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2781300"/>
          <a:ext cx="8589963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8590476" imgH="2476190" progId="MSPhotoEd.3">
                  <p:embed/>
                </p:oleObj>
              </mc:Choice>
              <mc:Fallback>
                <p:oleObj name="Fotografía de Photo Editor" r:id="rId3" imgW="8590476" imgH="247619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81300"/>
                        <a:ext cx="8589963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561A8"/>
                                </a:gs>
                                <a:gs pos="100000">
                                  <a:srgbClr val="312F59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5">
            <a:extLst>
              <a:ext uri="{FF2B5EF4-FFF2-40B4-BE49-F238E27FC236}">
                <a16:creationId xmlns:a16="http://schemas.microsoft.com/office/drawing/2014/main" id="{98DBE1FD-6723-4F8C-B13F-FFF325353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4248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sz="2000"/>
              <a:t>Se cruzan con una línea los grupos de parejas que ya se han escrito antes. Para M</a:t>
            </a:r>
            <a:r>
              <a:rPr lang="es-MX" altLang="es-MX" sz="2000" i="1"/>
              <a:t>a</a:t>
            </a:r>
            <a:r>
              <a:rPr lang="es-MX" altLang="es-MX" sz="2000" i="1" baseline="-25000"/>
              <a:t>3</a:t>
            </a:r>
            <a:r>
              <a:rPr lang="es-MX" altLang="es-MX" sz="2000" i="1"/>
              <a:t>def</a:t>
            </a:r>
            <a:r>
              <a:rPr lang="es-MX" altLang="es-MX" sz="2000"/>
              <a:t> hay solamente </a:t>
            </a:r>
            <a:r>
              <a:rPr lang="es-MX" altLang="es-MX" sz="2000">
                <a:solidFill>
                  <a:srgbClr val="FFCC00"/>
                </a:solidFill>
              </a:rPr>
              <a:t>cuatro diasterómeros</a:t>
            </a:r>
            <a:r>
              <a:rPr lang="es-MX" altLang="es-MX" sz="2000"/>
              <a:t>.</a:t>
            </a:r>
          </a:p>
          <a:p>
            <a:pPr>
              <a:spcBef>
                <a:spcPct val="50000"/>
              </a:spcBef>
            </a:pPr>
            <a:r>
              <a:rPr lang="es-MX" altLang="es-MX" sz="2000"/>
              <a:t>Para obtener el número de enantiómeros inspeccione cada estructura para buscar quiralidad (falta de ejes </a:t>
            </a:r>
            <a:r>
              <a:rPr lang="es-MX" altLang="es-MX" sz="2000" i="1"/>
              <a:t>S</a:t>
            </a:r>
            <a:r>
              <a:rPr lang="es-MX" altLang="es-MX" sz="2000" i="1" baseline="-25000"/>
              <a:t>n</a:t>
            </a:r>
            <a:r>
              <a:rPr lang="es-MX" altLang="es-MX" sz="2000"/>
              <a:t>).</a:t>
            </a:r>
          </a:p>
          <a:p>
            <a:pPr>
              <a:spcBef>
                <a:spcPct val="50000"/>
              </a:spcBef>
            </a:pPr>
            <a:r>
              <a:rPr lang="es-MX" altLang="es-MX" sz="2000"/>
              <a:t>El número total de estereoisómeros es </a:t>
            </a:r>
            <a:r>
              <a:rPr lang="es-MX" altLang="es-MX" sz="2000" b="1">
                <a:solidFill>
                  <a:srgbClr val="FFCC00"/>
                </a:solidFill>
              </a:rPr>
              <a:t>cinco</a:t>
            </a:r>
            <a:r>
              <a:rPr lang="es-MX" altLang="es-MX" sz="2000"/>
              <a:t>.</a:t>
            </a:r>
            <a:endParaRPr lang="es-ES" altLang="es-MX" sz="2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7B7D246-C5E8-48A7-B329-53961AC7D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graphicFrame>
        <p:nvGraphicFramePr>
          <p:cNvPr id="47107" name="Object 3">
            <a:extLst>
              <a:ext uri="{FF2B5EF4-FFF2-40B4-BE49-F238E27FC236}">
                <a16:creationId xmlns:a16="http://schemas.microsoft.com/office/drawing/2014/main" id="{0DFEDB36-B63F-4238-A1BF-AA74D21712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3644900"/>
          <a:ext cx="7920037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10247619" imgH="2514286" progId="MSPhotoEd.3">
                  <p:embed/>
                </p:oleObj>
              </mc:Choice>
              <mc:Fallback>
                <p:oleObj name="Fotografía de Photo Editor" r:id="rId3" imgW="10247619" imgH="2514286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644900"/>
                        <a:ext cx="7920037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561A8"/>
                                </a:gs>
                                <a:gs pos="100000">
                                  <a:srgbClr val="312F59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5">
            <a:extLst>
              <a:ext uri="{FF2B5EF4-FFF2-40B4-BE49-F238E27FC236}">
                <a16:creationId xmlns:a16="http://schemas.microsoft.com/office/drawing/2014/main" id="{168C6989-E603-47F6-99B3-CCB4B48AB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92150"/>
            <a:ext cx="799306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s-MX" altLang="es-MX" sz="2000"/>
              <a:t>	B. Ligantes multidentados. Dado que la mayoría de los ligantes multidentados forman anillos de cinco y seis miembros con el metal, los átomos donadores consecutivos no se encuentran generalmente </a:t>
            </a:r>
            <a:r>
              <a:rPr lang="es-MX" altLang="es-MX" sz="2000" i="1"/>
              <a:t>trans </a:t>
            </a:r>
            <a:r>
              <a:rPr lang="es-MX" altLang="es-MX" sz="2000"/>
              <a:t>uno con respecto al otro. Por ejemplo, en [M(</a:t>
            </a:r>
            <a:r>
              <a:rPr lang="es-MX" altLang="es-MX" sz="2000" i="1"/>
              <a:t>ABB’A’</a:t>
            </a:r>
            <a:r>
              <a:rPr lang="es-MX" altLang="es-MX" sz="2000"/>
              <a:t>)</a:t>
            </a:r>
            <a:r>
              <a:rPr lang="es-MX" altLang="es-MX" sz="2000" i="1"/>
              <a:t>ef</a:t>
            </a:r>
            <a:r>
              <a:rPr lang="es-MX" altLang="es-MX" sz="2000"/>
              <a:t>], los pares  (</a:t>
            </a:r>
            <a:r>
              <a:rPr lang="es-MX" altLang="es-MX" sz="2000" i="1"/>
              <a:t>AB</a:t>
            </a:r>
            <a:r>
              <a:rPr lang="es-MX" altLang="es-MX" sz="2000"/>
              <a:t>), (</a:t>
            </a:r>
            <a:r>
              <a:rPr lang="es-MX" altLang="es-MX" sz="2000" i="1"/>
              <a:t>BB’</a:t>
            </a:r>
            <a:r>
              <a:rPr lang="es-MX" altLang="es-MX" sz="2000"/>
              <a:t>), (</a:t>
            </a:r>
            <a:r>
              <a:rPr lang="es-MX" altLang="es-MX" sz="2000" i="1"/>
              <a:t>B’A’</a:t>
            </a:r>
            <a:r>
              <a:rPr lang="es-MX" altLang="es-MX" sz="2000"/>
              <a:t>) no se permiten. Un ejemplo de este tipo de ligantes es H</a:t>
            </a:r>
            <a:r>
              <a:rPr lang="es-MX" altLang="es-MX" sz="2000" baseline="-25000"/>
              <a:t>2</a:t>
            </a:r>
            <a:r>
              <a:rPr lang="es-MX" altLang="es-MX" sz="2000"/>
              <a:t>N(C</a:t>
            </a:r>
            <a:r>
              <a:rPr lang="es-MX" altLang="es-MX" sz="2000" baseline="-25000"/>
              <a:t>2</a:t>
            </a:r>
            <a:r>
              <a:rPr lang="es-MX" altLang="es-MX" sz="2000"/>
              <a:t>H</a:t>
            </a:r>
            <a:r>
              <a:rPr lang="es-MX" altLang="es-MX" sz="2000" baseline="-25000"/>
              <a:t>4</a:t>
            </a:r>
            <a:r>
              <a:rPr lang="es-MX" altLang="es-MX" sz="2000"/>
              <a:t>)NH(C</a:t>
            </a:r>
            <a:r>
              <a:rPr lang="es-MX" altLang="es-MX" sz="2000" baseline="-25000"/>
              <a:t>2</a:t>
            </a:r>
            <a:r>
              <a:rPr lang="es-MX" altLang="es-MX" sz="2000"/>
              <a:t>H</a:t>
            </a:r>
            <a:r>
              <a:rPr lang="es-MX" altLang="es-MX" sz="2000" baseline="-25000"/>
              <a:t>4</a:t>
            </a:r>
            <a:r>
              <a:rPr lang="es-MX" altLang="es-MX" sz="2000"/>
              <a:t>)NH</a:t>
            </a:r>
            <a:r>
              <a:rPr lang="es-MX" altLang="es-MX" sz="2000" baseline="-25000"/>
              <a:t>2</a:t>
            </a:r>
            <a:r>
              <a:rPr lang="es-MX" altLang="es-MX" sz="2000"/>
              <a:t>.</a:t>
            </a:r>
            <a:endParaRPr lang="es-ES" altLang="es-MX" sz="2000" i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6E247EF-30D3-453A-87A9-5B30E836D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graphicFrame>
        <p:nvGraphicFramePr>
          <p:cNvPr id="48131" name="Object 3">
            <a:extLst>
              <a:ext uri="{FF2B5EF4-FFF2-40B4-BE49-F238E27FC236}">
                <a16:creationId xmlns:a16="http://schemas.microsoft.com/office/drawing/2014/main" id="{4E6D6C0B-DF84-4937-B3BE-E8BAC0C8AC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852738"/>
          <a:ext cx="8496300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7447619" imgH="1790476" progId="MSPhotoEd.3">
                  <p:embed/>
                </p:oleObj>
              </mc:Choice>
              <mc:Fallback>
                <p:oleObj name="Fotografía de Photo Editor" r:id="rId3" imgW="7447619" imgH="1790476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852738"/>
                        <a:ext cx="8496300" cy="204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561A8"/>
                                </a:gs>
                                <a:gs pos="100000">
                                  <a:srgbClr val="312F59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Rectangle 4">
            <a:extLst>
              <a:ext uri="{FF2B5EF4-FFF2-40B4-BE49-F238E27FC236}">
                <a16:creationId xmlns:a16="http://schemas.microsoft.com/office/drawing/2014/main" id="{1A0AC8C3-000C-4ED1-89D4-8654123B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92150"/>
            <a:ext cx="79930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MX" sz="2000"/>
              <a:t>Dado que </a:t>
            </a:r>
            <a:r>
              <a:rPr lang="es-MX" altLang="es-MX" sz="2000" i="1"/>
              <a:t>A</a:t>
            </a:r>
            <a:r>
              <a:rPr lang="es-MX" altLang="es-MX" sz="2000"/>
              <a:t> y </a:t>
            </a:r>
            <a:r>
              <a:rPr lang="es-MX" altLang="es-MX" sz="2000" i="1"/>
              <a:t>A’ </a:t>
            </a:r>
            <a:r>
              <a:rPr lang="es-MX" altLang="es-MX" sz="2000"/>
              <a:t>y </a:t>
            </a:r>
            <a:r>
              <a:rPr lang="es-MX" altLang="es-MX" sz="2000" i="1"/>
              <a:t>B</a:t>
            </a:r>
            <a:r>
              <a:rPr lang="es-MX" altLang="es-MX" sz="2000"/>
              <a:t> y </a:t>
            </a:r>
            <a:r>
              <a:rPr lang="es-MX" altLang="es-MX" sz="2000" i="1"/>
              <a:t>B’</a:t>
            </a:r>
            <a:r>
              <a:rPr lang="es-MX" altLang="es-MX" sz="2000"/>
              <a:t> son átomos donadores equivalentes, ignore  las primas cuando revise repeticiones en las columnas.</a:t>
            </a:r>
          </a:p>
          <a:p>
            <a:pPr>
              <a:spcBef>
                <a:spcPct val="50000"/>
              </a:spcBef>
            </a:pPr>
            <a:r>
              <a:rPr lang="es-MX" altLang="es-MX" sz="2000"/>
              <a:t>En conclusión [M(</a:t>
            </a:r>
            <a:r>
              <a:rPr lang="es-MX" altLang="es-MX" sz="2000" i="1"/>
              <a:t>ABB’A’</a:t>
            </a:r>
            <a:r>
              <a:rPr lang="es-MX" altLang="es-MX" sz="2000"/>
              <a:t>)</a:t>
            </a:r>
            <a:r>
              <a:rPr lang="es-MX" altLang="es-MX" sz="2000" i="1"/>
              <a:t>ef</a:t>
            </a:r>
            <a:r>
              <a:rPr lang="es-MX" altLang="es-MX" sz="2000"/>
              <a:t>] tiene </a:t>
            </a:r>
            <a:r>
              <a:rPr lang="es-MX" altLang="es-MX" sz="2000">
                <a:solidFill>
                  <a:srgbClr val="FFCC00"/>
                </a:solidFill>
              </a:rPr>
              <a:t>cuatro diasterómeros</a:t>
            </a:r>
            <a:r>
              <a:rPr lang="es-MX" altLang="es-MX" sz="2000"/>
              <a:t>, y </a:t>
            </a:r>
            <a:r>
              <a:rPr lang="es-MX" altLang="es-MX" sz="2000">
                <a:solidFill>
                  <a:srgbClr val="FFCC00"/>
                </a:solidFill>
              </a:rPr>
              <a:t>tres pares de enantiómeros</a:t>
            </a:r>
            <a:r>
              <a:rPr lang="es-MX" altLang="es-MX" sz="2000"/>
              <a:t>.</a:t>
            </a:r>
            <a:endParaRPr lang="es-ES" altLang="es-MX" sz="2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2D0B339-DE11-4B89-A012-181B843CA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38594C6-976E-4047-9C45-130952841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9CEC572-886E-442A-B811-CF9B1C401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0B2A57B-2A72-49E2-BEB4-87FD7D5C5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  <p:pic>
        <p:nvPicPr>
          <p:cNvPr id="6147" name="Picture 5">
            <a:extLst>
              <a:ext uri="{FF2B5EF4-FFF2-40B4-BE49-F238E27FC236}">
                <a16:creationId xmlns:a16="http://schemas.microsoft.com/office/drawing/2014/main" id="{9DED6565-91ED-4B1D-B3E2-2419871EC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6995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0399C06-4D26-4643-A640-9A7A57256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76475"/>
            <a:ext cx="525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s-ES" altLang="es-MX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540D0AE-26F0-4310-A49A-D9ACB409E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60350"/>
            <a:ext cx="376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 sz="2400"/>
              <a:t>Número de coordinación 4</a:t>
            </a:r>
          </a:p>
        </p:txBody>
      </p:sp>
      <p:sp>
        <p:nvSpPr>
          <p:cNvPr id="7171" name="AutoShape 3">
            <a:extLst>
              <a:ext uri="{FF2B5EF4-FFF2-40B4-BE49-F238E27FC236}">
                <a16:creationId xmlns:a16="http://schemas.microsoft.com/office/drawing/2014/main" id="{7276DC2F-6D58-4A02-883A-4D187F2F1540}"/>
              </a:ext>
            </a:extLst>
          </p:cNvPr>
          <p:cNvSpPr>
            <a:spLocks noChangeArrowheads="1"/>
          </p:cNvSpPr>
          <p:nvPr/>
        </p:nvSpPr>
        <p:spPr bwMode="auto">
          <a:xfrm rot="8285450" flipV="1">
            <a:off x="2438400" y="1143000"/>
            <a:ext cx="1065213" cy="230188"/>
          </a:xfrm>
          <a:prstGeom prst="rightArrow">
            <a:avLst>
              <a:gd name="adj1" fmla="val 50000"/>
              <a:gd name="adj2" fmla="val 115689"/>
            </a:avLst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s-MX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78928F2-5256-4006-82EA-520BAE3A4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240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>
                <a:solidFill>
                  <a:srgbClr val="FFDE07"/>
                </a:solidFill>
              </a:rPr>
              <a:t>Geometría tetraédrica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A5A25C6-3112-482B-BB31-40406AE78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57388"/>
            <a:ext cx="227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>
                <a:solidFill>
                  <a:srgbClr val="FFDE07"/>
                </a:solidFill>
              </a:rPr>
              <a:t>Geometría cuadrada</a:t>
            </a:r>
          </a:p>
        </p:txBody>
      </p:sp>
      <p:sp>
        <p:nvSpPr>
          <p:cNvPr id="7174" name="AutoShape 6">
            <a:extLst>
              <a:ext uri="{FF2B5EF4-FFF2-40B4-BE49-F238E27FC236}">
                <a16:creationId xmlns:a16="http://schemas.microsoft.com/office/drawing/2014/main" id="{41E059E8-A532-4A07-BE6F-2703A306B289}"/>
              </a:ext>
            </a:extLst>
          </p:cNvPr>
          <p:cNvSpPr>
            <a:spLocks noChangeArrowheads="1"/>
          </p:cNvSpPr>
          <p:nvPr/>
        </p:nvSpPr>
        <p:spPr bwMode="auto">
          <a:xfrm rot="-8285450" flipH="1" flipV="1">
            <a:off x="5334000" y="1143000"/>
            <a:ext cx="1065213" cy="230188"/>
          </a:xfrm>
          <a:prstGeom prst="rightArrow">
            <a:avLst>
              <a:gd name="adj1" fmla="val 50000"/>
              <a:gd name="adj2" fmla="val 115689"/>
            </a:avLst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s-MX" altLang="es-MX"/>
          </a:p>
        </p:txBody>
      </p:sp>
      <p:grpSp>
        <p:nvGrpSpPr>
          <p:cNvPr id="7175" name="Group 31">
            <a:extLst>
              <a:ext uri="{FF2B5EF4-FFF2-40B4-BE49-F238E27FC236}">
                <a16:creationId xmlns:a16="http://schemas.microsoft.com/office/drawing/2014/main" id="{13F425C8-45EE-41F9-A8BA-4CC34D2AAD4C}"/>
              </a:ext>
            </a:extLst>
          </p:cNvPr>
          <p:cNvGrpSpPr>
            <a:grpSpLocks/>
          </p:cNvGrpSpPr>
          <p:nvPr/>
        </p:nvGrpSpPr>
        <p:grpSpPr bwMode="auto">
          <a:xfrm>
            <a:off x="6054725" y="2590800"/>
            <a:ext cx="1565275" cy="1485900"/>
            <a:chOff x="4102" y="1440"/>
            <a:chExt cx="986" cy="936"/>
          </a:xfrm>
        </p:grpSpPr>
        <p:sp>
          <p:nvSpPr>
            <p:cNvPr id="7192" name="Line 18">
              <a:extLst>
                <a:ext uri="{FF2B5EF4-FFF2-40B4-BE49-F238E27FC236}">
                  <a16:creationId xmlns:a16="http://schemas.microsoft.com/office/drawing/2014/main" id="{67CE5A67-D360-4C88-B5CE-71879B7DEE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336711" flipH="1" flipV="1">
              <a:off x="4575" y="1440"/>
              <a:ext cx="43" cy="9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93" name="Line 19">
              <a:extLst>
                <a:ext uri="{FF2B5EF4-FFF2-40B4-BE49-F238E27FC236}">
                  <a16:creationId xmlns:a16="http://schemas.microsoft.com/office/drawing/2014/main" id="{DB550623-3F5E-479E-A7B3-945623B2F5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936711">
              <a:off x="4559" y="1422"/>
              <a:ext cx="71" cy="98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94" name="Oval 20">
              <a:extLst>
                <a:ext uri="{FF2B5EF4-FFF2-40B4-BE49-F238E27FC236}">
                  <a16:creationId xmlns:a16="http://schemas.microsoft.com/office/drawing/2014/main" id="{CC111DD0-9BB5-4EF6-85AD-F12D84D353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36711">
              <a:off x="4848" y="2153"/>
              <a:ext cx="182" cy="193"/>
            </a:xfrm>
            <a:prstGeom prst="ellipse">
              <a:avLst/>
            </a:prstGeom>
            <a:gradFill rotWithShape="0">
              <a:gsLst>
                <a:gs pos="0">
                  <a:srgbClr val="9998AD"/>
                </a:gs>
                <a:gs pos="100000">
                  <a:srgbClr val="312F59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312F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  <p:sp>
          <p:nvSpPr>
            <p:cNvPr id="7195" name="Oval 21">
              <a:extLst>
                <a:ext uri="{FF2B5EF4-FFF2-40B4-BE49-F238E27FC236}">
                  <a16:creationId xmlns:a16="http://schemas.microsoft.com/office/drawing/2014/main" id="{112CB71D-8D3D-4D84-BCF6-BEC4739BE9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36711">
              <a:off x="4171" y="1472"/>
              <a:ext cx="183" cy="193"/>
            </a:xfrm>
            <a:prstGeom prst="ellipse">
              <a:avLst/>
            </a:prstGeom>
            <a:gradFill rotWithShape="0">
              <a:gsLst>
                <a:gs pos="0">
                  <a:srgbClr val="9998AD"/>
                </a:gs>
                <a:gs pos="100000">
                  <a:srgbClr val="312F59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312F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  <p:sp>
          <p:nvSpPr>
            <p:cNvPr id="7196" name="Oval 22">
              <a:extLst>
                <a:ext uri="{FF2B5EF4-FFF2-40B4-BE49-F238E27FC236}">
                  <a16:creationId xmlns:a16="http://schemas.microsoft.com/office/drawing/2014/main" id="{D746EB9C-139C-4CBF-8D6D-B359B67AD1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36711">
              <a:off x="4488" y="1796"/>
              <a:ext cx="211" cy="220"/>
            </a:xfrm>
            <a:prstGeom prst="ellipse">
              <a:avLst/>
            </a:prstGeom>
            <a:gradFill rotWithShape="0">
              <a:gsLst>
                <a:gs pos="0">
                  <a:srgbClr val="E8D1E8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  <p:sp>
          <p:nvSpPr>
            <p:cNvPr id="7197" name="Oval 23">
              <a:extLst>
                <a:ext uri="{FF2B5EF4-FFF2-40B4-BE49-F238E27FC236}">
                  <a16:creationId xmlns:a16="http://schemas.microsoft.com/office/drawing/2014/main" id="{EED1D05B-B370-46F7-A09E-E35E67937B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36711">
              <a:off x="4171" y="2117"/>
              <a:ext cx="183" cy="193"/>
            </a:xfrm>
            <a:prstGeom prst="ellipse">
              <a:avLst/>
            </a:prstGeom>
            <a:gradFill rotWithShape="0">
              <a:gsLst>
                <a:gs pos="0">
                  <a:srgbClr val="9998AD"/>
                </a:gs>
                <a:gs pos="100000">
                  <a:srgbClr val="312F59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312F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  <p:sp>
          <p:nvSpPr>
            <p:cNvPr id="7198" name="Oval 24">
              <a:extLst>
                <a:ext uri="{FF2B5EF4-FFF2-40B4-BE49-F238E27FC236}">
                  <a16:creationId xmlns:a16="http://schemas.microsoft.com/office/drawing/2014/main" id="{29AB4C1B-00CC-421A-ACEA-57804A556C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36711">
              <a:off x="4835" y="1490"/>
              <a:ext cx="182" cy="193"/>
            </a:xfrm>
            <a:prstGeom prst="ellipse">
              <a:avLst/>
            </a:prstGeom>
            <a:gradFill rotWithShape="0">
              <a:gsLst>
                <a:gs pos="0">
                  <a:srgbClr val="9998AD"/>
                </a:gs>
                <a:gs pos="100000">
                  <a:srgbClr val="312F59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312F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</p:grpSp>
      <p:sp>
        <p:nvSpPr>
          <p:cNvPr id="7176" name="Freeform 26">
            <a:extLst>
              <a:ext uri="{FF2B5EF4-FFF2-40B4-BE49-F238E27FC236}">
                <a16:creationId xmlns:a16="http://schemas.microsoft.com/office/drawing/2014/main" id="{A87D1711-4966-4398-938E-617119041858}"/>
              </a:ext>
            </a:extLst>
          </p:cNvPr>
          <p:cNvSpPr>
            <a:spLocks/>
          </p:cNvSpPr>
          <p:nvPr/>
        </p:nvSpPr>
        <p:spPr bwMode="auto">
          <a:xfrm>
            <a:off x="6629400" y="3695700"/>
            <a:ext cx="457200" cy="152400"/>
          </a:xfrm>
          <a:custGeom>
            <a:avLst/>
            <a:gdLst>
              <a:gd name="T0" fmla="*/ 0 w 288"/>
              <a:gd name="T1" fmla="*/ 0 h 96"/>
              <a:gd name="T2" fmla="*/ 2147483647 w 288"/>
              <a:gd name="T3" fmla="*/ 2147483647 h 96"/>
              <a:gd name="T4" fmla="*/ 2147483647 w 288"/>
              <a:gd name="T5" fmla="*/ 0 h 96"/>
              <a:gd name="T6" fmla="*/ 0 60000 65536"/>
              <a:gd name="T7" fmla="*/ 0 60000 65536"/>
              <a:gd name="T8" fmla="*/ 0 60000 65536"/>
              <a:gd name="T9" fmla="*/ 0 w 288"/>
              <a:gd name="T10" fmla="*/ 0 h 96"/>
              <a:gd name="T11" fmla="*/ 288 w 28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96">
                <a:moveTo>
                  <a:pt x="0" y="0"/>
                </a:moveTo>
                <a:cubicBezTo>
                  <a:pt x="48" y="48"/>
                  <a:pt x="96" y="96"/>
                  <a:pt x="144" y="96"/>
                </a:cubicBezTo>
                <a:cubicBezTo>
                  <a:pt x="192" y="96"/>
                  <a:pt x="240" y="48"/>
                  <a:pt x="288" y="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grpSp>
        <p:nvGrpSpPr>
          <p:cNvPr id="7177" name="Group 30">
            <a:extLst>
              <a:ext uri="{FF2B5EF4-FFF2-40B4-BE49-F238E27FC236}">
                <a16:creationId xmlns:a16="http://schemas.microsoft.com/office/drawing/2014/main" id="{588B0B9E-6902-4532-B341-4BFB9E02466A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057400"/>
            <a:ext cx="1625600" cy="2132013"/>
            <a:chOff x="560" y="1960"/>
            <a:chExt cx="1024" cy="1343"/>
          </a:xfrm>
        </p:grpSpPr>
        <p:sp>
          <p:nvSpPr>
            <p:cNvPr id="7181" name="Line 8">
              <a:extLst>
                <a:ext uri="{FF2B5EF4-FFF2-40B4-BE49-F238E27FC236}">
                  <a16:creationId xmlns:a16="http://schemas.microsoft.com/office/drawing/2014/main" id="{4C979FBA-E198-4FA7-8C19-AECCE1CDF8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9" y="2086"/>
              <a:ext cx="0" cy="47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82" name="Line 9">
              <a:extLst>
                <a:ext uri="{FF2B5EF4-FFF2-40B4-BE49-F238E27FC236}">
                  <a16:creationId xmlns:a16="http://schemas.microsoft.com/office/drawing/2014/main" id="{37F6AF32-1774-4712-9931-9B6CCA45CC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" y="2564"/>
              <a:ext cx="405" cy="27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83" name="AutoShape 10">
              <a:extLst>
                <a:ext uri="{FF2B5EF4-FFF2-40B4-BE49-F238E27FC236}">
                  <a16:creationId xmlns:a16="http://schemas.microsoft.com/office/drawing/2014/main" id="{2B309C43-7534-4D98-9149-99F7AF2A4E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47260">
              <a:off x="1180" y="2523"/>
              <a:ext cx="81" cy="476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  <p:sp>
          <p:nvSpPr>
            <p:cNvPr id="7184" name="Line 11">
              <a:extLst>
                <a:ext uri="{FF2B5EF4-FFF2-40B4-BE49-F238E27FC236}">
                  <a16:creationId xmlns:a16="http://schemas.microsoft.com/office/drawing/2014/main" id="{A4DA014C-238A-40C4-8CEA-2B12A2F41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9" y="2564"/>
              <a:ext cx="404" cy="2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85" name="Oval 12">
              <a:extLst>
                <a:ext uri="{FF2B5EF4-FFF2-40B4-BE49-F238E27FC236}">
                  <a16:creationId xmlns:a16="http://schemas.microsoft.com/office/drawing/2014/main" id="{13A8D31C-B99C-4CFB-B9C1-566B1B2D4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" y="1960"/>
              <a:ext cx="203" cy="199"/>
            </a:xfrm>
            <a:prstGeom prst="ellipse">
              <a:avLst/>
            </a:prstGeom>
            <a:gradFill rotWithShape="0">
              <a:gsLst>
                <a:gs pos="0">
                  <a:srgbClr val="9998AD"/>
                </a:gs>
                <a:gs pos="100000">
                  <a:srgbClr val="312F59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312F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  <p:sp>
          <p:nvSpPr>
            <p:cNvPr id="7186" name="Oval 13">
              <a:extLst>
                <a:ext uri="{FF2B5EF4-FFF2-40B4-BE49-F238E27FC236}">
                  <a16:creationId xmlns:a16="http://schemas.microsoft.com/office/drawing/2014/main" id="{5EB723ED-6516-4990-A500-DEF9CA39A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" y="2734"/>
              <a:ext cx="202" cy="199"/>
            </a:xfrm>
            <a:prstGeom prst="ellipse">
              <a:avLst/>
            </a:prstGeom>
            <a:gradFill rotWithShape="0">
              <a:gsLst>
                <a:gs pos="0">
                  <a:srgbClr val="9998AD"/>
                </a:gs>
                <a:gs pos="100000">
                  <a:srgbClr val="312F59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312F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  <p:sp>
          <p:nvSpPr>
            <p:cNvPr id="7187" name="Oval 14">
              <a:extLst>
                <a:ext uri="{FF2B5EF4-FFF2-40B4-BE49-F238E27FC236}">
                  <a16:creationId xmlns:a16="http://schemas.microsoft.com/office/drawing/2014/main" id="{FDDB5C98-9C22-49DB-B6BA-D89435081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4" y="2873"/>
              <a:ext cx="202" cy="199"/>
            </a:xfrm>
            <a:prstGeom prst="ellipse">
              <a:avLst/>
            </a:prstGeom>
            <a:gradFill rotWithShape="0">
              <a:gsLst>
                <a:gs pos="0">
                  <a:srgbClr val="9998AD"/>
                </a:gs>
                <a:gs pos="100000">
                  <a:srgbClr val="312F59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312F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  <p:sp>
          <p:nvSpPr>
            <p:cNvPr id="7188" name="Oval 15">
              <a:extLst>
                <a:ext uri="{FF2B5EF4-FFF2-40B4-BE49-F238E27FC236}">
                  <a16:creationId xmlns:a16="http://schemas.microsoft.com/office/drawing/2014/main" id="{96120864-A645-49FF-A496-BE59617E5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" y="2715"/>
              <a:ext cx="202" cy="198"/>
            </a:xfrm>
            <a:prstGeom prst="ellipse">
              <a:avLst/>
            </a:prstGeom>
            <a:gradFill rotWithShape="0">
              <a:gsLst>
                <a:gs pos="0">
                  <a:srgbClr val="9998AD"/>
                </a:gs>
                <a:gs pos="100000">
                  <a:srgbClr val="312F59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312F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  <p:sp>
          <p:nvSpPr>
            <p:cNvPr id="7189" name="Oval 16">
              <a:extLst>
                <a:ext uri="{FF2B5EF4-FFF2-40B4-BE49-F238E27FC236}">
                  <a16:creationId xmlns:a16="http://schemas.microsoft.com/office/drawing/2014/main" id="{69078834-9978-4D9A-92A8-F5704A3EC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" y="2496"/>
              <a:ext cx="215" cy="205"/>
            </a:xfrm>
            <a:prstGeom prst="ellipse">
              <a:avLst/>
            </a:prstGeom>
            <a:gradFill rotWithShape="0">
              <a:gsLst>
                <a:gs pos="0">
                  <a:srgbClr val="E8D1E8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  <p:sp>
          <p:nvSpPr>
            <p:cNvPr id="7190" name="Freeform 25">
              <a:extLst>
                <a:ext uri="{FF2B5EF4-FFF2-40B4-BE49-F238E27FC236}">
                  <a16:creationId xmlns:a16="http://schemas.microsoft.com/office/drawing/2014/main" id="{D0B96BEC-AA9E-4A17-B9FE-E5E648B3887D}"/>
                </a:ext>
              </a:extLst>
            </p:cNvPr>
            <p:cNvSpPr>
              <a:spLocks/>
            </p:cNvSpPr>
            <p:nvPr/>
          </p:nvSpPr>
          <p:spPr bwMode="auto">
            <a:xfrm rot="896350">
              <a:off x="864" y="2832"/>
              <a:ext cx="288" cy="96"/>
            </a:xfrm>
            <a:custGeom>
              <a:avLst/>
              <a:gdLst>
                <a:gd name="T0" fmla="*/ 0 w 288"/>
                <a:gd name="T1" fmla="*/ 0 h 96"/>
                <a:gd name="T2" fmla="*/ 144 w 288"/>
                <a:gd name="T3" fmla="*/ 96 h 96"/>
                <a:gd name="T4" fmla="*/ 288 w 288"/>
                <a:gd name="T5" fmla="*/ 0 h 96"/>
                <a:gd name="T6" fmla="*/ 0 60000 65536"/>
                <a:gd name="T7" fmla="*/ 0 60000 65536"/>
                <a:gd name="T8" fmla="*/ 0 60000 65536"/>
                <a:gd name="T9" fmla="*/ 0 w 288"/>
                <a:gd name="T10" fmla="*/ 0 h 96"/>
                <a:gd name="T11" fmla="*/ 288 w 28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96">
                  <a:moveTo>
                    <a:pt x="0" y="0"/>
                  </a:moveTo>
                  <a:cubicBezTo>
                    <a:pt x="48" y="48"/>
                    <a:pt x="96" y="96"/>
                    <a:pt x="144" y="96"/>
                  </a:cubicBezTo>
                  <a:cubicBezTo>
                    <a:pt x="192" y="96"/>
                    <a:pt x="240" y="48"/>
                    <a:pt x="288" y="0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91" name="Rectangle 27">
              <a:extLst>
                <a:ext uri="{FF2B5EF4-FFF2-40B4-BE49-F238E27FC236}">
                  <a16:creationId xmlns:a16="http://schemas.microsoft.com/office/drawing/2014/main" id="{68CCB135-BEC7-49D4-8C40-D8401006C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072"/>
              <a:ext cx="4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s-MX"/>
                <a:t>109</a:t>
              </a:r>
              <a:r>
                <a:rPr lang="en-GB" altLang="es-MX" b="1" baseline="30000"/>
                <a:t>o</a:t>
              </a:r>
              <a:endParaRPr lang="en-GB" altLang="es-MX"/>
            </a:p>
          </p:txBody>
        </p:sp>
      </p:grpSp>
      <p:sp>
        <p:nvSpPr>
          <p:cNvPr id="7178" name="Rectangle 28">
            <a:extLst>
              <a:ext uri="{FF2B5EF4-FFF2-40B4-BE49-F238E27FC236}">
                <a16:creationId xmlns:a16="http://schemas.microsoft.com/office/drawing/2014/main" id="{7E234B05-5FE3-4D26-89B9-36CB88B5B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962400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90</a:t>
            </a:r>
            <a:r>
              <a:rPr lang="en-GB" altLang="es-MX" b="1" baseline="30000"/>
              <a:t>o</a:t>
            </a:r>
            <a:endParaRPr lang="en-GB" altLang="es-MX"/>
          </a:p>
        </p:txBody>
      </p:sp>
      <p:pic>
        <p:nvPicPr>
          <p:cNvPr id="7179" name="Picture 34">
            <a:extLst>
              <a:ext uri="{FF2B5EF4-FFF2-40B4-BE49-F238E27FC236}">
                <a16:creationId xmlns:a16="http://schemas.microsoft.com/office/drawing/2014/main" id="{9787D706-A1C7-420F-83B9-4923AA7B2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4724400"/>
            <a:ext cx="210185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35">
            <a:extLst>
              <a:ext uri="{FF2B5EF4-FFF2-40B4-BE49-F238E27FC236}">
                <a16:creationId xmlns:a16="http://schemas.microsoft.com/office/drawing/2014/main" id="{3AA371AD-4C1B-4DC6-9E9B-FC9A18EB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210026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3C7CB8F-10A5-47E8-8072-C60A84B45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90513"/>
            <a:ext cx="272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Compuestos tetraédricos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BE510C1F-44A4-474A-AE50-C0A4A7481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797425"/>
            <a:ext cx="78486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006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006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006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006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006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6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6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6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6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Ligantes grandes e.g. Cl</a:t>
            </a:r>
            <a:r>
              <a:rPr lang="en-GB" altLang="es-MX" baseline="30000"/>
              <a:t>-</a:t>
            </a:r>
            <a:r>
              <a:rPr lang="en-GB" altLang="es-MX"/>
              <a:t>, Br</a:t>
            </a:r>
            <a:r>
              <a:rPr lang="en-GB" altLang="es-MX" baseline="30000"/>
              <a:t>-</a:t>
            </a:r>
            <a:r>
              <a:rPr lang="en-GB" altLang="es-MX"/>
              <a:t>, I</a:t>
            </a:r>
            <a:r>
              <a:rPr lang="en-GB" altLang="es-MX" baseline="30000"/>
              <a:t>-</a:t>
            </a:r>
          </a:p>
          <a:p>
            <a:pPr>
              <a:lnSpc>
                <a:spcPct val="150000"/>
              </a:lnSpc>
            </a:pPr>
            <a:r>
              <a:rPr lang="en-GB" altLang="es-MX"/>
              <a:t>Iones metálicos pequeños 	…con configuración tipo gas noble e.g. Zn</a:t>
            </a:r>
            <a:r>
              <a:rPr lang="en-GB" altLang="es-MX" baseline="30000"/>
              <a:t>2+</a:t>
            </a:r>
          </a:p>
          <a:p>
            <a:pPr>
              <a:lnSpc>
                <a:spcPct val="150000"/>
              </a:lnSpc>
            </a:pPr>
            <a:r>
              <a:rPr lang="en-GB" altLang="es-MX" baseline="30000"/>
              <a:t>	                   </a:t>
            </a:r>
            <a:r>
              <a:rPr lang="en-GB" altLang="es-MX"/>
              <a:t>…no estabilizados por EECC e.g. Fe</a:t>
            </a:r>
            <a:r>
              <a:rPr lang="en-GB" altLang="es-MX" baseline="30000"/>
              <a:t>3+, </a:t>
            </a:r>
            <a:r>
              <a:rPr lang="en-GB" altLang="es-MX"/>
              <a:t>Mn</a:t>
            </a:r>
            <a:r>
              <a:rPr lang="en-GB" altLang="es-MX" baseline="30000"/>
              <a:t>7+</a:t>
            </a: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BAA46027-EE21-4451-BBF6-82F10CF8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76600"/>
            <a:ext cx="10477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86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6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6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6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6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[CoCl</a:t>
            </a:r>
            <a:r>
              <a:rPr lang="en-GB" altLang="es-MX" baseline="-25000"/>
              <a:t>4</a:t>
            </a:r>
            <a:r>
              <a:rPr lang="en-GB" altLang="es-MX"/>
              <a:t>]</a:t>
            </a:r>
            <a:r>
              <a:rPr lang="en-GB" altLang="es-MX" baseline="30000"/>
              <a:t>2-</a:t>
            </a:r>
          </a:p>
          <a:p>
            <a:pPr>
              <a:lnSpc>
                <a:spcPct val="150000"/>
              </a:lnSpc>
            </a:pPr>
            <a:r>
              <a:rPr lang="en-GB" altLang="es-MX"/>
              <a:t>[MnO</a:t>
            </a:r>
            <a:r>
              <a:rPr lang="en-GB" altLang="es-MX" baseline="-25000"/>
              <a:t>4</a:t>
            </a:r>
            <a:r>
              <a:rPr lang="en-GB" altLang="es-MX"/>
              <a:t>]</a:t>
            </a:r>
            <a:r>
              <a:rPr lang="en-GB" altLang="es-MX" baseline="30000"/>
              <a:t>-</a:t>
            </a:r>
            <a:r>
              <a:rPr lang="en-GB" altLang="es-MX"/>
              <a:t>	</a:t>
            </a:r>
          </a:p>
          <a:p>
            <a:pPr>
              <a:lnSpc>
                <a:spcPct val="150000"/>
              </a:lnSpc>
            </a:pPr>
            <a:r>
              <a:rPr lang="en-GB" altLang="es-MX"/>
              <a:t>[NiCl</a:t>
            </a:r>
            <a:r>
              <a:rPr lang="en-GB" altLang="es-MX" baseline="-25000"/>
              <a:t>4</a:t>
            </a:r>
            <a:r>
              <a:rPr lang="en-GB" altLang="es-MX"/>
              <a:t>]</a:t>
            </a:r>
            <a:r>
              <a:rPr lang="en-GB" altLang="es-MX" baseline="30000"/>
              <a:t>2-</a:t>
            </a:r>
          </a:p>
        </p:txBody>
      </p:sp>
      <p:pic>
        <p:nvPicPr>
          <p:cNvPr id="8197" name="Picture 7">
            <a:extLst>
              <a:ext uri="{FF2B5EF4-FFF2-40B4-BE49-F238E27FC236}">
                <a16:creationId xmlns:a16="http://schemas.microsoft.com/office/drawing/2014/main" id="{35CE3F83-493E-4B5F-BCD5-91230E6DF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161766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5" name="Rectangle 13">
            <a:extLst>
              <a:ext uri="{FF2B5EF4-FFF2-40B4-BE49-F238E27FC236}">
                <a16:creationId xmlns:a16="http://schemas.microsoft.com/office/drawing/2014/main" id="{BDECA8E7-2169-4802-9FFB-FAA4E2F99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Favorecidos por requerimientos estéricos</a:t>
            </a:r>
          </a:p>
        </p:txBody>
      </p:sp>
      <p:grpSp>
        <p:nvGrpSpPr>
          <p:cNvPr id="2" name="Group 49">
            <a:extLst>
              <a:ext uri="{FF2B5EF4-FFF2-40B4-BE49-F238E27FC236}">
                <a16:creationId xmlns:a16="http://schemas.microsoft.com/office/drawing/2014/main" id="{7CB5E014-27D0-40C8-BA82-AA05054A6505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1268413"/>
            <a:ext cx="4648200" cy="3048000"/>
            <a:chOff x="2640" y="864"/>
            <a:chExt cx="2928" cy="1920"/>
          </a:xfrm>
        </p:grpSpPr>
        <p:sp>
          <p:nvSpPr>
            <p:cNvPr id="8200" name="Rectangle 42">
              <a:extLst>
                <a:ext uri="{FF2B5EF4-FFF2-40B4-BE49-F238E27FC236}">
                  <a16:creationId xmlns:a16="http://schemas.microsoft.com/office/drawing/2014/main" id="{F2271BA0-9135-4927-B25E-055853F4F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008"/>
              <a:ext cx="11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s-MX">
                  <a:solidFill>
                    <a:srgbClr val="FFDE07"/>
                  </a:solidFill>
                </a:rPr>
                <a:t>Isomería óptica</a:t>
              </a:r>
              <a:r>
                <a:rPr lang="en-GB" altLang="es-MX"/>
                <a:t> </a:t>
              </a:r>
            </a:p>
          </p:txBody>
        </p:sp>
        <p:sp>
          <p:nvSpPr>
            <p:cNvPr id="8201" name="Line 43">
              <a:extLst>
                <a:ext uri="{FF2B5EF4-FFF2-40B4-BE49-F238E27FC236}">
                  <a16:creationId xmlns:a16="http://schemas.microsoft.com/office/drawing/2014/main" id="{7F2B2545-ADE2-4176-8081-73D800B42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3" y="1344"/>
              <a:ext cx="1" cy="8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8202" name="Picture 44">
              <a:extLst>
                <a:ext uri="{FF2B5EF4-FFF2-40B4-BE49-F238E27FC236}">
                  <a16:creationId xmlns:a16="http://schemas.microsoft.com/office/drawing/2014/main" id="{EC857E01-0497-40E4-9289-A1DF45E2B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" y="1440"/>
              <a:ext cx="71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45">
              <a:extLst>
                <a:ext uri="{FF2B5EF4-FFF2-40B4-BE49-F238E27FC236}">
                  <a16:creationId xmlns:a16="http://schemas.microsoft.com/office/drawing/2014/main" id="{D805714A-5A2E-4ABB-A020-7A27A66AE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" y="1463"/>
              <a:ext cx="720" cy="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Rectangle 47">
              <a:extLst>
                <a:ext uri="{FF2B5EF4-FFF2-40B4-BE49-F238E27FC236}">
                  <a16:creationId xmlns:a16="http://schemas.microsoft.com/office/drawing/2014/main" id="{C835A88D-D1A7-4265-8988-7FB03FF54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52"/>
              <a:ext cx="24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GB" altLang="es-MX"/>
                <a:t>Imágenes especulares no superponibles</a:t>
              </a:r>
            </a:p>
          </p:txBody>
        </p:sp>
        <p:sp>
          <p:nvSpPr>
            <p:cNvPr id="8205" name="Rectangle 48">
              <a:extLst>
                <a:ext uri="{FF2B5EF4-FFF2-40B4-BE49-F238E27FC236}">
                  <a16:creationId xmlns:a16="http://schemas.microsoft.com/office/drawing/2014/main" id="{0387E8E0-E40D-4090-A62A-5111D15AA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864"/>
              <a:ext cx="2928" cy="19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8D908C0-3C9F-4920-9802-F874ECA7E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266700"/>
            <a:ext cx="227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Geometría cuadrada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9967F714-0678-49E0-9129-668AE646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460500"/>
            <a:ext cx="27305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5CCACF3D-BD2E-43C4-BE55-ED0EB0D5C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6775" y="1576388"/>
            <a:ext cx="18764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e.g. 	[PtCl</a:t>
            </a:r>
            <a:r>
              <a:rPr lang="en-GB" altLang="es-MX" baseline="-25000"/>
              <a:t>4</a:t>
            </a:r>
            <a:r>
              <a:rPr lang="en-GB" altLang="es-MX"/>
              <a:t>]</a:t>
            </a:r>
            <a:r>
              <a:rPr lang="en-GB" altLang="es-MX" baseline="30000"/>
              <a:t>2-</a:t>
            </a:r>
          </a:p>
          <a:p>
            <a:pPr>
              <a:lnSpc>
                <a:spcPct val="150000"/>
              </a:lnSpc>
            </a:pPr>
            <a:r>
              <a:rPr lang="en-GB" altLang="es-MX"/>
              <a:t>	[AuBr</a:t>
            </a:r>
            <a:r>
              <a:rPr lang="en-GB" altLang="es-MX" baseline="-25000"/>
              <a:t>4</a:t>
            </a:r>
            <a:r>
              <a:rPr lang="en-GB" altLang="es-MX"/>
              <a:t>]</a:t>
            </a:r>
            <a:r>
              <a:rPr lang="en-GB" altLang="es-MX" baseline="30000"/>
              <a:t>-</a:t>
            </a:r>
          </a:p>
          <a:p>
            <a:pPr>
              <a:lnSpc>
                <a:spcPct val="150000"/>
              </a:lnSpc>
            </a:pPr>
            <a:r>
              <a:rPr lang="en-GB" altLang="es-MX" baseline="30000"/>
              <a:t>	</a:t>
            </a:r>
            <a:r>
              <a:rPr lang="en-GB" altLang="es-MX"/>
              <a:t>[Co(CN)</a:t>
            </a:r>
            <a:r>
              <a:rPr lang="en-GB" altLang="es-MX" baseline="-25000"/>
              <a:t>4</a:t>
            </a:r>
            <a:r>
              <a:rPr lang="en-GB" altLang="es-MX"/>
              <a:t>]</a:t>
            </a:r>
            <a:r>
              <a:rPr lang="en-GB" altLang="es-MX" baseline="30000"/>
              <a:t>2-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0578402-97AD-4C72-ADF2-E28C9A8E8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200400"/>
            <a:ext cx="73723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1054100" algn="l"/>
                <a:tab pos="3721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054100" algn="l"/>
                <a:tab pos="3721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054100" algn="l"/>
                <a:tab pos="3721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054100" algn="l"/>
                <a:tab pos="3721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054100" algn="l"/>
                <a:tab pos="3721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l"/>
                <a:tab pos="3721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l"/>
                <a:tab pos="3721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l"/>
                <a:tab pos="3721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54100" algn="l"/>
                <a:tab pos="3721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s-MX"/>
              <a:t>Los complejos cuadrados están formados por </a:t>
            </a:r>
            <a:r>
              <a:rPr lang="en-GB" altLang="es-MX">
                <a:solidFill>
                  <a:srgbClr val="FFDE07"/>
                </a:solidFill>
              </a:rPr>
              <a:t>centros metálicos</a:t>
            </a:r>
            <a:r>
              <a:rPr lang="en-GB" altLang="es-MX"/>
              <a:t> </a:t>
            </a:r>
            <a:r>
              <a:rPr lang="en-GB" altLang="es-MX">
                <a:solidFill>
                  <a:srgbClr val="FFDE07"/>
                </a:solidFill>
              </a:rPr>
              <a:t>d</a:t>
            </a:r>
            <a:r>
              <a:rPr lang="en-GB" altLang="es-MX" baseline="30000">
                <a:solidFill>
                  <a:srgbClr val="FFDE07"/>
                </a:solidFill>
              </a:rPr>
              <a:t>8</a:t>
            </a:r>
            <a:endParaRPr lang="en-GB" altLang="es-MX">
              <a:solidFill>
                <a:srgbClr val="FFDE07"/>
              </a:solidFill>
            </a:endParaRPr>
          </a:p>
          <a:p>
            <a:pPr>
              <a:lnSpc>
                <a:spcPct val="150000"/>
              </a:lnSpc>
            </a:pPr>
            <a:r>
              <a:rPr lang="en-GB" altLang="es-MX"/>
              <a:t>	</a:t>
            </a:r>
            <a:r>
              <a:rPr lang="en-GB" altLang="es-MX" i="1"/>
              <a:t>i.e</a:t>
            </a:r>
            <a:r>
              <a:rPr lang="en-GB" altLang="es-MX"/>
              <a:t>. del grupo 10	Ni</a:t>
            </a:r>
            <a:r>
              <a:rPr lang="en-GB" altLang="es-MX" baseline="30000"/>
              <a:t>2+</a:t>
            </a:r>
            <a:r>
              <a:rPr lang="en-GB" altLang="es-MX"/>
              <a:t>, Pd</a:t>
            </a:r>
            <a:r>
              <a:rPr lang="en-GB" altLang="es-MX" baseline="30000"/>
              <a:t>2+</a:t>
            </a:r>
            <a:r>
              <a:rPr lang="en-GB" altLang="es-MX"/>
              <a:t>, Pt</a:t>
            </a:r>
            <a:r>
              <a:rPr lang="en-GB" altLang="es-MX" baseline="30000"/>
              <a:t>2+</a:t>
            </a:r>
            <a:endParaRPr lang="en-GB" altLang="es-MX"/>
          </a:p>
          <a:p>
            <a:pPr>
              <a:lnSpc>
                <a:spcPct val="150000"/>
              </a:lnSpc>
            </a:pPr>
            <a:r>
              <a:rPr lang="en-GB" altLang="es-MX"/>
              <a:t>		Au</a:t>
            </a:r>
            <a:r>
              <a:rPr lang="en-GB" altLang="es-MX" baseline="30000"/>
              <a:t>3+</a:t>
            </a:r>
            <a:r>
              <a:rPr lang="en-GB" altLang="es-MX"/>
              <a:t> </a:t>
            </a:r>
          </a:p>
          <a:p>
            <a:pPr>
              <a:lnSpc>
                <a:spcPct val="150000"/>
              </a:lnSpc>
            </a:pPr>
            <a:endParaRPr lang="en-GB" altLang="es-MX"/>
          </a:p>
          <a:p>
            <a:pPr>
              <a:lnSpc>
                <a:spcPct val="150000"/>
              </a:lnSpc>
            </a:pPr>
            <a:r>
              <a:rPr lang="en-GB" altLang="es-MX"/>
              <a:t>Los complejos cuadrados están formados por </a:t>
            </a:r>
            <a:r>
              <a:rPr lang="en-GB" altLang="es-MX">
                <a:solidFill>
                  <a:srgbClr val="FFDE07"/>
                </a:solidFill>
              </a:rPr>
              <a:t>ligantes de campo fuerte</a:t>
            </a:r>
          </a:p>
          <a:p>
            <a:pPr>
              <a:lnSpc>
                <a:spcPct val="150000"/>
              </a:lnSpc>
            </a:pPr>
            <a:r>
              <a:rPr lang="en-GB" altLang="es-MX"/>
              <a:t>		e.g. CN</a:t>
            </a:r>
            <a:r>
              <a:rPr lang="en-GB" altLang="es-MX" b="1" baseline="30000"/>
              <a:t>-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F483F6F-876F-4994-8D79-8A6A89FA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23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s-MX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6C2F843-401A-4925-8CA2-C617E8A96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227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/>
              <a:t>Geometría cuadrada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BAA14152-E889-4600-9474-D16862BCD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1098550"/>
            <a:ext cx="226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s-MX">
                <a:solidFill>
                  <a:srgbClr val="FFDE07"/>
                </a:solidFill>
              </a:rPr>
              <a:t>Isomería geométrica</a:t>
            </a:r>
            <a:endParaRPr lang="en-GB" altLang="es-MX"/>
          </a:p>
        </p:txBody>
      </p:sp>
      <p:grpSp>
        <p:nvGrpSpPr>
          <p:cNvPr id="10245" name="Group 11">
            <a:extLst>
              <a:ext uri="{FF2B5EF4-FFF2-40B4-BE49-F238E27FC236}">
                <a16:creationId xmlns:a16="http://schemas.microsoft.com/office/drawing/2014/main" id="{5D0DBF76-2AD1-4C45-AA77-EE89547865AE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273300"/>
            <a:ext cx="5486400" cy="990600"/>
            <a:chOff x="576" y="1200"/>
            <a:chExt cx="4512" cy="723"/>
          </a:xfrm>
        </p:grpSpPr>
        <p:pic>
          <p:nvPicPr>
            <p:cNvPr id="10249" name="Picture 5">
              <a:extLst>
                <a:ext uri="{FF2B5EF4-FFF2-40B4-BE49-F238E27FC236}">
                  <a16:creationId xmlns:a16="http://schemas.microsoft.com/office/drawing/2014/main" id="{4A39A793-CCB3-47C1-8E1F-4FCD4A429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00"/>
              <a:ext cx="1392" cy="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6">
              <a:extLst>
                <a:ext uri="{FF2B5EF4-FFF2-40B4-BE49-F238E27FC236}">
                  <a16:creationId xmlns:a16="http://schemas.microsoft.com/office/drawing/2014/main" id="{4BF55FF9-BD73-4061-B063-D512B9448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344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6" name="Rectangle 7">
            <a:extLst>
              <a:ext uri="{FF2B5EF4-FFF2-40B4-BE49-F238E27FC236}">
                <a16:creationId xmlns:a16="http://schemas.microsoft.com/office/drawing/2014/main" id="{684DC636-0A5F-4B2C-9EC4-817FF7F90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3765550"/>
            <a:ext cx="30797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es-MX" i="1"/>
              <a:t>trans</a:t>
            </a:r>
            <a:r>
              <a:rPr lang="en-GB" altLang="es-MX"/>
              <a:t>-[PtCl</a:t>
            </a:r>
            <a:r>
              <a:rPr lang="en-GB" altLang="es-MX" baseline="-25000"/>
              <a:t>2</a:t>
            </a:r>
            <a:r>
              <a:rPr lang="en-GB" altLang="es-MX"/>
              <a:t>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2</a:t>
            </a:r>
            <a:r>
              <a:rPr lang="en-GB" altLang="es-MX"/>
              <a:t>]</a:t>
            </a:r>
            <a:endParaRPr lang="en-GB" altLang="es-MX" i="1"/>
          </a:p>
          <a:p>
            <a:pPr algn="ctr">
              <a:lnSpc>
                <a:spcPct val="150000"/>
              </a:lnSpc>
            </a:pPr>
            <a:r>
              <a:rPr lang="en-GB" altLang="es-MX" i="1"/>
              <a:t>trans</a:t>
            </a:r>
            <a:r>
              <a:rPr lang="en-GB" altLang="es-MX"/>
              <a:t>-diamíndicloroplatino(II)</a:t>
            </a:r>
          </a:p>
        </p:txBody>
      </p:sp>
      <p:sp>
        <p:nvSpPr>
          <p:cNvPr id="10247" name="Rectangle 8">
            <a:extLst>
              <a:ext uri="{FF2B5EF4-FFF2-40B4-BE49-F238E27FC236}">
                <a16:creationId xmlns:a16="http://schemas.microsoft.com/office/drawing/2014/main" id="{ED0B2792-6B7F-4E43-AC4C-D935F9DC8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3806825"/>
            <a:ext cx="28511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es-MX" i="1"/>
              <a:t>cis</a:t>
            </a:r>
            <a:r>
              <a:rPr lang="en-GB" altLang="es-MX"/>
              <a:t>-[PtCl</a:t>
            </a:r>
            <a:r>
              <a:rPr lang="en-GB" altLang="es-MX" baseline="-25000"/>
              <a:t>2</a:t>
            </a:r>
            <a:r>
              <a:rPr lang="en-GB" altLang="es-MX"/>
              <a:t>(NH</a:t>
            </a:r>
            <a:r>
              <a:rPr lang="en-GB" altLang="es-MX" baseline="-25000"/>
              <a:t>3</a:t>
            </a:r>
            <a:r>
              <a:rPr lang="en-GB" altLang="es-MX"/>
              <a:t>)</a:t>
            </a:r>
            <a:r>
              <a:rPr lang="en-GB" altLang="es-MX" baseline="-25000"/>
              <a:t>2</a:t>
            </a:r>
            <a:r>
              <a:rPr lang="en-GB" altLang="es-MX"/>
              <a:t>]</a:t>
            </a:r>
            <a:endParaRPr lang="en-GB" altLang="es-MX" i="1"/>
          </a:p>
          <a:p>
            <a:pPr algn="ctr">
              <a:lnSpc>
                <a:spcPct val="150000"/>
              </a:lnSpc>
            </a:pPr>
            <a:r>
              <a:rPr lang="en-GB" altLang="es-MX" i="1"/>
              <a:t>cis</a:t>
            </a:r>
            <a:r>
              <a:rPr lang="en-GB" altLang="es-MX"/>
              <a:t>-diamíndicloroplatino(II)</a:t>
            </a:r>
          </a:p>
        </p:txBody>
      </p:sp>
      <p:sp>
        <p:nvSpPr>
          <p:cNvPr id="10248" name="Rectangle 20">
            <a:extLst>
              <a:ext uri="{FF2B5EF4-FFF2-40B4-BE49-F238E27FC236}">
                <a16:creationId xmlns:a16="http://schemas.microsoft.com/office/drawing/2014/main" id="{94CD6341-1C00-4531-A046-199A49E3E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01900"/>
            <a:ext cx="1009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es-MX">
                <a:solidFill>
                  <a:srgbClr val="FFDE07"/>
                </a:solidFill>
              </a:rPr>
              <a:t>cisplatin</a:t>
            </a:r>
            <a:endParaRPr lang="en-GB" altLang="es-MX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ChemEn">
  <a:themeElements>
    <a:clrScheme name="Template Chem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 ChemE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Chem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hem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hem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hem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hem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hem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hem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hem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hem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hem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hem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hem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8038</TotalTime>
  <Words>1855</Words>
  <Application>Microsoft Office PowerPoint</Application>
  <PresentationFormat>Presentación en pantalla (4:3)</PresentationFormat>
  <Paragraphs>278</Paragraphs>
  <Slides>50</Slides>
  <Notes>49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58" baseType="lpstr">
      <vt:lpstr>Arial</vt:lpstr>
      <vt:lpstr>Comic Sans MS</vt:lpstr>
      <vt:lpstr>Symbol</vt:lpstr>
      <vt:lpstr>Times</vt:lpstr>
      <vt:lpstr>Times New Roman</vt:lpstr>
      <vt:lpstr>Template ChemEn</vt:lpstr>
      <vt:lpstr>Fotografía de Photo Editor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E. Castillo Blum</dc:creator>
  <cp:lastModifiedBy>blum</cp:lastModifiedBy>
  <cp:revision>849</cp:revision>
  <dcterms:created xsi:type="dcterms:W3CDTF">2001-10-29T15:20:36Z</dcterms:created>
  <dcterms:modified xsi:type="dcterms:W3CDTF">2024-04-02T18:19:39Z</dcterms:modified>
</cp:coreProperties>
</file>