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9"/>
    <p:restoredTop sz="94286"/>
  </p:normalViewPr>
  <p:slideViewPr>
    <p:cSldViewPr snapToGrid="0">
      <p:cViewPr>
        <p:scale>
          <a:sx n="125" d="100"/>
          <a:sy n="125" d="100"/>
        </p:scale>
        <p:origin x="-5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F8461-B21E-3A47-8E25-6A17EDBCD149}" type="datetimeFigureOut">
              <a:rPr lang="es-MX" smtClean="0"/>
              <a:t>21/08/24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D110B-8443-4149-AECF-84057CA7AC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5300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9D110B-8443-4149-AECF-84057CA7ACE9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8754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9D110B-8443-4149-AECF-84057CA7ACE9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3212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9D110B-8443-4149-AECF-84057CA7ACE9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0312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715C56-295F-8414-1D49-0114FA01A4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12F625-C493-AAA9-C3F4-5E13CEC26E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D48CB7-2ADF-3097-2ABD-6C32550C3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B1D5F-F61B-F14F-A6CA-275FB99F46EB}" type="datetime1">
              <a:rPr lang="es-MX" smtClean="0"/>
              <a:t>21/08/24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DE04C8-E6E6-6055-021D-120471CB8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A. BAEZA.                  2023                      FQ UNAM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E2F2AD-62E9-3D19-2F26-0F0E94896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7C2D-8408-4E41-B91C-09C0336758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484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F2D3E0-6AC6-001F-AB88-37506102E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0E1A510-E764-B5F3-EF2F-D27EEA91DC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B3C41D-56D3-7BB6-4C9F-A56532E63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BCA4-E621-5A47-9970-6F6BC61E5932}" type="datetime1">
              <a:rPr lang="es-MX" smtClean="0"/>
              <a:t>21/08/24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52361E-283F-F14B-0956-344790856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A. BAEZA.                  2023                      FQ UNAM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433B85-8E82-D520-542A-5060D3638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7C2D-8408-4E41-B91C-09C0336758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6780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4695F4-02A1-55DC-D5BF-D7083D39FB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BD1654-DB97-156E-A98E-BE8CA6E390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56D958-C57B-2CA7-4863-219C91209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B48D-F1FE-7841-86F5-8D50BEFE42EF}" type="datetime1">
              <a:rPr lang="es-MX" smtClean="0"/>
              <a:t>21/08/24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CCF595-0A76-A7BE-9DEB-416B2811D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A. BAEZA.                  2023                      FQ UNAM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00A659-CBFA-0EFB-C804-94AF4F7CD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7C2D-8408-4E41-B91C-09C0336758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2892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467F51-9B23-9D59-4DE8-EC8206064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BD0131-F07F-0E89-B3CD-DBBE004C6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A9F7D3-66A1-4043-5033-A9A7EEC3E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0F56B-9D5E-2449-AD62-70F754CE9ED8}" type="datetime1">
              <a:rPr lang="es-MX" smtClean="0"/>
              <a:t>21/08/24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D361AD-F3EB-FF1C-364D-2F6B9CBB9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A. BAEZA.                  2023                      FQ UNAM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A921F5-8DB1-A1E1-3911-6470823A5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7C2D-8408-4E41-B91C-09C0336758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391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F11956-947B-C509-1F4B-990056153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60BEE1-F839-305F-AD0F-A099AF3CF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74BB5A-C683-77CD-1B71-E8AB70BFD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77E80-9844-3E41-8352-D079E3EE7729}" type="datetime1">
              <a:rPr lang="es-MX" smtClean="0"/>
              <a:t>21/08/24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B7BB0C-E9D6-9799-3764-D36AFBADD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A. BAEZA.                  2023                      FQ UNAM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C82269-E66C-B7BE-20FB-C813180A4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7C2D-8408-4E41-B91C-09C0336758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4938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DE3D64-BC5F-0444-5261-E84D94E56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223F2A-BE74-3147-156C-31E1DB8679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60376D-63F4-C9DD-BE79-A19B7930C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7425C9-9B8B-61FD-A0AD-DD3A08401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1AD2E-30A2-1942-B8C6-F956001EEC1A}" type="datetime1">
              <a:rPr lang="es-MX" smtClean="0"/>
              <a:t>21/08/24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6AEF83-19E4-DC8C-9768-9390972DB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A. BAEZA.                  2023                      FQ UNAM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E0EE405-BA3C-2F08-A5AA-23AEA82C3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7C2D-8408-4E41-B91C-09C0336758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48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5251F3-EB5C-D397-8E67-F2E158624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B00DFF-2239-038B-E053-0DE7F225D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0EFAA67-6699-DA6E-0266-0FBBEA43E9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60E2DA6-544A-6B85-358D-680BE96E38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BFEE3B1-E368-D204-C44C-C9E34F0C4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ACBECD1-2E2B-5EF3-C854-88A78A6B8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8744-5B0A-D44A-97D7-9BF191D04BAD}" type="datetime1">
              <a:rPr lang="es-MX" smtClean="0"/>
              <a:t>21/08/24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1F3AFAB-450A-52A8-4F05-3186756CB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A. BAEZA.                  2023                      FQ UNAM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BD74707-1ECF-FAA4-E582-6679EDCDA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7C2D-8408-4E41-B91C-09C0336758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7777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0D0775-716E-8B8D-17CE-14551A603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79A9017-6A81-7FC8-89B4-B60B3FEA5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8F819-4214-CD4F-AC7C-C517EF16A5B7}" type="datetime1">
              <a:rPr lang="es-MX" smtClean="0"/>
              <a:t>21/08/24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DCC43CA-61E4-B3FB-5509-D85A876FE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A. BAEZA.                  2023                      FQ UNAM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70AE856-2787-2C83-D189-F2830611B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7C2D-8408-4E41-B91C-09C0336758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729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ED0BD71-0A3E-2232-B09F-7A5F6A17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CC63-D16D-FC4E-8534-DC6C446D5D69}" type="datetime1">
              <a:rPr lang="es-MX" smtClean="0"/>
              <a:t>21/08/24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653304F-B705-6614-781E-FF54B11F8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A. BAEZA.                  2023                      FQ UNAM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839870D-B70A-DEEA-AF20-60F02CB14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7C2D-8408-4E41-B91C-09C0336758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4385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AA694-3BB0-5F50-F646-9F4BB46E7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15E4D0-C41F-DE3C-840C-B13DAFDF1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DB90AD9-2D9B-B9F7-501B-2992B98A3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3C5B8C-7A71-2586-139C-3973D661D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4AC8-8EE4-F24F-86B4-1A864F4744EC}" type="datetime1">
              <a:rPr lang="es-MX" smtClean="0"/>
              <a:t>21/08/24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336462-6231-C37E-469C-5D34CD9BC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A. BAEZA.                  2023                      FQ UNAM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EF6A2CB-7071-17E1-F509-7A0A34B0B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7C2D-8408-4E41-B91C-09C0336758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861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4FFC8F-336B-552A-1D9D-312771262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CE88A06-D4D4-76C9-D703-B0E06B58EC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36BD420-AEE1-56F1-95AE-06E0C182D8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AB2284-3224-C2EC-C34A-25CD5608B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67A1-623B-304F-BB5D-24901F150E4C}" type="datetime1">
              <a:rPr lang="es-MX" smtClean="0"/>
              <a:t>21/08/24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946AE8-BFC7-4FEC-AF99-C3184ABF0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A. BAEZA.                  2023                      FQ UNAM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E94CEC8-E8EA-59FC-A3CA-5FB849818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7C2D-8408-4E41-B91C-09C0336758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4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1378F2E-0E2B-E199-FA7F-45445C75D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0ACA54-F742-3592-AD28-B8C119DEA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E648B0-1514-0734-EF41-DBDACFA3DC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F7ED7-BB45-4B44-948C-217B3508A35E}" type="datetime1">
              <a:rPr lang="es-MX" smtClean="0"/>
              <a:t>21/08/24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1FDBC1-4AF0-EA5C-2015-07F3FB2A3A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MX"/>
              <a:t>A. BAEZA.                  2023                      FQ UNAM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5D7291-AD1B-97DD-C1F4-104AC525D2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C7C2D-8408-4E41-B91C-09C0336758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240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10" Type="http://schemas.openxmlformats.org/officeDocument/2006/relationships/image" Target="../media/image30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6.png"/><Relationship Id="rId7" Type="http://schemas.openxmlformats.org/officeDocument/2006/relationships/image" Target="../media/image4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11" Type="http://schemas.openxmlformats.org/officeDocument/2006/relationships/image" Target="../media/image30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6.png"/><Relationship Id="rId7" Type="http://schemas.openxmlformats.org/officeDocument/2006/relationships/image" Target="../media/image4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7.png"/><Relationship Id="rId7" Type="http://schemas.openxmlformats.org/officeDocument/2006/relationships/image" Target="../media/image1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140.png"/><Relationship Id="rId4" Type="http://schemas.openxmlformats.org/officeDocument/2006/relationships/image" Target="../media/image14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0.png"/><Relationship Id="rId7" Type="http://schemas.openxmlformats.org/officeDocument/2006/relationships/image" Target="../media/image1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0.png"/><Relationship Id="rId5" Type="http://schemas.openxmlformats.org/officeDocument/2006/relationships/image" Target="../media/image170.png"/><Relationship Id="rId4" Type="http://schemas.openxmlformats.org/officeDocument/2006/relationships/image" Target="../media/image160.png"/><Relationship Id="rId9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6.png"/><Relationship Id="rId7" Type="http://schemas.openxmlformats.org/officeDocument/2006/relationships/image" Target="../media/image18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0.png"/><Relationship Id="rId5" Type="http://schemas.openxmlformats.org/officeDocument/2006/relationships/image" Target="../media/image160.png"/><Relationship Id="rId10" Type="http://schemas.openxmlformats.org/officeDocument/2006/relationships/image" Target="../media/image22.png"/><Relationship Id="rId4" Type="http://schemas.openxmlformats.org/officeDocument/2006/relationships/image" Target="../media/image150.png"/><Relationship Id="rId9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10" Type="http://schemas.openxmlformats.org/officeDocument/2006/relationships/image" Target="../media/image30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1590D5-9826-01F3-319B-F069DC8C3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34040"/>
            <a:ext cx="9144000" cy="1989920"/>
          </a:xfrm>
        </p:spPr>
        <p:txBody>
          <a:bodyPr>
            <a:noAutofit/>
          </a:bodyPr>
          <a:lstStyle/>
          <a:p>
            <a:r>
              <a:rPr lang="es-MX" sz="4800" b="1" dirty="0">
                <a:solidFill>
                  <a:srgbClr val="7030A0"/>
                </a:solidFill>
              </a:rPr>
              <a:t>Q.A. III</a:t>
            </a:r>
            <a:br>
              <a:rPr lang="es-MX" sz="4800" b="1" dirty="0">
                <a:solidFill>
                  <a:srgbClr val="7030A0"/>
                </a:solidFill>
              </a:rPr>
            </a:br>
            <a:r>
              <a:rPr lang="es-MX" sz="4800" b="1" dirty="0">
                <a:solidFill>
                  <a:srgbClr val="7030A0"/>
                </a:solidFill>
              </a:rPr>
              <a:t>DBZP </a:t>
            </a:r>
            <a:br>
              <a:rPr lang="es-MX" sz="4800" b="1" dirty="0">
                <a:solidFill>
                  <a:srgbClr val="7030A0"/>
                </a:solidFill>
              </a:rPr>
            </a:br>
            <a:r>
              <a:rPr lang="es-MX" sz="4800" b="1" dirty="0">
                <a:solidFill>
                  <a:srgbClr val="7030A0"/>
                </a:solidFill>
              </a:rPr>
              <a:t>pY´= (pH)</a:t>
            </a:r>
            <a:br>
              <a:rPr lang="es-MX" sz="4800" b="1" dirty="0">
                <a:solidFill>
                  <a:srgbClr val="7030A0"/>
                </a:solidFill>
              </a:rPr>
            </a:br>
            <a:r>
              <a:rPr lang="es-MX" sz="4800" b="1" dirty="0">
                <a:solidFill>
                  <a:srgbClr val="7030A0"/>
                </a:solidFill>
              </a:rPr>
              <a:t>EDTA-Ca</a:t>
            </a:r>
            <a:br>
              <a:rPr lang="es-MX" sz="4800" b="1" dirty="0">
                <a:solidFill>
                  <a:srgbClr val="0070C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>(trazo rápido por ZP)</a:t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000" b="1" dirty="0">
                <a:solidFill>
                  <a:srgbClr val="0070C0"/>
                </a:solidFill>
              </a:rPr>
              <a:t>__________________________________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99CC4B-591F-2280-3C07-DFBD6AA00E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7128" y="4558465"/>
            <a:ext cx="9144000" cy="1017463"/>
          </a:xfrm>
        </p:spPr>
        <p:txBody>
          <a:bodyPr/>
          <a:lstStyle/>
          <a:p>
            <a:r>
              <a:rPr lang="es-MX" dirty="0"/>
              <a:t>Prof. Alejandro BAEZA</a:t>
            </a:r>
          </a:p>
          <a:p>
            <a:r>
              <a:rPr lang="es-MX" dirty="0"/>
              <a:t>F.Q. UNAM -   2025-I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1BCA208-ED71-79E3-74E0-C51789D16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99659" y="6356349"/>
            <a:ext cx="4958938" cy="365125"/>
          </a:xfrm>
        </p:spPr>
        <p:txBody>
          <a:bodyPr/>
          <a:lstStyle/>
          <a:p>
            <a:r>
              <a:rPr lang="es-MX" sz="1600" b="1" dirty="0">
                <a:solidFill>
                  <a:schemeClr val="tx1"/>
                </a:solidFill>
              </a:rPr>
              <a:t>A. BAEZA.                  2023-1                      FQ UNAM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A497865-4072-B5EA-7272-8A79C93DE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7C2D-8408-4E41-B91C-09C033675886}" type="slidenum">
              <a:rPr lang="es-MX" smtClean="0"/>
              <a:t>0</a:t>
            </a:fld>
            <a:endParaRPr lang="es-MX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0E660857-3F4D-2717-13A5-14252D0B9FD8}"/>
              </a:ext>
            </a:extLst>
          </p:cNvPr>
          <p:cNvSpPr/>
          <p:nvPr/>
        </p:nvSpPr>
        <p:spPr>
          <a:xfrm>
            <a:off x="1199408" y="445325"/>
            <a:ext cx="9963397" cy="5367646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9328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BB1284F-9E15-032B-4069-A682C4A66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A. BAEZA.                  2023                      FQ UNAM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3E62254-2194-3482-493A-4FA8539E0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0730" y="6338245"/>
            <a:ext cx="2743200" cy="365125"/>
          </a:xfrm>
        </p:spPr>
        <p:txBody>
          <a:bodyPr/>
          <a:lstStyle/>
          <a:p>
            <a:fld id="{F1BC7C2D-8408-4E41-B91C-09C033675886}" type="slidenum">
              <a:rPr lang="es-MX" smtClean="0"/>
              <a:t>9</a:t>
            </a:fld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66CC6BE-D99E-82EE-32D1-BCD6A06FEE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48" y="676682"/>
            <a:ext cx="6383197" cy="479791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EF68CDDF-CC33-D25F-FE30-912661361AC2}"/>
              </a:ext>
            </a:extLst>
          </p:cNvPr>
          <p:cNvSpPr txBox="1"/>
          <p:nvPr/>
        </p:nvSpPr>
        <p:spPr>
          <a:xfrm>
            <a:off x="6938682" y="742278"/>
            <a:ext cx="827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Zona V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50D9D9E-01D5-0CE8-1476-6E2359D8038B}"/>
                  </a:ext>
                </a:extLst>
              </p:cNvPr>
              <p:cNvSpPr txBox="1"/>
              <p:nvPr/>
            </p:nvSpPr>
            <p:spPr>
              <a:xfrm>
                <a:off x="6873047" y="1339027"/>
                <a:ext cx="33103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𝐶𝑎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⇌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𝐶𝑎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 </m:t>
                        </m:r>
                      </m:sup>
                    </m:sSup>
                  </m:oMath>
                </a14:m>
                <a:r>
                  <a:rPr lang="es-MX" i="1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endParaRPr lang="es-MX" i="1" dirty="0"/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50D9D9E-01D5-0CE8-1476-6E2359D803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3047" y="1339027"/>
                <a:ext cx="3310330" cy="276999"/>
              </a:xfrm>
              <a:prstGeom prst="rect">
                <a:avLst/>
              </a:prstGeom>
              <a:blipFill>
                <a:blip r:embed="rId3"/>
                <a:stretch>
                  <a:fillRect l="-2281" t="-26087" b="-4782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D72009B-3318-F772-08E1-3CBE8F692C20}"/>
                  </a:ext>
                </a:extLst>
              </p:cNvPr>
              <p:cNvSpPr txBox="1"/>
              <p:nvPr/>
            </p:nvSpPr>
            <p:spPr>
              <a:xfrm>
                <a:off x="7315516" y="1821816"/>
                <a:ext cx="1872884" cy="6200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s-ES" i="1">
                          <a:latin typeface="Cambria Math" panose="02040503050406030204" pitchFamily="18" charset="0"/>
                        </a:rPr>
                        <m:t>´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MX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p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/>
                          </m:sSup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p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4−</m:t>
                                  </m:r>
                                </m:sup>
                              </m:sSup>
                            </m:e>
                          </m:d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´</m:t>
                          </m:r>
                        </m:den>
                      </m:f>
                    </m:oMath>
                  </m:oMathPara>
                </a14:m>
                <a:endParaRPr lang="es-MX" dirty="0"/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D72009B-3318-F772-08E1-3CBE8F692C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516" y="1821816"/>
                <a:ext cx="1872884" cy="620042"/>
              </a:xfrm>
              <a:prstGeom prst="rect">
                <a:avLst/>
              </a:prstGeom>
              <a:blipFill>
                <a:blip r:embed="rId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657512B7-F18B-59DD-D9E9-06ABF0D2428B}"/>
                  </a:ext>
                </a:extLst>
              </p:cNvPr>
              <p:cNvSpPr txBox="1"/>
              <p:nvPr/>
            </p:nvSpPr>
            <p:spPr>
              <a:xfrm>
                <a:off x="6619622" y="2407348"/>
                <a:ext cx="3185159" cy="9478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4−</m:t>
                              </m:r>
                            </m:sup>
                          </m:sSup>
                        </m:e>
                      </m:d>
                      <m:r>
                        <a:rPr lang="es-ES" i="1">
                          <a:latin typeface="Cambria Math" panose="02040503050406030204" pitchFamily="18" charset="0"/>
                        </a:rPr>
                        <m:t>´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MX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p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/>
                          </m:sSup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´</m:t>
                          </m:r>
                        </m:den>
                      </m:f>
                    </m:oMath>
                  </m:oMathPara>
                </a14:m>
                <a:endParaRPr lang="es-ES" b="0" dirty="0"/>
              </a:p>
              <a:p>
                <a:endParaRPr lang="es-MX" dirty="0"/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657512B7-F18B-59DD-D9E9-06ABF0D24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9622" y="2407348"/>
                <a:ext cx="3185159" cy="9478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8D64D3E-9EF5-8E03-5A32-1EF3B29E8A37}"/>
                  </a:ext>
                </a:extLst>
              </p:cNvPr>
              <p:cNvSpPr txBox="1"/>
              <p:nvPr/>
            </p:nvSpPr>
            <p:spPr>
              <a:xfrm>
                <a:off x="6916051" y="3091906"/>
                <a:ext cx="34093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b="0" i="1" dirty="0"/>
                  <a:t>log</a:t>
                </a:r>
                <a:r>
                  <a:rPr lang="es-ES" b="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4−</m:t>
                            </m:r>
                          </m:sup>
                        </m:sSup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MX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p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endParaRPr lang="es-MX" dirty="0"/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8D64D3E-9EF5-8E03-5A32-1EF3B29E8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6051" y="3091906"/>
                <a:ext cx="3409358" cy="369332"/>
              </a:xfrm>
              <a:prstGeom prst="rect">
                <a:avLst/>
              </a:prstGeom>
              <a:blipFill>
                <a:blip r:embed="rId6"/>
                <a:stretch>
                  <a:fillRect l="-1481" t="-6667" b="-26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506A0836-2BB7-CFBC-ECFE-C595606F880A}"/>
                  </a:ext>
                </a:extLst>
              </p:cNvPr>
              <p:cNvSpPr txBox="1"/>
              <p:nvPr/>
            </p:nvSpPr>
            <p:spPr>
              <a:xfrm>
                <a:off x="6938682" y="3646969"/>
                <a:ext cx="329990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b="0" i="1" dirty="0"/>
                  <a:t>-log</a:t>
                </a:r>
                <a:r>
                  <a:rPr lang="es-ES" b="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4−</m:t>
                            </m:r>
                          </m:sup>
                        </m:sSup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 </m:t>
                    </m:r>
                    <m:func>
                      <m:func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func>
                    <m:r>
                      <a:rPr lang="es-E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𝑙𝑜𝑔</m:t>
                    </m:r>
                    <m:d>
                      <m:dPr>
                        <m:begChr m:val="["/>
                        <m:endChr m:val="]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</m:e>
                    </m:d>
                  </m:oMath>
                </a14:m>
                <a:endParaRPr lang="es-MX" dirty="0"/>
              </a:p>
            </p:txBody>
          </p:sp>
        </mc:Choice>
        <mc:Fallback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506A0836-2BB7-CFBC-ECFE-C595606F88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682" y="3646969"/>
                <a:ext cx="3299908" cy="369332"/>
              </a:xfrm>
              <a:prstGeom prst="rect">
                <a:avLst/>
              </a:prstGeom>
              <a:blipFill>
                <a:blip r:embed="rId7"/>
                <a:stretch>
                  <a:fillRect l="-1533" t="-6667" b="-2333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93A29EF0-3B0A-5A9B-DB6A-3AD38B290AD9}"/>
                  </a:ext>
                </a:extLst>
              </p:cNvPr>
              <p:cNvSpPr txBox="1"/>
              <p:nvPr/>
            </p:nvSpPr>
            <p:spPr>
              <a:xfrm>
                <a:off x="7500084" y="4026171"/>
                <a:ext cx="16768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𝑝𝑌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𝑝𝐾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93A29EF0-3B0A-5A9B-DB6A-3AD38B290A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0084" y="4026171"/>
                <a:ext cx="1676869" cy="276999"/>
              </a:xfrm>
              <a:prstGeom prst="rect">
                <a:avLst/>
              </a:prstGeom>
              <a:blipFill>
                <a:blip r:embed="rId8"/>
                <a:stretch>
                  <a:fillRect l="-3759" r="-3759" b="-3478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uadroTexto 15">
            <a:extLst>
              <a:ext uri="{FF2B5EF4-FFF2-40B4-BE49-F238E27FC236}">
                <a16:creationId xmlns:a16="http://schemas.microsoft.com/office/drawing/2014/main" id="{1DD19363-CD9B-DA20-A28F-1845B9786427}"/>
              </a:ext>
            </a:extLst>
          </p:cNvPr>
          <p:cNvSpPr txBox="1"/>
          <p:nvPr/>
        </p:nvSpPr>
        <p:spPr>
          <a:xfrm>
            <a:off x="7106933" y="4692243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 : 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CD877FC-C922-46D2-1DDB-6D7B2769A936}"/>
              </a:ext>
            </a:extLst>
          </p:cNvPr>
          <p:cNvSpPr txBox="1"/>
          <p:nvPr/>
        </p:nvSpPr>
        <p:spPr>
          <a:xfrm>
            <a:off x="8001138" y="4675564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 : H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27B0475-9F91-E92A-4200-2CCB4D054D36}"/>
              </a:ext>
            </a:extLst>
          </p:cNvPr>
          <p:cNvSpPr txBox="1"/>
          <p:nvPr/>
        </p:nvSpPr>
        <p:spPr>
          <a:xfrm>
            <a:off x="8750741" y="4673559"/>
            <a:ext cx="1180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Y=1 : H = 1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4C21D0B-FFC8-559B-7454-1BEA73886036}"/>
              </a:ext>
            </a:extLst>
          </p:cNvPr>
          <p:cNvSpPr txBox="1"/>
          <p:nvPr/>
        </p:nvSpPr>
        <p:spPr>
          <a:xfrm>
            <a:off x="10097620" y="5124691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m= +1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F6C0424A-2273-FCAB-8E1F-C488063C22FA}"/>
              </a:ext>
            </a:extLst>
          </p:cNvPr>
          <p:cNvCxnSpPr>
            <a:cxnSpLocks/>
          </p:cNvCxnSpPr>
          <p:nvPr/>
        </p:nvCxnSpPr>
        <p:spPr>
          <a:xfrm>
            <a:off x="5482689" y="1166895"/>
            <a:ext cx="727113" cy="881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AA94B1B-099F-9DCA-C2E3-222D38EFC816}"/>
              </a:ext>
            </a:extLst>
          </p:cNvPr>
          <p:cNvCxnSpPr>
            <a:cxnSpLocks/>
          </p:cNvCxnSpPr>
          <p:nvPr/>
        </p:nvCxnSpPr>
        <p:spPr>
          <a:xfrm flipH="1" flipV="1">
            <a:off x="5480996" y="502440"/>
            <a:ext cx="2339" cy="6379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2F85581-7BE6-2796-B323-564D9B5293CB}"/>
              </a:ext>
            </a:extLst>
          </p:cNvPr>
          <p:cNvSpPr txBox="1"/>
          <p:nvPr/>
        </p:nvSpPr>
        <p:spPr>
          <a:xfrm>
            <a:off x="5676486" y="999647"/>
            <a:ext cx="736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CaOH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68AD7CE9-15C8-A32E-C51C-D1EBDB56B721}"/>
              </a:ext>
            </a:extLst>
          </p:cNvPr>
          <p:cNvCxnSpPr>
            <a:cxnSpLocks/>
          </p:cNvCxnSpPr>
          <p:nvPr/>
        </p:nvCxnSpPr>
        <p:spPr>
          <a:xfrm flipH="1">
            <a:off x="4635207" y="1162279"/>
            <a:ext cx="82109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21">
            <a:extLst>
              <a:ext uri="{FF2B5EF4-FFF2-40B4-BE49-F238E27FC236}">
                <a16:creationId xmlns:a16="http://schemas.microsoft.com/office/drawing/2014/main" id="{5BDCCBF0-06BE-379A-06E6-8FF0F55F8470}"/>
              </a:ext>
            </a:extLst>
          </p:cNvPr>
          <p:cNvSpPr/>
          <p:nvPr/>
        </p:nvSpPr>
        <p:spPr>
          <a:xfrm>
            <a:off x="6209802" y="926944"/>
            <a:ext cx="202880" cy="1736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640640B5-CC14-51FB-F6A5-46B76CCD69DC}"/>
              </a:ext>
            </a:extLst>
          </p:cNvPr>
          <p:cNvSpPr/>
          <p:nvPr/>
        </p:nvSpPr>
        <p:spPr>
          <a:xfrm>
            <a:off x="6362202" y="1079344"/>
            <a:ext cx="202880" cy="1736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758C3584-7DDA-BEA3-68FA-318EF507A3BB}"/>
              </a:ext>
            </a:extLst>
          </p:cNvPr>
          <p:cNvSpPr/>
          <p:nvPr/>
        </p:nvSpPr>
        <p:spPr>
          <a:xfrm>
            <a:off x="6188598" y="1295355"/>
            <a:ext cx="202880" cy="1736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2A760C65-DE47-E003-D154-5927DBEA3975}"/>
              </a:ext>
            </a:extLst>
          </p:cNvPr>
          <p:cNvSpPr/>
          <p:nvPr/>
        </p:nvSpPr>
        <p:spPr>
          <a:xfrm>
            <a:off x="5581816" y="5144494"/>
            <a:ext cx="462768" cy="2703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B0E78DF6-7553-B2F6-4369-5699670977CF}"/>
              </a:ext>
            </a:extLst>
          </p:cNvPr>
          <p:cNvSpPr/>
          <p:nvPr/>
        </p:nvSpPr>
        <p:spPr>
          <a:xfrm>
            <a:off x="5144494" y="5200154"/>
            <a:ext cx="238539" cy="2146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3E4EEE20-DD7D-1E1A-A23F-40D27AFED200}"/>
              </a:ext>
            </a:extLst>
          </p:cNvPr>
          <p:cNvSpPr txBox="1"/>
          <p:nvPr/>
        </p:nvSpPr>
        <p:spPr>
          <a:xfrm>
            <a:off x="5007081" y="742507"/>
            <a:ext cx="542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Ca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E156263C-A39C-B645-F3AB-FBAD753EA46E}"/>
                  </a:ext>
                </a:extLst>
              </p:cNvPr>
              <p:cNvSpPr txBox="1"/>
              <p:nvPr/>
            </p:nvSpPr>
            <p:spPr>
              <a:xfrm>
                <a:off x="7094342" y="5555315"/>
                <a:ext cx="3644541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𝐶𝑎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p>
                    <m:r>
                      <a:rPr lang="es-ES" i="1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3 </m:t>
                        </m:r>
                      </m:sub>
                    </m:sSub>
                    <m:sSup>
                      <m:sSup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s-ES" i="1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⇌</m:t>
                    </m:r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sSup>
                      <m:sSupPr>
                        <m:ctrlP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𝐶𝑎</m:t>
                        </m:r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 </m:t>
                        </m:r>
                      </m:sup>
                    </m:sSup>
                  </m:oMath>
                </a14:m>
                <a:r>
                  <a:rPr lang="es-MX" i="1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endParaRPr lang="es-MX" i="1" dirty="0"/>
              </a:p>
              <a:p>
                <a:endParaRPr lang="es-MX" dirty="0"/>
              </a:p>
            </p:txBody>
          </p:sp>
        </mc:Choice>
        <mc:Fallback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E156263C-A39C-B645-F3AB-FBAD753EA4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4342" y="5555315"/>
                <a:ext cx="3644541" cy="646331"/>
              </a:xfrm>
              <a:prstGeom prst="rect">
                <a:avLst/>
              </a:prstGeom>
              <a:blipFill>
                <a:blip r:embed="rId9"/>
                <a:stretch>
                  <a:fillRect t="-384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brir llave 23">
            <a:extLst>
              <a:ext uri="{FF2B5EF4-FFF2-40B4-BE49-F238E27FC236}">
                <a16:creationId xmlns:a16="http://schemas.microsoft.com/office/drawing/2014/main" id="{71D1A9B9-7625-9A45-4EB7-79FCE4F5EF60}"/>
              </a:ext>
            </a:extLst>
          </p:cNvPr>
          <p:cNvSpPr/>
          <p:nvPr/>
        </p:nvSpPr>
        <p:spPr>
          <a:xfrm rot="5400000">
            <a:off x="8966026" y="4400084"/>
            <a:ext cx="491858" cy="1777472"/>
          </a:xfrm>
          <a:prstGeom prst="leftBrace">
            <a:avLst>
              <a:gd name="adj1" fmla="val 8333"/>
              <a:gd name="adj2" fmla="val 4655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BEF41CDB-5CF0-6F93-7B3D-9D2703F0EF9C}"/>
                  </a:ext>
                </a:extLst>
              </p:cNvPr>
              <p:cNvSpPr txBox="1"/>
              <p:nvPr/>
            </p:nvSpPr>
            <p:spPr>
              <a:xfrm>
                <a:off x="4977795" y="1325830"/>
                <a:ext cx="53234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ES" sz="1600" b="1" dirty="0">
                    <a:solidFill>
                      <a:srgbClr val="00B050"/>
                    </a:solidFill>
                    <a:ea typeface="Cambria Math" panose="02040503050406030204" pitchFamily="18" charset="0"/>
                  </a:rPr>
                  <a:t>C</a:t>
                </a:r>
                <a14:m>
                  <m:oMath xmlns:m="http://schemas.openxmlformats.org/officeDocument/2006/math">
                    <m:r>
                      <a:rPr lang="es-ES" sz="1600" b="1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𝐚𝐘</m:t>
                    </m:r>
                  </m:oMath>
                </a14:m>
                <a:endParaRPr lang="es-MX" sz="16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BEF41CDB-5CF0-6F93-7B3D-9D2703F0EF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795" y="1325830"/>
                <a:ext cx="532340" cy="246221"/>
              </a:xfrm>
              <a:prstGeom prst="rect">
                <a:avLst/>
              </a:prstGeom>
              <a:blipFill>
                <a:blip r:embed="rId10"/>
                <a:stretch>
                  <a:fillRect l="-23810" t="-25000" b="-4500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AD56A833-7B16-61BA-17D5-5BE4CE6D5E85}"/>
              </a:ext>
            </a:extLst>
          </p:cNvPr>
          <p:cNvCxnSpPr>
            <a:cxnSpLocks/>
          </p:cNvCxnSpPr>
          <p:nvPr/>
        </p:nvCxnSpPr>
        <p:spPr>
          <a:xfrm flipH="1">
            <a:off x="3396343" y="1148556"/>
            <a:ext cx="1198183" cy="15249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7BBD9E6F-BF65-22DC-776B-C952806ACAC6}"/>
              </a:ext>
            </a:extLst>
          </p:cNvPr>
          <p:cNvCxnSpPr>
            <a:cxnSpLocks/>
          </p:cNvCxnSpPr>
          <p:nvPr/>
        </p:nvCxnSpPr>
        <p:spPr>
          <a:xfrm flipH="1">
            <a:off x="2619183" y="2673531"/>
            <a:ext cx="757646" cy="19054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82008F9-3BEF-E95A-EDDE-67AC08074073}"/>
              </a:ext>
            </a:extLst>
          </p:cNvPr>
          <p:cNvCxnSpPr>
            <a:cxnSpLocks/>
          </p:cNvCxnSpPr>
          <p:nvPr/>
        </p:nvCxnSpPr>
        <p:spPr>
          <a:xfrm flipV="1">
            <a:off x="2466753" y="4575261"/>
            <a:ext cx="152430" cy="2829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B005295B-5563-75E7-BDE6-EBC7CA48A009}"/>
              </a:ext>
            </a:extLst>
          </p:cNvPr>
          <p:cNvCxnSpPr>
            <a:cxnSpLocks/>
          </p:cNvCxnSpPr>
          <p:nvPr/>
        </p:nvCxnSpPr>
        <p:spPr>
          <a:xfrm flipV="1">
            <a:off x="2619183" y="4582135"/>
            <a:ext cx="0" cy="106375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ángulo 34">
            <a:extLst>
              <a:ext uri="{FF2B5EF4-FFF2-40B4-BE49-F238E27FC236}">
                <a16:creationId xmlns:a16="http://schemas.microsoft.com/office/drawing/2014/main" id="{A2040F33-20A0-AE0D-07EF-32B045442B2D}"/>
              </a:ext>
            </a:extLst>
          </p:cNvPr>
          <p:cNvSpPr/>
          <p:nvPr/>
        </p:nvSpPr>
        <p:spPr>
          <a:xfrm>
            <a:off x="2700670" y="5279666"/>
            <a:ext cx="372139" cy="2143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9560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BB1284F-9E15-032B-4069-A682C4A66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A. BAEZA.                  2023                      FQ UNAM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3E62254-2194-3482-493A-4FA8539E0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0730" y="6338245"/>
            <a:ext cx="2743200" cy="365125"/>
          </a:xfrm>
        </p:spPr>
        <p:txBody>
          <a:bodyPr/>
          <a:lstStyle/>
          <a:p>
            <a:fld id="{F1BC7C2D-8408-4E41-B91C-09C033675886}" type="slidenum">
              <a:rPr lang="es-MX" smtClean="0"/>
              <a:t>10</a:t>
            </a:fld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66CC6BE-D99E-82EE-32D1-BCD6A06FE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48" y="676682"/>
            <a:ext cx="6383197" cy="479791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EF68CDDF-CC33-D25F-FE30-912661361AC2}"/>
              </a:ext>
            </a:extLst>
          </p:cNvPr>
          <p:cNvSpPr txBox="1"/>
          <p:nvPr/>
        </p:nvSpPr>
        <p:spPr>
          <a:xfrm>
            <a:off x="6938682" y="742278"/>
            <a:ext cx="942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Zona VII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50D9D9E-01D5-0CE8-1476-6E2359D8038B}"/>
                  </a:ext>
                </a:extLst>
              </p:cNvPr>
              <p:cNvSpPr txBox="1"/>
              <p:nvPr/>
            </p:nvSpPr>
            <p:spPr>
              <a:xfrm>
                <a:off x="6873047" y="1339027"/>
                <a:ext cx="31541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𝐶𝑎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⇌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𝐶𝑎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 </m:t>
                        </m:r>
                      </m:sup>
                    </m:sSup>
                  </m:oMath>
                </a14:m>
                <a:r>
                  <a:rPr lang="es-MX" i="1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endParaRPr lang="es-MX" i="1" dirty="0"/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50D9D9E-01D5-0CE8-1476-6E2359D803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3047" y="1339027"/>
                <a:ext cx="3154133" cy="276999"/>
              </a:xfrm>
              <a:prstGeom prst="rect">
                <a:avLst/>
              </a:prstGeom>
              <a:blipFill>
                <a:blip r:embed="rId4"/>
                <a:stretch>
                  <a:fillRect l="-2400" t="-26087" r="-400" b="-4782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D72009B-3318-F772-08E1-3CBE8F692C20}"/>
                  </a:ext>
                </a:extLst>
              </p:cNvPr>
              <p:cNvSpPr txBox="1"/>
              <p:nvPr/>
            </p:nvSpPr>
            <p:spPr>
              <a:xfrm>
                <a:off x="7315516" y="1821816"/>
                <a:ext cx="1872884" cy="59554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s-ES" i="1">
                          <a:latin typeface="Cambria Math" panose="02040503050406030204" pitchFamily="18" charset="0"/>
                        </a:rPr>
                        <m:t>´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MX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p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p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4−</m:t>
                                  </m:r>
                                </m:sup>
                              </m:sSup>
                            </m:e>
                          </m:d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´</m:t>
                          </m:r>
                        </m:den>
                      </m:f>
                    </m:oMath>
                  </m:oMathPara>
                </a14:m>
                <a:endParaRPr lang="es-MX" dirty="0"/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D72009B-3318-F772-08E1-3CBE8F692C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516" y="1821816"/>
                <a:ext cx="1872884" cy="595548"/>
              </a:xfrm>
              <a:prstGeom prst="rect">
                <a:avLst/>
              </a:prstGeom>
              <a:blipFill>
                <a:blip r:embed="rId5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657512B7-F18B-59DD-D9E9-06ABF0D2428B}"/>
                  </a:ext>
                </a:extLst>
              </p:cNvPr>
              <p:cNvSpPr txBox="1"/>
              <p:nvPr/>
            </p:nvSpPr>
            <p:spPr>
              <a:xfrm>
                <a:off x="6619622" y="2407348"/>
                <a:ext cx="3185159" cy="9478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4−</m:t>
                              </m:r>
                            </m:sup>
                          </m:sSup>
                        </m:e>
                      </m:d>
                      <m:r>
                        <a:rPr lang="es-ES" i="1">
                          <a:latin typeface="Cambria Math" panose="02040503050406030204" pitchFamily="18" charset="0"/>
                        </a:rPr>
                        <m:t>´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MX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p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´</m:t>
                          </m:r>
                        </m:den>
                      </m:f>
                    </m:oMath>
                  </m:oMathPara>
                </a14:m>
                <a:endParaRPr lang="es-ES" b="0" dirty="0"/>
              </a:p>
              <a:p>
                <a:endParaRPr lang="es-MX" dirty="0"/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657512B7-F18B-59DD-D9E9-06ABF0D24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9622" y="2407348"/>
                <a:ext cx="3185159" cy="9478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8D64D3E-9EF5-8E03-5A32-1EF3B29E8A37}"/>
                  </a:ext>
                </a:extLst>
              </p:cNvPr>
              <p:cNvSpPr txBox="1"/>
              <p:nvPr/>
            </p:nvSpPr>
            <p:spPr>
              <a:xfrm>
                <a:off x="6916051" y="3091906"/>
                <a:ext cx="34093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b="0" i="1" dirty="0"/>
                  <a:t>log</a:t>
                </a:r>
                <a:r>
                  <a:rPr lang="es-ES" b="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4−</m:t>
                            </m:r>
                          </m:sup>
                        </m:sSup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MX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p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endParaRPr lang="es-MX" dirty="0"/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8D64D3E-9EF5-8E03-5A32-1EF3B29E8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6051" y="3091906"/>
                <a:ext cx="3409358" cy="369332"/>
              </a:xfrm>
              <a:prstGeom prst="rect">
                <a:avLst/>
              </a:prstGeom>
              <a:blipFill>
                <a:blip r:embed="rId7"/>
                <a:stretch>
                  <a:fillRect l="-1481" t="-6667" b="-26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506A0836-2BB7-CFBC-ECFE-C595606F880A}"/>
                  </a:ext>
                </a:extLst>
              </p:cNvPr>
              <p:cNvSpPr txBox="1"/>
              <p:nvPr/>
            </p:nvSpPr>
            <p:spPr>
              <a:xfrm>
                <a:off x="6938682" y="3646969"/>
                <a:ext cx="329990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b="0" i="1" dirty="0"/>
                  <a:t>-log</a:t>
                </a:r>
                <a:r>
                  <a:rPr lang="es-ES" b="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4−</m:t>
                            </m:r>
                          </m:sup>
                        </m:sSup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 </m:t>
                    </m:r>
                    <m:func>
                      <m:func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func>
                    <m:r>
                      <a:rPr lang="es-E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𝑙𝑜𝑔</m:t>
                    </m:r>
                    <m:d>
                      <m:dPr>
                        <m:begChr m:val="["/>
                        <m:endChr m:val="]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</m:e>
                    </m:d>
                  </m:oMath>
                </a14:m>
                <a:endParaRPr lang="es-MX" dirty="0"/>
              </a:p>
            </p:txBody>
          </p:sp>
        </mc:Choice>
        <mc:Fallback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506A0836-2BB7-CFBC-ECFE-C595606F88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682" y="3646969"/>
                <a:ext cx="3299908" cy="369332"/>
              </a:xfrm>
              <a:prstGeom prst="rect">
                <a:avLst/>
              </a:prstGeom>
              <a:blipFill>
                <a:blip r:embed="rId8"/>
                <a:stretch>
                  <a:fillRect l="-1533" t="-6667" b="-2333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93A29EF0-3B0A-5A9B-DB6A-3AD38B290AD9}"/>
                  </a:ext>
                </a:extLst>
              </p:cNvPr>
              <p:cNvSpPr txBox="1"/>
              <p:nvPr/>
            </p:nvSpPr>
            <p:spPr>
              <a:xfrm>
                <a:off x="7500084" y="4026171"/>
                <a:ext cx="18051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𝑝𝑌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𝑝𝐾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93A29EF0-3B0A-5A9B-DB6A-3AD38B290A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0084" y="4026171"/>
                <a:ext cx="1805110" cy="276999"/>
              </a:xfrm>
              <a:prstGeom prst="rect">
                <a:avLst/>
              </a:prstGeom>
              <a:blipFill>
                <a:blip r:embed="rId9"/>
                <a:stretch>
                  <a:fillRect l="-3497" r="-3497" b="-3478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uadroTexto 15">
            <a:extLst>
              <a:ext uri="{FF2B5EF4-FFF2-40B4-BE49-F238E27FC236}">
                <a16:creationId xmlns:a16="http://schemas.microsoft.com/office/drawing/2014/main" id="{1DD19363-CD9B-DA20-A28F-1845B9786427}"/>
              </a:ext>
            </a:extLst>
          </p:cNvPr>
          <p:cNvSpPr txBox="1"/>
          <p:nvPr/>
        </p:nvSpPr>
        <p:spPr>
          <a:xfrm>
            <a:off x="7106933" y="4692243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 : 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CD877FC-C922-46D2-1DDB-6D7B2769A936}"/>
              </a:ext>
            </a:extLst>
          </p:cNvPr>
          <p:cNvSpPr txBox="1"/>
          <p:nvPr/>
        </p:nvSpPr>
        <p:spPr>
          <a:xfrm>
            <a:off x="8001138" y="4675564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 : H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27B0475-9F91-E92A-4200-2CCB4D054D36}"/>
              </a:ext>
            </a:extLst>
          </p:cNvPr>
          <p:cNvSpPr txBox="1"/>
          <p:nvPr/>
        </p:nvSpPr>
        <p:spPr>
          <a:xfrm>
            <a:off x="8750741" y="4673559"/>
            <a:ext cx="1180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Y=1 : H = 3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4C21D0B-FFC8-559B-7454-1BEA73886036}"/>
              </a:ext>
            </a:extLst>
          </p:cNvPr>
          <p:cNvSpPr txBox="1"/>
          <p:nvPr/>
        </p:nvSpPr>
        <p:spPr>
          <a:xfrm>
            <a:off x="10097620" y="5124691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m= +3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F6C0424A-2273-FCAB-8E1F-C488063C22FA}"/>
              </a:ext>
            </a:extLst>
          </p:cNvPr>
          <p:cNvCxnSpPr>
            <a:cxnSpLocks/>
          </p:cNvCxnSpPr>
          <p:nvPr/>
        </p:nvCxnSpPr>
        <p:spPr>
          <a:xfrm>
            <a:off x="5482689" y="1166895"/>
            <a:ext cx="727113" cy="881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AA94B1B-099F-9DCA-C2E3-222D38EFC816}"/>
              </a:ext>
            </a:extLst>
          </p:cNvPr>
          <p:cNvCxnSpPr>
            <a:cxnSpLocks/>
          </p:cNvCxnSpPr>
          <p:nvPr/>
        </p:nvCxnSpPr>
        <p:spPr>
          <a:xfrm flipH="1" flipV="1">
            <a:off x="5480996" y="502440"/>
            <a:ext cx="2339" cy="6379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2F85581-7BE6-2796-B323-564D9B5293CB}"/>
              </a:ext>
            </a:extLst>
          </p:cNvPr>
          <p:cNvSpPr txBox="1"/>
          <p:nvPr/>
        </p:nvSpPr>
        <p:spPr>
          <a:xfrm>
            <a:off x="5676486" y="999647"/>
            <a:ext cx="736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CaOH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68AD7CE9-15C8-A32E-C51C-D1EBDB56B721}"/>
              </a:ext>
            </a:extLst>
          </p:cNvPr>
          <p:cNvCxnSpPr>
            <a:cxnSpLocks/>
          </p:cNvCxnSpPr>
          <p:nvPr/>
        </p:nvCxnSpPr>
        <p:spPr>
          <a:xfrm flipH="1">
            <a:off x="4635207" y="1162279"/>
            <a:ext cx="82109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21">
            <a:extLst>
              <a:ext uri="{FF2B5EF4-FFF2-40B4-BE49-F238E27FC236}">
                <a16:creationId xmlns:a16="http://schemas.microsoft.com/office/drawing/2014/main" id="{5BDCCBF0-06BE-379A-06E6-8FF0F55F8470}"/>
              </a:ext>
            </a:extLst>
          </p:cNvPr>
          <p:cNvSpPr/>
          <p:nvPr/>
        </p:nvSpPr>
        <p:spPr>
          <a:xfrm>
            <a:off x="6209802" y="926944"/>
            <a:ext cx="202880" cy="1736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640640B5-CC14-51FB-F6A5-46B76CCD69DC}"/>
              </a:ext>
            </a:extLst>
          </p:cNvPr>
          <p:cNvSpPr/>
          <p:nvPr/>
        </p:nvSpPr>
        <p:spPr>
          <a:xfrm>
            <a:off x="6362202" y="1079344"/>
            <a:ext cx="202880" cy="1736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758C3584-7DDA-BEA3-68FA-318EF507A3BB}"/>
              </a:ext>
            </a:extLst>
          </p:cNvPr>
          <p:cNvSpPr/>
          <p:nvPr/>
        </p:nvSpPr>
        <p:spPr>
          <a:xfrm>
            <a:off x="6188598" y="1295355"/>
            <a:ext cx="202880" cy="1736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2A760C65-DE47-E003-D154-5927DBEA3975}"/>
              </a:ext>
            </a:extLst>
          </p:cNvPr>
          <p:cNvSpPr/>
          <p:nvPr/>
        </p:nvSpPr>
        <p:spPr>
          <a:xfrm>
            <a:off x="5581816" y="5144494"/>
            <a:ext cx="462768" cy="2703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B0E78DF6-7553-B2F6-4369-5699670977CF}"/>
              </a:ext>
            </a:extLst>
          </p:cNvPr>
          <p:cNvSpPr/>
          <p:nvPr/>
        </p:nvSpPr>
        <p:spPr>
          <a:xfrm>
            <a:off x="5144494" y="5200154"/>
            <a:ext cx="238539" cy="2146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3E4EEE20-DD7D-1E1A-A23F-40D27AFED200}"/>
              </a:ext>
            </a:extLst>
          </p:cNvPr>
          <p:cNvSpPr txBox="1"/>
          <p:nvPr/>
        </p:nvSpPr>
        <p:spPr>
          <a:xfrm>
            <a:off x="5007081" y="742507"/>
            <a:ext cx="542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Ca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E156263C-A39C-B645-F3AB-FBAD753EA46E}"/>
                  </a:ext>
                </a:extLst>
              </p:cNvPr>
              <p:cNvSpPr txBox="1"/>
              <p:nvPr/>
            </p:nvSpPr>
            <p:spPr>
              <a:xfrm>
                <a:off x="7094342" y="5555315"/>
                <a:ext cx="364454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𝐶𝑎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p>
                    <m:r>
                      <a:rPr lang="es-ES" i="1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4 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  ⇌  </m:t>
                    </m:r>
                    <m:sSup>
                      <m:sSupPr>
                        <m:ctrlP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𝐶𝑎</m:t>
                        </m:r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 </m:t>
                        </m:r>
                      </m:sup>
                    </m:sSup>
                  </m:oMath>
                </a14:m>
                <a:r>
                  <a:rPr lang="es-MX" i="1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endParaRPr lang="es-MX" dirty="0"/>
              </a:p>
            </p:txBody>
          </p:sp>
        </mc:Choice>
        <mc:Fallback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E156263C-A39C-B645-F3AB-FBAD753EA4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4342" y="5555315"/>
                <a:ext cx="3644541" cy="369332"/>
              </a:xfrm>
              <a:prstGeom prst="rect">
                <a:avLst/>
              </a:prstGeom>
              <a:blipFill>
                <a:blip r:embed="rId10"/>
                <a:stretch>
                  <a:fillRect t="-6667" b="-26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brir llave 23">
            <a:extLst>
              <a:ext uri="{FF2B5EF4-FFF2-40B4-BE49-F238E27FC236}">
                <a16:creationId xmlns:a16="http://schemas.microsoft.com/office/drawing/2014/main" id="{71D1A9B9-7625-9A45-4EB7-79FCE4F5EF60}"/>
              </a:ext>
            </a:extLst>
          </p:cNvPr>
          <p:cNvSpPr/>
          <p:nvPr/>
        </p:nvSpPr>
        <p:spPr>
          <a:xfrm rot="5400000">
            <a:off x="8796207" y="4400084"/>
            <a:ext cx="491858" cy="1777472"/>
          </a:xfrm>
          <a:prstGeom prst="leftBrace">
            <a:avLst>
              <a:gd name="adj1" fmla="val 8333"/>
              <a:gd name="adj2" fmla="val 4655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BEF41CDB-5CF0-6F93-7B3D-9D2703F0EF9C}"/>
                  </a:ext>
                </a:extLst>
              </p:cNvPr>
              <p:cNvSpPr txBox="1"/>
              <p:nvPr/>
            </p:nvSpPr>
            <p:spPr>
              <a:xfrm>
                <a:off x="4977795" y="1325830"/>
                <a:ext cx="53234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ES" sz="1600" b="1" dirty="0">
                    <a:solidFill>
                      <a:srgbClr val="00B050"/>
                    </a:solidFill>
                    <a:ea typeface="Cambria Math" panose="02040503050406030204" pitchFamily="18" charset="0"/>
                  </a:rPr>
                  <a:t>C</a:t>
                </a:r>
                <a14:m>
                  <m:oMath xmlns:m="http://schemas.openxmlformats.org/officeDocument/2006/math">
                    <m:r>
                      <a:rPr lang="es-ES" sz="1600" b="1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𝐚𝐘</m:t>
                    </m:r>
                  </m:oMath>
                </a14:m>
                <a:endParaRPr lang="es-MX" sz="16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BEF41CDB-5CF0-6F93-7B3D-9D2703F0EF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795" y="1325830"/>
                <a:ext cx="532340" cy="246221"/>
              </a:xfrm>
              <a:prstGeom prst="rect">
                <a:avLst/>
              </a:prstGeom>
              <a:blipFill>
                <a:blip r:embed="rId11"/>
                <a:stretch>
                  <a:fillRect l="-23810" t="-25000" b="-4500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AD56A833-7B16-61BA-17D5-5BE4CE6D5E85}"/>
              </a:ext>
            </a:extLst>
          </p:cNvPr>
          <p:cNvCxnSpPr>
            <a:cxnSpLocks/>
          </p:cNvCxnSpPr>
          <p:nvPr/>
        </p:nvCxnSpPr>
        <p:spPr>
          <a:xfrm flipH="1">
            <a:off x="3396343" y="1148556"/>
            <a:ext cx="1198183" cy="15249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7BBD9E6F-BF65-22DC-776B-C952806ACAC6}"/>
              </a:ext>
            </a:extLst>
          </p:cNvPr>
          <p:cNvCxnSpPr>
            <a:cxnSpLocks/>
          </p:cNvCxnSpPr>
          <p:nvPr/>
        </p:nvCxnSpPr>
        <p:spPr>
          <a:xfrm flipH="1">
            <a:off x="2619183" y="2673531"/>
            <a:ext cx="757646" cy="19054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82008F9-3BEF-E95A-EDDE-67AC08074073}"/>
              </a:ext>
            </a:extLst>
          </p:cNvPr>
          <p:cNvCxnSpPr>
            <a:cxnSpLocks/>
          </p:cNvCxnSpPr>
          <p:nvPr/>
        </p:nvCxnSpPr>
        <p:spPr>
          <a:xfrm flipV="1">
            <a:off x="2466753" y="4575261"/>
            <a:ext cx="152430" cy="2829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B005295B-5563-75E7-BDE6-EBC7CA48A009}"/>
              </a:ext>
            </a:extLst>
          </p:cNvPr>
          <p:cNvCxnSpPr>
            <a:cxnSpLocks/>
          </p:cNvCxnSpPr>
          <p:nvPr/>
        </p:nvCxnSpPr>
        <p:spPr>
          <a:xfrm flipV="1">
            <a:off x="2619183" y="4582135"/>
            <a:ext cx="0" cy="106375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ángulo 34">
            <a:extLst>
              <a:ext uri="{FF2B5EF4-FFF2-40B4-BE49-F238E27FC236}">
                <a16:creationId xmlns:a16="http://schemas.microsoft.com/office/drawing/2014/main" id="{A2040F33-20A0-AE0D-07EF-32B045442B2D}"/>
              </a:ext>
            </a:extLst>
          </p:cNvPr>
          <p:cNvSpPr/>
          <p:nvPr/>
        </p:nvSpPr>
        <p:spPr>
          <a:xfrm>
            <a:off x="2700670" y="5279666"/>
            <a:ext cx="372139" cy="2143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DD8CF58A-813D-159D-C08F-1912605D10B6}"/>
              </a:ext>
            </a:extLst>
          </p:cNvPr>
          <p:cNvCxnSpPr>
            <a:cxnSpLocks/>
          </p:cNvCxnSpPr>
          <p:nvPr/>
        </p:nvCxnSpPr>
        <p:spPr>
          <a:xfrm flipH="1">
            <a:off x="2192040" y="4834660"/>
            <a:ext cx="283295" cy="3987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4D53E5FC-A3F0-4099-6A42-C70849B95E96}"/>
              </a:ext>
            </a:extLst>
          </p:cNvPr>
          <p:cNvCxnSpPr>
            <a:cxnSpLocks/>
          </p:cNvCxnSpPr>
          <p:nvPr/>
        </p:nvCxnSpPr>
        <p:spPr>
          <a:xfrm flipH="1">
            <a:off x="2059062" y="5192975"/>
            <a:ext cx="141647" cy="5494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498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BB1284F-9E15-032B-4069-A682C4A66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A. BAEZA.                  2023                      FQ UNAM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3E62254-2194-3482-493A-4FA8539E0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0730" y="6338245"/>
            <a:ext cx="2743200" cy="365125"/>
          </a:xfrm>
        </p:spPr>
        <p:txBody>
          <a:bodyPr/>
          <a:lstStyle/>
          <a:p>
            <a:fld id="{F1BC7C2D-8408-4E41-B91C-09C033675886}" type="slidenum">
              <a:rPr lang="es-MX" smtClean="0"/>
              <a:t>11</a:t>
            </a:fld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66CC6BE-D99E-82EE-32D1-BCD6A06FE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48" y="676682"/>
            <a:ext cx="6383197" cy="479791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EF68CDDF-CC33-D25F-FE30-912661361AC2}"/>
              </a:ext>
            </a:extLst>
          </p:cNvPr>
          <p:cNvSpPr txBox="1"/>
          <p:nvPr/>
        </p:nvSpPr>
        <p:spPr>
          <a:xfrm>
            <a:off x="6938682" y="742278"/>
            <a:ext cx="942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Zona VII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50D9D9E-01D5-0CE8-1476-6E2359D8038B}"/>
                  </a:ext>
                </a:extLst>
              </p:cNvPr>
              <p:cNvSpPr txBox="1"/>
              <p:nvPr/>
            </p:nvSpPr>
            <p:spPr>
              <a:xfrm>
                <a:off x="6873047" y="1339027"/>
                <a:ext cx="31541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𝐶𝑎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⇌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𝐶𝑎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 </m:t>
                        </m:r>
                      </m:sup>
                    </m:sSup>
                  </m:oMath>
                </a14:m>
                <a:r>
                  <a:rPr lang="es-MX" i="1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endParaRPr lang="es-MX" i="1" dirty="0"/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50D9D9E-01D5-0CE8-1476-6E2359D803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3047" y="1339027"/>
                <a:ext cx="3154133" cy="276999"/>
              </a:xfrm>
              <a:prstGeom prst="rect">
                <a:avLst/>
              </a:prstGeom>
              <a:blipFill>
                <a:blip r:embed="rId4"/>
                <a:stretch>
                  <a:fillRect l="-2400" t="-26087" r="-400" b="-4782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D72009B-3318-F772-08E1-3CBE8F692C20}"/>
                  </a:ext>
                </a:extLst>
              </p:cNvPr>
              <p:cNvSpPr txBox="1"/>
              <p:nvPr/>
            </p:nvSpPr>
            <p:spPr>
              <a:xfrm>
                <a:off x="7315516" y="1821816"/>
                <a:ext cx="1872884" cy="59554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s-ES" i="1">
                          <a:latin typeface="Cambria Math" panose="02040503050406030204" pitchFamily="18" charset="0"/>
                        </a:rPr>
                        <m:t>´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MX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p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p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4−</m:t>
                                  </m:r>
                                </m:sup>
                              </m:sSup>
                            </m:e>
                          </m:d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´</m:t>
                          </m:r>
                        </m:den>
                      </m:f>
                    </m:oMath>
                  </m:oMathPara>
                </a14:m>
                <a:endParaRPr lang="es-MX" dirty="0"/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D72009B-3318-F772-08E1-3CBE8F692C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516" y="1821816"/>
                <a:ext cx="1872884" cy="595548"/>
              </a:xfrm>
              <a:prstGeom prst="rect">
                <a:avLst/>
              </a:prstGeom>
              <a:blipFill>
                <a:blip r:embed="rId5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657512B7-F18B-59DD-D9E9-06ABF0D2428B}"/>
                  </a:ext>
                </a:extLst>
              </p:cNvPr>
              <p:cNvSpPr txBox="1"/>
              <p:nvPr/>
            </p:nvSpPr>
            <p:spPr>
              <a:xfrm>
                <a:off x="6619622" y="2407348"/>
                <a:ext cx="3185159" cy="9478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4−</m:t>
                              </m:r>
                            </m:sup>
                          </m:sSup>
                        </m:e>
                      </m:d>
                      <m:r>
                        <a:rPr lang="es-ES" i="1">
                          <a:latin typeface="Cambria Math" panose="02040503050406030204" pitchFamily="18" charset="0"/>
                        </a:rPr>
                        <m:t>´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MX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p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´</m:t>
                          </m:r>
                        </m:den>
                      </m:f>
                    </m:oMath>
                  </m:oMathPara>
                </a14:m>
                <a:endParaRPr lang="es-ES" b="0" dirty="0"/>
              </a:p>
              <a:p>
                <a:endParaRPr lang="es-MX" dirty="0"/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657512B7-F18B-59DD-D9E9-06ABF0D24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9622" y="2407348"/>
                <a:ext cx="3185159" cy="9478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8D64D3E-9EF5-8E03-5A32-1EF3B29E8A37}"/>
                  </a:ext>
                </a:extLst>
              </p:cNvPr>
              <p:cNvSpPr txBox="1"/>
              <p:nvPr/>
            </p:nvSpPr>
            <p:spPr>
              <a:xfrm>
                <a:off x="6916051" y="3091906"/>
                <a:ext cx="34093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b="0" i="1" dirty="0"/>
                  <a:t>log</a:t>
                </a:r>
                <a:r>
                  <a:rPr lang="es-ES" b="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4−</m:t>
                            </m:r>
                          </m:sup>
                        </m:sSup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MX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p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endParaRPr lang="es-MX" dirty="0"/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8D64D3E-9EF5-8E03-5A32-1EF3B29E8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6051" y="3091906"/>
                <a:ext cx="3409358" cy="369332"/>
              </a:xfrm>
              <a:prstGeom prst="rect">
                <a:avLst/>
              </a:prstGeom>
              <a:blipFill>
                <a:blip r:embed="rId7"/>
                <a:stretch>
                  <a:fillRect l="-1481" t="-6667" b="-26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506A0836-2BB7-CFBC-ECFE-C595606F880A}"/>
                  </a:ext>
                </a:extLst>
              </p:cNvPr>
              <p:cNvSpPr txBox="1"/>
              <p:nvPr/>
            </p:nvSpPr>
            <p:spPr>
              <a:xfrm>
                <a:off x="6938682" y="3646969"/>
                <a:ext cx="329990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b="0" i="1" dirty="0"/>
                  <a:t>-log</a:t>
                </a:r>
                <a:r>
                  <a:rPr lang="es-ES" b="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4−</m:t>
                            </m:r>
                          </m:sup>
                        </m:sSup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 </m:t>
                    </m:r>
                    <m:func>
                      <m:func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func>
                    <m:r>
                      <a:rPr lang="es-E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𝑙𝑜𝑔</m:t>
                    </m:r>
                    <m:d>
                      <m:dPr>
                        <m:begChr m:val="["/>
                        <m:endChr m:val="]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</m:e>
                    </m:d>
                  </m:oMath>
                </a14:m>
                <a:endParaRPr lang="es-MX" dirty="0"/>
              </a:p>
            </p:txBody>
          </p:sp>
        </mc:Choice>
        <mc:Fallback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506A0836-2BB7-CFBC-ECFE-C595606F88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682" y="3646969"/>
                <a:ext cx="3299908" cy="369332"/>
              </a:xfrm>
              <a:prstGeom prst="rect">
                <a:avLst/>
              </a:prstGeom>
              <a:blipFill>
                <a:blip r:embed="rId8"/>
                <a:stretch>
                  <a:fillRect l="-1533" t="-6667" b="-2333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93A29EF0-3B0A-5A9B-DB6A-3AD38B290AD9}"/>
                  </a:ext>
                </a:extLst>
              </p:cNvPr>
              <p:cNvSpPr txBox="1"/>
              <p:nvPr/>
            </p:nvSpPr>
            <p:spPr>
              <a:xfrm>
                <a:off x="7500084" y="4026171"/>
                <a:ext cx="18051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𝑝𝑌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𝑝𝐾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93A29EF0-3B0A-5A9B-DB6A-3AD38B290A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0084" y="4026171"/>
                <a:ext cx="1805110" cy="276999"/>
              </a:xfrm>
              <a:prstGeom prst="rect">
                <a:avLst/>
              </a:prstGeom>
              <a:blipFill>
                <a:blip r:embed="rId9"/>
                <a:stretch>
                  <a:fillRect l="-3497" r="-3497" b="-3478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uadroTexto 15">
            <a:extLst>
              <a:ext uri="{FF2B5EF4-FFF2-40B4-BE49-F238E27FC236}">
                <a16:creationId xmlns:a16="http://schemas.microsoft.com/office/drawing/2014/main" id="{1DD19363-CD9B-DA20-A28F-1845B9786427}"/>
              </a:ext>
            </a:extLst>
          </p:cNvPr>
          <p:cNvSpPr txBox="1"/>
          <p:nvPr/>
        </p:nvSpPr>
        <p:spPr>
          <a:xfrm>
            <a:off x="7106933" y="4692243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 : 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CD877FC-C922-46D2-1DDB-6D7B2769A936}"/>
              </a:ext>
            </a:extLst>
          </p:cNvPr>
          <p:cNvSpPr txBox="1"/>
          <p:nvPr/>
        </p:nvSpPr>
        <p:spPr>
          <a:xfrm>
            <a:off x="8001138" y="4675564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 : H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27B0475-9F91-E92A-4200-2CCB4D054D36}"/>
              </a:ext>
            </a:extLst>
          </p:cNvPr>
          <p:cNvSpPr txBox="1"/>
          <p:nvPr/>
        </p:nvSpPr>
        <p:spPr>
          <a:xfrm>
            <a:off x="8750741" y="4673559"/>
            <a:ext cx="1180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Y=1 : H = 3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4C21D0B-FFC8-559B-7454-1BEA73886036}"/>
              </a:ext>
            </a:extLst>
          </p:cNvPr>
          <p:cNvSpPr txBox="1"/>
          <p:nvPr/>
        </p:nvSpPr>
        <p:spPr>
          <a:xfrm>
            <a:off x="10097620" y="5124691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m= +3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F6C0424A-2273-FCAB-8E1F-C488063C22FA}"/>
              </a:ext>
            </a:extLst>
          </p:cNvPr>
          <p:cNvCxnSpPr>
            <a:cxnSpLocks/>
          </p:cNvCxnSpPr>
          <p:nvPr/>
        </p:nvCxnSpPr>
        <p:spPr>
          <a:xfrm>
            <a:off x="5482689" y="1166895"/>
            <a:ext cx="727113" cy="881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AA94B1B-099F-9DCA-C2E3-222D38EFC816}"/>
              </a:ext>
            </a:extLst>
          </p:cNvPr>
          <p:cNvCxnSpPr>
            <a:cxnSpLocks/>
          </p:cNvCxnSpPr>
          <p:nvPr/>
        </p:nvCxnSpPr>
        <p:spPr>
          <a:xfrm flipH="1" flipV="1">
            <a:off x="5480996" y="502440"/>
            <a:ext cx="2339" cy="6379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2F85581-7BE6-2796-B323-564D9B5293CB}"/>
              </a:ext>
            </a:extLst>
          </p:cNvPr>
          <p:cNvSpPr txBox="1"/>
          <p:nvPr/>
        </p:nvSpPr>
        <p:spPr>
          <a:xfrm>
            <a:off x="5676486" y="999647"/>
            <a:ext cx="736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CaOH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68AD7CE9-15C8-A32E-C51C-D1EBDB56B721}"/>
              </a:ext>
            </a:extLst>
          </p:cNvPr>
          <p:cNvCxnSpPr>
            <a:cxnSpLocks/>
          </p:cNvCxnSpPr>
          <p:nvPr/>
        </p:nvCxnSpPr>
        <p:spPr>
          <a:xfrm flipH="1">
            <a:off x="4635207" y="1162279"/>
            <a:ext cx="82109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21">
            <a:extLst>
              <a:ext uri="{FF2B5EF4-FFF2-40B4-BE49-F238E27FC236}">
                <a16:creationId xmlns:a16="http://schemas.microsoft.com/office/drawing/2014/main" id="{5BDCCBF0-06BE-379A-06E6-8FF0F55F8470}"/>
              </a:ext>
            </a:extLst>
          </p:cNvPr>
          <p:cNvSpPr/>
          <p:nvPr/>
        </p:nvSpPr>
        <p:spPr>
          <a:xfrm>
            <a:off x="6209802" y="926944"/>
            <a:ext cx="202880" cy="1736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640640B5-CC14-51FB-F6A5-46B76CCD69DC}"/>
              </a:ext>
            </a:extLst>
          </p:cNvPr>
          <p:cNvSpPr/>
          <p:nvPr/>
        </p:nvSpPr>
        <p:spPr>
          <a:xfrm>
            <a:off x="6362202" y="1079344"/>
            <a:ext cx="202880" cy="1736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758C3584-7DDA-BEA3-68FA-318EF507A3BB}"/>
              </a:ext>
            </a:extLst>
          </p:cNvPr>
          <p:cNvSpPr/>
          <p:nvPr/>
        </p:nvSpPr>
        <p:spPr>
          <a:xfrm>
            <a:off x="6188598" y="1295355"/>
            <a:ext cx="202880" cy="1736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2A760C65-DE47-E003-D154-5927DBEA3975}"/>
              </a:ext>
            </a:extLst>
          </p:cNvPr>
          <p:cNvSpPr/>
          <p:nvPr/>
        </p:nvSpPr>
        <p:spPr>
          <a:xfrm>
            <a:off x="5581816" y="5144494"/>
            <a:ext cx="462768" cy="2703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B0E78DF6-7553-B2F6-4369-5699670977CF}"/>
              </a:ext>
            </a:extLst>
          </p:cNvPr>
          <p:cNvSpPr/>
          <p:nvPr/>
        </p:nvSpPr>
        <p:spPr>
          <a:xfrm>
            <a:off x="5144494" y="5200154"/>
            <a:ext cx="238539" cy="2146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3E4EEE20-DD7D-1E1A-A23F-40D27AFED200}"/>
              </a:ext>
            </a:extLst>
          </p:cNvPr>
          <p:cNvSpPr txBox="1"/>
          <p:nvPr/>
        </p:nvSpPr>
        <p:spPr>
          <a:xfrm>
            <a:off x="2922395" y="1423107"/>
            <a:ext cx="542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Ca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E156263C-A39C-B645-F3AB-FBAD753EA46E}"/>
                  </a:ext>
                </a:extLst>
              </p:cNvPr>
              <p:cNvSpPr txBox="1"/>
              <p:nvPr/>
            </p:nvSpPr>
            <p:spPr>
              <a:xfrm>
                <a:off x="7094342" y="5555315"/>
                <a:ext cx="364454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𝐶𝑎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p>
                    <m:r>
                      <a:rPr lang="es-ES" i="1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4 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  ⇌  </m:t>
                    </m:r>
                    <m:sSup>
                      <m:sSupPr>
                        <m:ctrlP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𝐶𝑎</m:t>
                        </m:r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 </m:t>
                        </m:r>
                      </m:sup>
                    </m:sSup>
                  </m:oMath>
                </a14:m>
                <a:r>
                  <a:rPr lang="es-MX" i="1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endParaRPr lang="es-MX" dirty="0"/>
              </a:p>
            </p:txBody>
          </p:sp>
        </mc:Choice>
        <mc:Fallback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E156263C-A39C-B645-F3AB-FBAD753EA4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4342" y="5555315"/>
                <a:ext cx="3644541" cy="369332"/>
              </a:xfrm>
              <a:prstGeom prst="rect">
                <a:avLst/>
              </a:prstGeom>
              <a:blipFill>
                <a:blip r:embed="rId10"/>
                <a:stretch>
                  <a:fillRect t="-6667" b="-26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brir llave 23">
            <a:extLst>
              <a:ext uri="{FF2B5EF4-FFF2-40B4-BE49-F238E27FC236}">
                <a16:creationId xmlns:a16="http://schemas.microsoft.com/office/drawing/2014/main" id="{71D1A9B9-7625-9A45-4EB7-79FCE4F5EF60}"/>
              </a:ext>
            </a:extLst>
          </p:cNvPr>
          <p:cNvSpPr/>
          <p:nvPr/>
        </p:nvSpPr>
        <p:spPr>
          <a:xfrm rot="5400000">
            <a:off x="8796207" y="4400084"/>
            <a:ext cx="491858" cy="1777472"/>
          </a:xfrm>
          <a:prstGeom prst="leftBrace">
            <a:avLst>
              <a:gd name="adj1" fmla="val 8333"/>
              <a:gd name="adj2" fmla="val 4655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BEF41CDB-5CF0-6F93-7B3D-9D2703F0EF9C}"/>
                  </a:ext>
                </a:extLst>
              </p:cNvPr>
              <p:cNvSpPr txBox="1"/>
              <p:nvPr/>
            </p:nvSpPr>
            <p:spPr>
              <a:xfrm>
                <a:off x="4328356" y="2912907"/>
                <a:ext cx="53234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ES" sz="1600" b="1" dirty="0">
                    <a:solidFill>
                      <a:srgbClr val="00B050"/>
                    </a:solidFill>
                    <a:ea typeface="Cambria Math" panose="02040503050406030204" pitchFamily="18" charset="0"/>
                  </a:rPr>
                  <a:t>C</a:t>
                </a:r>
                <a14:m>
                  <m:oMath xmlns:m="http://schemas.openxmlformats.org/officeDocument/2006/math">
                    <m:r>
                      <a:rPr lang="es-ES" sz="1600" b="1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𝐚𝐘</m:t>
                    </m:r>
                  </m:oMath>
                </a14:m>
                <a:endParaRPr lang="es-MX" sz="16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BEF41CDB-5CF0-6F93-7B3D-9D2703F0EF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356" y="2912907"/>
                <a:ext cx="532340" cy="246221"/>
              </a:xfrm>
              <a:prstGeom prst="rect">
                <a:avLst/>
              </a:prstGeom>
              <a:blipFill>
                <a:blip r:embed="rId11"/>
                <a:stretch>
                  <a:fillRect l="-20930" t="-25000" b="-5000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AD56A833-7B16-61BA-17D5-5BE4CE6D5E85}"/>
              </a:ext>
            </a:extLst>
          </p:cNvPr>
          <p:cNvCxnSpPr>
            <a:cxnSpLocks/>
          </p:cNvCxnSpPr>
          <p:nvPr/>
        </p:nvCxnSpPr>
        <p:spPr>
          <a:xfrm flipH="1">
            <a:off x="3396343" y="1148556"/>
            <a:ext cx="1198183" cy="15249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7BBD9E6F-BF65-22DC-776B-C952806ACAC6}"/>
              </a:ext>
            </a:extLst>
          </p:cNvPr>
          <p:cNvCxnSpPr>
            <a:cxnSpLocks/>
          </p:cNvCxnSpPr>
          <p:nvPr/>
        </p:nvCxnSpPr>
        <p:spPr>
          <a:xfrm flipH="1">
            <a:off x="2619183" y="2673531"/>
            <a:ext cx="757646" cy="19054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82008F9-3BEF-E95A-EDDE-67AC08074073}"/>
              </a:ext>
            </a:extLst>
          </p:cNvPr>
          <p:cNvCxnSpPr>
            <a:cxnSpLocks/>
          </p:cNvCxnSpPr>
          <p:nvPr/>
        </p:nvCxnSpPr>
        <p:spPr>
          <a:xfrm flipV="1">
            <a:off x="2466753" y="4575261"/>
            <a:ext cx="152430" cy="2829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B005295B-5563-75E7-BDE6-EBC7CA48A009}"/>
              </a:ext>
            </a:extLst>
          </p:cNvPr>
          <p:cNvCxnSpPr>
            <a:cxnSpLocks/>
          </p:cNvCxnSpPr>
          <p:nvPr/>
        </p:nvCxnSpPr>
        <p:spPr>
          <a:xfrm flipV="1">
            <a:off x="2619183" y="4582135"/>
            <a:ext cx="0" cy="106375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ángulo 34">
            <a:extLst>
              <a:ext uri="{FF2B5EF4-FFF2-40B4-BE49-F238E27FC236}">
                <a16:creationId xmlns:a16="http://schemas.microsoft.com/office/drawing/2014/main" id="{A2040F33-20A0-AE0D-07EF-32B045442B2D}"/>
              </a:ext>
            </a:extLst>
          </p:cNvPr>
          <p:cNvSpPr/>
          <p:nvPr/>
        </p:nvSpPr>
        <p:spPr>
          <a:xfrm>
            <a:off x="2700670" y="5279666"/>
            <a:ext cx="372139" cy="2143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DD8CF58A-813D-159D-C08F-1912605D10B6}"/>
              </a:ext>
            </a:extLst>
          </p:cNvPr>
          <p:cNvCxnSpPr>
            <a:cxnSpLocks/>
          </p:cNvCxnSpPr>
          <p:nvPr/>
        </p:nvCxnSpPr>
        <p:spPr>
          <a:xfrm flipH="1">
            <a:off x="2192040" y="4834660"/>
            <a:ext cx="283295" cy="3987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4D53E5FC-A3F0-4099-6A42-C70849B95E96}"/>
              </a:ext>
            </a:extLst>
          </p:cNvPr>
          <p:cNvCxnSpPr>
            <a:cxnSpLocks/>
          </p:cNvCxnSpPr>
          <p:nvPr/>
        </p:nvCxnSpPr>
        <p:spPr>
          <a:xfrm flipH="1">
            <a:off x="2059062" y="5192975"/>
            <a:ext cx="141647" cy="5494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4154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A15C04B-76C5-32FD-2C9B-6F917C089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A. BAEZA.                  2023                      FQ UNAM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E4DAEB9-FDC4-D447-E011-648C466CE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7C2D-8408-4E41-B91C-09C033675886}" type="slidenum">
              <a:rPr lang="es-MX" smtClean="0"/>
              <a:t>1</a:t>
            </a:fld>
            <a:endParaRPr lang="es-MX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7F18BB6-9720-39AA-1EBF-B70D2EE6A52A}"/>
              </a:ext>
            </a:extLst>
          </p:cNvPr>
          <p:cNvSpPr txBox="1"/>
          <p:nvPr/>
        </p:nvSpPr>
        <p:spPr>
          <a:xfrm>
            <a:off x="346434" y="314356"/>
            <a:ext cx="3102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i="1" dirty="0">
                <a:solidFill>
                  <a:srgbClr val="00B0F0"/>
                </a:solidFill>
              </a:rPr>
              <a:t>Preludio:   DUZP</a:t>
            </a:r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D8D20B7C-279B-95C3-1940-6719EDC08E5A}"/>
              </a:ext>
            </a:extLst>
          </p:cNvPr>
          <p:cNvCxnSpPr/>
          <p:nvPr/>
        </p:nvCxnSpPr>
        <p:spPr>
          <a:xfrm>
            <a:off x="3541580" y="1555182"/>
            <a:ext cx="4458789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7650C57F-24AC-07DF-91E0-B807024E4555}"/>
              </a:ext>
            </a:extLst>
          </p:cNvPr>
          <p:cNvCxnSpPr/>
          <p:nvPr/>
        </p:nvCxnSpPr>
        <p:spPr>
          <a:xfrm>
            <a:off x="4038600" y="1045450"/>
            <a:ext cx="0" cy="4834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38F78052-1F43-89DB-76F4-34E2EAB58FAF}"/>
              </a:ext>
            </a:extLst>
          </p:cNvPr>
          <p:cNvCxnSpPr/>
          <p:nvPr/>
        </p:nvCxnSpPr>
        <p:spPr>
          <a:xfrm>
            <a:off x="4591664" y="1071716"/>
            <a:ext cx="0" cy="4834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63489269-AAD5-D0FC-AC71-D6E1063ED91A}"/>
              </a:ext>
            </a:extLst>
          </p:cNvPr>
          <p:cNvCxnSpPr/>
          <p:nvPr/>
        </p:nvCxnSpPr>
        <p:spPr>
          <a:xfrm>
            <a:off x="5770974" y="1071716"/>
            <a:ext cx="0" cy="4834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6344DCFB-FDC2-ACB3-D736-BB0CC1141758}"/>
              </a:ext>
            </a:extLst>
          </p:cNvPr>
          <p:cNvCxnSpPr/>
          <p:nvPr/>
        </p:nvCxnSpPr>
        <p:spPr>
          <a:xfrm>
            <a:off x="6735097" y="1071716"/>
            <a:ext cx="0" cy="4834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Imagen 23">
            <a:extLst>
              <a:ext uri="{FF2B5EF4-FFF2-40B4-BE49-F238E27FC236}">
                <a16:creationId xmlns:a16="http://schemas.microsoft.com/office/drawing/2014/main" id="{F2E61634-3F67-E05E-2691-C98672B376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5143" y="1135139"/>
            <a:ext cx="6761714" cy="787554"/>
          </a:xfrm>
          <a:prstGeom prst="rect">
            <a:avLst/>
          </a:prstGeom>
        </p:spPr>
      </p:pic>
      <p:sp>
        <p:nvSpPr>
          <p:cNvPr id="25" name="CuadroTexto 24">
            <a:extLst>
              <a:ext uri="{FF2B5EF4-FFF2-40B4-BE49-F238E27FC236}">
                <a16:creationId xmlns:a16="http://schemas.microsoft.com/office/drawing/2014/main" id="{1774C393-FDDE-5888-6088-3197F21C7A30}"/>
              </a:ext>
            </a:extLst>
          </p:cNvPr>
          <p:cNvSpPr txBox="1"/>
          <p:nvPr/>
        </p:nvSpPr>
        <p:spPr>
          <a:xfrm>
            <a:off x="9167140" y="1750772"/>
            <a:ext cx="619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pH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93DEAB56-54E5-3377-6E69-3A9345443315}"/>
              </a:ext>
            </a:extLst>
          </p:cNvPr>
          <p:cNvSpPr txBox="1"/>
          <p:nvPr/>
        </p:nvSpPr>
        <p:spPr>
          <a:xfrm>
            <a:off x="3852805" y="1922693"/>
            <a:ext cx="411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2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7327949C-5064-5082-BE81-91F29D9576E5}"/>
              </a:ext>
            </a:extLst>
          </p:cNvPr>
          <p:cNvSpPr txBox="1"/>
          <p:nvPr/>
        </p:nvSpPr>
        <p:spPr>
          <a:xfrm>
            <a:off x="5244067" y="1907943"/>
            <a:ext cx="411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3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ABF46968-1FD0-CFD9-3467-63A54D61E6DB}"/>
              </a:ext>
            </a:extLst>
          </p:cNvPr>
          <p:cNvSpPr txBox="1"/>
          <p:nvPr/>
        </p:nvSpPr>
        <p:spPr>
          <a:xfrm>
            <a:off x="6794089" y="1917292"/>
            <a:ext cx="411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6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7618A55A-BA2B-9271-EDD2-9DFD243D04A7}"/>
              </a:ext>
            </a:extLst>
          </p:cNvPr>
          <p:cNvSpPr txBox="1"/>
          <p:nvPr/>
        </p:nvSpPr>
        <p:spPr>
          <a:xfrm>
            <a:off x="7913527" y="1917976"/>
            <a:ext cx="758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10</a:t>
            </a:r>
          </a:p>
        </p:txBody>
      </p: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2FEB7759-B519-14F6-0569-65A7626DAC0A}"/>
              </a:ext>
            </a:extLst>
          </p:cNvPr>
          <p:cNvCxnSpPr/>
          <p:nvPr/>
        </p:nvCxnSpPr>
        <p:spPr>
          <a:xfrm>
            <a:off x="2871019" y="3156155"/>
            <a:ext cx="612592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id="{9A6005B9-5C16-EEEA-4A24-2E57C9C1C578}"/>
              </a:ext>
            </a:extLst>
          </p:cNvPr>
          <p:cNvSpPr txBox="1"/>
          <p:nvPr/>
        </p:nvSpPr>
        <p:spPr>
          <a:xfrm>
            <a:off x="8996941" y="3089259"/>
            <a:ext cx="619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pH</a:t>
            </a:r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53EAB9E7-8BD6-6CD8-FF25-782300A7F015}"/>
              </a:ext>
            </a:extLst>
          </p:cNvPr>
          <p:cNvCxnSpPr>
            <a:cxnSpLocks/>
          </p:cNvCxnSpPr>
          <p:nvPr/>
        </p:nvCxnSpPr>
        <p:spPr>
          <a:xfrm>
            <a:off x="4746522" y="2560143"/>
            <a:ext cx="0" cy="5586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ADC3C125-CEB1-ABB3-B485-421C84297C8B}"/>
              </a:ext>
            </a:extLst>
          </p:cNvPr>
          <p:cNvCxnSpPr>
            <a:cxnSpLocks/>
          </p:cNvCxnSpPr>
          <p:nvPr/>
        </p:nvCxnSpPr>
        <p:spPr>
          <a:xfrm>
            <a:off x="7691283" y="2597543"/>
            <a:ext cx="0" cy="5586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adroTexto 36">
            <a:extLst>
              <a:ext uri="{FF2B5EF4-FFF2-40B4-BE49-F238E27FC236}">
                <a16:creationId xmlns:a16="http://schemas.microsoft.com/office/drawing/2014/main" id="{C36D4FEB-227D-0EC8-3D12-D54764621C32}"/>
              </a:ext>
            </a:extLst>
          </p:cNvPr>
          <p:cNvSpPr txBox="1"/>
          <p:nvPr/>
        </p:nvSpPr>
        <p:spPr>
          <a:xfrm>
            <a:off x="4422062" y="3097649"/>
            <a:ext cx="694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3.5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3AD8BFF0-ED26-C001-B612-F28F2B55E0B9}"/>
              </a:ext>
            </a:extLst>
          </p:cNvPr>
          <p:cNvSpPr txBox="1"/>
          <p:nvPr/>
        </p:nvSpPr>
        <p:spPr>
          <a:xfrm>
            <a:off x="7415994" y="3112397"/>
            <a:ext cx="694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13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FA8FBCD-67F5-8253-767C-5AA642248A38}"/>
              </a:ext>
            </a:extLst>
          </p:cNvPr>
          <p:cNvSpPr txBox="1"/>
          <p:nvPr/>
        </p:nvSpPr>
        <p:spPr>
          <a:xfrm>
            <a:off x="3665996" y="2598624"/>
            <a:ext cx="1075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CaHY</a:t>
            </a:r>
            <a:r>
              <a:rPr lang="es-MX" sz="2400" b="1" baseline="30000" dirty="0"/>
              <a:t>-</a:t>
            </a:r>
            <a:endParaRPr lang="es-MX" sz="2400" b="1" dirty="0"/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762CEECE-ECA8-4621-99D2-D0340CFEAA34}"/>
              </a:ext>
            </a:extLst>
          </p:cNvPr>
          <p:cNvSpPr txBox="1"/>
          <p:nvPr/>
        </p:nvSpPr>
        <p:spPr>
          <a:xfrm>
            <a:off x="6803359" y="2621156"/>
            <a:ext cx="1075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Ca</a:t>
            </a:r>
            <a:r>
              <a:rPr lang="es-MX" sz="2400" b="1" baseline="30000" dirty="0"/>
              <a:t>2+</a:t>
            </a:r>
            <a:endParaRPr lang="es-MX" sz="2400" b="1" dirty="0"/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184D5AD7-FB30-6E6B-715A-3DF691D06E4F}"/>
              </a:ext>
            </a:extLst>
          </p:cNvPr>
          <p:cNvSpPr txBox="1"/>
          <p:nvPr/>
        </p:nvSpPr>
        <p:spPr>
          <a:xfrm>
            <a:off x="5007075" y="2587657"/>
            <a:ext cx="1075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CaY</a:t>
            </a:r>
            <a:r>
              <a:rPr lang="es-MX" sz="2400" b="1" baseline="30000" dirty="0"/>
              <a:t>2-</a:t>
            </a:r>
            <a:endParaRPr lang="es-MX" sz="2400" b="1" dirty="0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B7B2CDB5-F913-89D3-F9F7-F96168757C90}"/>
              </a:ext>
            </a:extLst>
          </p:cNvPr>
          <p:cNvSpPr txBox="1"/>
          <p:nvPr/>
        </p:nvSpPr>
        <p:spPr>
          <a:xfrm>
            <a:off x="7850495" y="2616239"/>
            <a:ext cx="1075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CaOH</a:t>
            </a:r>
            <a:r>
              <a:rPr lang="es-MX" sz="2400" b="1" baseline="30000" dirty="0"/>
              <a:t>+</a:t>
            </a:r>
            <a:endParaRPr lang="es-MX" sz="2400" b="1" dirty="0"/>
          </a:p>
        </p:txBody>
      </p: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id="{9C57639B-ADB8-D10D-7BA7-E7C54C6AE3C5}"/>
              </a:ext>
            </a:extLst>
          </p:cNvPr>
          <p:cNvCxnSpPr/>
          <p:nvPr/>
        </p:nvCxnSpPr>
        <p:spPr>
          <a:xfrm>
            <a:off x="3019723" y="4753897"/>
            <a:ext cx="612592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64022B4C-E1B4-38BE-4C46-077285B2AACA}"/>
              </a:ext>
            </a:extLst>
          </p:cNvPr>
          <p:cNvCxnSpPr>
            <a:cxnSpLocks/>
          </p:cNvCxnSpPr>
          <p:nvPr/>
        </p:nvCxnSpPr>
        <p:spPr>
          <a:xfrm>
            <a:off x="6727722" y="4195285"/>
            <a:ext cx="0" cy="5586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uadroTexto 44">
            <a:extLst>
              <a:ext uri="{FF2B5EF4-FFF2-40B4-BE49-F238E27FC236}">
                <a16:creationId xmlns:a16="http://schemas.microsoft.com/office/drawing/2014/main" id="{A86C1D13-6878-4828-7C01-620364DAD167}"/>
              </a:ext>
            </a:extLst>
          </p:cNvPr>
          <p:cNvSpPr txBox="1"/>
          <p:nvPr/>
        </p:nvSpPr>
        <p:spPr>
          <a:xfrm>
            <a:off x="9110013" y="4677170"/>
            <a:ext cx="619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pY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AC414CC3-DE78-8139-7BF7-7EC68ABA20AC}"/>
              </a:ext>
            </a:extLst>
          </p:cNvPr>
          <p:cNvSpPr txBox="1"/>
          <p:nvPr/>
        </p:nvSpPr>
        <p:spPr>
          <a:xfrm>
            <a:off x="6432759" y="4783883"/>
            <a:ext cx="694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11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91D26827-AFA8-CA9E-32FE-C02DE53485AA}"/>
              </a:ext>
            </a:extLst>
          </p:cNvPr>
          <p:cNvSpPr txBox="1"/>
          <p:nvPr/>
        </p:nvSpPr>
        <p:spPr>
          <a:xfrm>
            <a:off x="6995087" y="4199235"/>
            <a:ext cx="1075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Ca</a:t>
            </a:r>
            <a:r>
              <a:rPr lang="es-MX" sz="2400" b="1" baseline="30000" dirty="0"/>
              <a:t>2+</a:t>
            </a:r>
            <a:endParaRPr lang="es-MX" sz="2400" b="1" dirty="0"/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1872EE3A-2AB0-CB54-0779-1A9CEA302575}"/>
              </a:ext>
            </a:extLst>
          </p:cNvPr>
          <p:cNvSpPr txBox="1"/>
          <p:nvPr/>
        </p:nvSpPr>
        <p:spPr>
          <a:xfrm>
            <a:off x="5680586" y="4205067"/>
            <a:ext cx="1075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CaY</a:t>
            </a:r>
            <a:r>
              <a:rPr lang="es-MX" sz="2400" b="1" baseline="30000" dirty="0"/>
              <a:t>2-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934660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5DAAB02-2CE3-DFC3-48BF-D3B03F696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A. BAEZA.                  2023                      FQ UNAM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7FE212F-B1DD-B3B7-0AFD-88E1D48E0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7C2D-8408-4E41-B91C-09C033675886}" type="slidenum">
              <a:rPr lang="es-MX" smtClean="0"/>
              <a:t>2</a:t>
            </a:fld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47E8022-4B05-A776-7A3E-590FF39661BD}"/>
              </a:ext>
            </a:extLst>
          </p:cNvPr>
          <p:cNvSpPr txBox="1"/>
          <p:nvPr/>
        </p:nvSpPr>
        <p:spPr>
          <a:xfrm>
            <a:off x="659081" y="445325"/>
            <a:ext cx="1523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1) Líneas guía: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417FCA3-C4C7-1716-3976-35C25152125E}"/>
              </a:ext>
            </a:extLst>
          </p:cNvPr>
          <p:cNvSpPr txBox="1"/>
          <p:nvPr/>
        </p:nvSpPr>
        <p:spPr>
          <a:xfrm>
            <a:off x="1516194" y="1145792"/>
            <a:ext cx="104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pY = pKc´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8CEA51E-2C45-C8B1-888A-006155591D9D}"/>
              </a:ext>
            </a:extLst>
          </p:cNvPr>
          <p:cNvSpPr txBox="1"/>
          <p:nvPr/>
        </p:nvSpPr>
        <p:spPr>
          <a:xfrm>
            <a:off x="8451725" y="5852557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pH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A913FDE-7F78-D6A0-EB22-6B1AEBE3B395}"/>
              </a:ext>
            </a:extLst>
          </p:cNvPr>
          <p:cNvSpPr txBox="1"/>
          <p:nvPr/>
        </p:nvSpPr>
        <p:spPr>
          <a:xfrm>
            <a:off x="8516876" y="1684318"/>
            <a:ext cx="520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pKc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794945C-ECE8-7FB1-21AA-9771D29CE081}"/>
              </a:ext>
            </a:extLst>
          </p:cNvPr>
          <p:cNvSpPr txBox="1"/>
          <p:nvPr/>
        </p:nvSpPr>
        <p:spPr>
          <a:xfrm>
            <a:off x="3581400" y="6049098"/>
            <a:ext cx="801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BaHY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8CF566B-4107-A444-C5D7-CE9D2F82AC75}"/>
              </a:ext>
            </a:extLst>
          </p:cNvPr>
          <p:cNvSpPr txBox="1"/>
          <p:nvPr/>
        </p:nvSpPr>
        <p:spPr>
          <a:xfrm>
            <a:off x="5092039" y="6033740"/>
            <a:ext cx="643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BaY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2290DD6-C1AB-3A8E-2C09-4A4240D7D96C}"/>
              </a:ext>
            </a:extLst>
          </p:cNvPr>
          <p:cNvSpPr txBox="1"/>
          <p:nvPr/>
        </p:nvSpPr>
        <p:spPr>
          <a:xfrm>
            <a:off x="6911027" y="5987210"/>
            <a:ext cx="542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Ba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02487CB-C482-51AD-94D3-5ABFAEAA9EBF}"/>
              </a:ext>
            </a:extLst>
          </p:cNvPr>
          <p:cNvSpPr txBox="1"/>
          <p:nvPr/>
        </p:nvSpPr>
        <p:spPr>
          <a:xfrm>
            <a:off x="2680363" y="1201986"/>
            <a:ext cx="413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Y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5639543-A768-0A19-AB11-99BBCA070259}"/>
              </a:ext>
            </a:extLst>
          </p:cNvPr>
          <p:cNvSpPr txBox="1"/>
          <p:nvPr/>
        </p:nvSpPr>
        <p:spPr>
          <a:xfrm>
            <a:off x="2422074" y="2642859"/>
            <a:ext cx="516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HY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0F7FDDC-DFED-3E40-FA00-87F55BAF90E7}"/>
              </a:ext>
            </a:extLst>
          </p:cNvPr>
          <p:cNvSpPr/>
          <p:nvPr/>
        </p:nvSpPr>
        <p:spPr>
          <a:xfrm>
            <a:off x="5388077" y="481678"/>
            <a:ext cx="943896" cy="2459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F92C7382-795D-68EF-2E46-B83E73B199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3134" y="136525"/>
            <a:ext cx="6605022" cy="6321371"/>
          </a:xfrm>
          <a:prstGeom prst="rect">
            <a:avLst/>
          </a:prstGeom>
        </p:spPr>
      </p:pic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0ADF2C1A-E270-11B7-307C-D98D664EC806}"/>
              </a:ext>
            </a:extLst>
          </p:cNvPr>
          <p:cNvCxnSpPr>
            <a:cxnSpLocks/>
          </p:cNvCxnSpPr>
          <p:nvPr/>
        </p:nvCxnSpPr>
        <p:spPr>
          <a:xfrm>
            <a:off x="3607526" y="445325"/>
            <a:ext cx="0" cy="627615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7C91778D-941F-68EF-788D-97080EFB04B1}"/>
              </a:ext>
            </a:extLst>
          </p:cNvPr>
          <p:cNvCxnSpPr>
            <a:cxnSpLocks/>
          </p:cNvCxnSpPr>
          <p:nvPr/>
        </p:nvCxnSpPr>
        <p:spPr>
          <a:xfrm>
            <a:off x="4038600" y="358255"/>
            <a:ext cx="0" cy="636322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598DAB4E-49F5-A1E9-4E69-BA8A382ABD0F}"/>
              </a:ext>
            </a:extLst>
          </p:cNvPr>
          <p:cNvCxnSpPr>
            <a:cxnSpLocks/>
          </p:cNvCxnSpPr>
          <p:nvPr/>
        </p:nvCxnSpPr>
        <p:spPr>
          <a:xfrm>
            <a:off x="5383723" y="481678"/>
            <a:ext cx="0" cy="627615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6251EDAB-872D-18C6-4ADF-7164B424D844}"/>
              </a:ext>
            </a:extLst>
          </p:cNvPr>
          <p:cNvCxnSpPr/>
          <p:nvPr/>
        </p:nvCxnSpPr>
        <p:spPr>
          <a:xfrm>
            <a:off x="7113528" y="524758"/>
            <a:ext cx="0" cy="5993888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DB8089F5-D860-018D-0F81-6467EADDDC58}"/>
              </a:ext>
            </a:extLst>
          </p:cNvPr>
          <p:cNvCxnSpPr>
            <a:cxnSpLocks/>
          </p:cNvCxnSpPr>
          <p:nvPr/>
        </p:nvCxnSpPr>
        <p:spPr>
          <a:xfrm>
            <a:off x="4275396" y="358255"/>
            <a:ext cx="0" cy="6343224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6E600D6B-750B-1C0B-F1F2-03A3358E361D}"/>
              </a:ext>
            </a:extLst>
          </p:cNvPr>
          <p:cNvCxnSpPr/>
          <p:nvPr/>
        </p:nvCxnSpPr>
        <p:spPr>
          <a:xfrm>
            <a:off x="8387180" y="596228"/>
            <a:ext cx="0" cy="5993888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3F0A6058-1DE8-48B6-8BE7-8FF17759E1CD}"/>
              </a:ext>
            </a:extLst>
          </p:cNvPr>
          <p:cNvCxnSpPr/>
          <p:nvPr/>
        </p:nvCxnSpPr>
        <p:spPr>
          <a:xfrm>
            <a:off x="2814222" y="810724"/>
            <a:ext cx="7035501" cy="0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B4D1193-92ED-7891-4768-3E37A8607816}"/>
              </a:ext>
            </a:extLst>
          </p:cNvPr>
          <p:cNvSpPr txBox="1"/>
          <p:nvPr/>
        </p:nvSpPr>
        <p:spPr>
          <a:xfrm>
            <a:off x="2867823" y="6323948"/>
            <a:ext cx="66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H</a:t>
            </a:r>
            <a:r>
              <a:rPr lang="es-MX" baseline="-25000" dirty="0"/>
              <a:t>4</a:t>
            </a:r>
            <a:r>
              <a:rPr lang="es-MX" dirty="0"/>
              <a:t>Y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3AD01AD-69A1-16F1-EB88-9E50430298DF}"/>
              </a:ext>
            </a:extLst>
          </p:cNvPr>
          <p:cNvSpPr txBox="1"/>
          <p:nvPr/>
        </p:nvSpPr>
        <p:spPr>
          <a:xfrm>
            <a:off x="3544468" y="6228054"/>
            <a:ext cx="66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H</a:t>
            </a:r>
            <a:r>
              <a:rPr lang="es-MX" baseline="-25000" dirty="0"/>
              <a:t>3</a:t>
            </a:r>
            <a:r>
              <a:rPr lang="es-MX" dirty="0"/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B5ECF5D9-CC9F-B2A5-F59B-781740460DF6}"/>
                  </a:ext>
                </a:extLst>
              </p:cNvPr>
              <p:cNvSpPr txBox="1"/>
              <p:nvPr/>
            </p:nvSpPr>
            <p:spPr>
              <a:xfrm>
                <a:off x="3734917" y="6550577"/>
                <a:ext cx="46807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ES" sz="1600" b="0" dirty="0">
                    <a:solidFill>
                      <a:srgbClr val="00B0F0"/>
                    </a:solidFill>
                    <a:ea typeface="Cambria Math" panose="02040503050406030204" pitchFamily="18" charset="0"/>
                  </a:rPr>
                  <a:t>C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ES" sz="1600" b="0" i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aHY</m:t>
                    </m:r>
                  </m:oMath>
                </a14:m>
                <a:endParaRPr lang="es-MX" sz="16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B5ECF5D9-CC9F-B2A5-F59B-781740460D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917" y="6550577"/>
                <a:ext cx="468077" cy="246221"/>
              </a:xfrm>
              <a:prstGeom prst="rect">
                <a:avLst/>
              </a:prstGeom>
              <a:blipFill>
                <a:blip r:embed="rId3"/>
                <a:stretch>
                  <a:fillRect l="-27027" t="-30000" r="-16216" b="-4500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CuadroTexto 36">
            <a:extLst>
              <a:ext uri="{FF2B5EF4-FFF2-40B4-BE49-F238E27FC236}">
                <a16:creationId xmlns:a16="http://schemas.microsoft.com/office/drawing/2014/main" id="{ED20CE1A-8FC1-3C1C-A03E-1CD0163C6758}"/>
              </a:ext>
            </a:extLst>
          </p:cNvPr>
          <p:cNvSpPr txBox="1"/>
          <p:nvPr/>
        </p:nvSpPr>
        <p:spPr>
          <a:xfrm>
            <a:off x="6027679" y="6119371"/>
            <a:ext cx="516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HY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706F856D-6082-E44F-6DBB-53B6540951D5}"/>
              </a:ext>
            </a:extLst>
          </p:cNvPr>
          <p:cNvSpPr txBox="1"/>
          <p:nvPr/>
        </p:nvSpPr>
        <p:spPr>
          <a:xfrm>
            <a:off x="4519548" y="6112809"/>
            <a:ext cx="66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H</a:t>
            </a:r>
            <a:r>
              <a:rPr lang="es-MX" baseline="-25000" dirty="0"/>
              <a:t>2</a:t>
            </a:r>
            <a:r>
              <a:rPr lang="es-MX" dirty="0"/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44C008A8-DB31-58DF-5F32-69D5F5647041}"/>
                  </a:ext>
                </a:extLst>
              </p:cNvPr>
              <p:cNvSpPr txBox="1"/>
              <p:nvPr/>
            </p:nvSpPr>
            <p:spPr>
              <a:xfrm>
                <a:off x="4403693" y="6530855"/>
                <a:ext cx="32701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ES" sz="1600" b="0" dirty="0">
                    <a:solidFill>
                      <a:srgbClr val="00B0F0"/>
                    </a:solidFill>
                    <a:ea typeface="Cambria Math" panose="02040503050406030204" pitchFamily="18" charset="0"/>
                  </a:rPr>
                  <a:t>C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ES" sz="1600" b="0" i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aY</m:t>
                    </m:r>
                  </m:oMath>
                </a14:m>
                <a:endParaRPr lang="es-MX" sz="16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44C008A8-DB31-58DF-5F32-69D5F56470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693" y="6530855"/>
                <a:ext cx="327012" cy="246221"/>
              </a:xfrm>
              <a:prstGeom prst="rect">
                <a:avLst/>
              </a:prstGeom>
              <a:blipFill>
                <a:blip r:embed="rId4"/>
                <a:stretch>
                  <a:fillRect l="-37037" t="-25000" r="-18519" b="-4500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uadroTexto 39">
            <a:extLst>
              <a:ext uri="{FF2B5EF4-FFF2-40B4-BE49-F238E27FC236}">
                <a16:creationId xmlns:a16="http://schemas.microsoft.com/office/drawing/2014/main" id="{02E39AD8-846D-3B3A-F996-3625CF6730DB}"/>
              </a:ext>
            </a:extLst>
          </p:cNvPr>
          <p:cNvSpPr txBox="1"/>
          <p:nvPr/>
        </p:nvSpPr>
        <p:spPr>
          <a:xfrm>
            <a:off x="7609154" y="6098502"/>
            <a:ext cx="413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CuadroTexto 40">
                <a:extLst>
                  <a:ext uri="{FF2B5EF4-FFF2-40B4-BE49-F238E27FC236}">
                    <a16:creationId xmlns:a16="http://schemas.microsoft.com/office/drawing/2014/main" id="{56699AB9-8B5F-8AEA-A953-E21483E3A016}"/>
                  </a:ext>
                </a:extLst>
              </p:cNvPr>
              <p:cNvSpPr txBox="1"/>
              <p:nvPr/>
            </p:nvSpPr>
            <p:spPr>
              <a:xfrm>
                <a:off x="9359484" y="960195"/>
                <a:ext cx="53234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ES" sz="1600" b="1" dirty="0">
                    <a:solidFill>
                      <a:srgbClr val="00B050"/>
                    </a:solidFill>
                    <a:ea typeface="Cambria Math" panose="02040503050406030204" pitchFamily="18" charset="0"/>
                  </a:rPr>
                  <a:t>C</a:t>
                </a:r>
                <a14:m>
                  <m:oMath xmlns:m="http://schemas.openxmlformats.org/officeDocument/2006/math">
                    <m:r>
                      <a:rPr lang="es-ES" sz="1600" b="1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𝐚𝐘</m:t>
                    </m:r>
                  </m:oMath>
                </a14:m>
                <a:endParaRPr lang="es-MX" sz="16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1" name="CuadroTexto 40">
                <a:extLst>
                  <a:ext uri="{FF2B5EF4-FFF2-40B4-BE49-F238E27FC236}">
                    <a16:creationId xmlns:a16="http://schemas.microsoft.com/office/drawing/2014/main" id="{56699AB9-8B5F-8AEA-A953-E21483E3A0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9484" y="960195"/>
                <a:ext cx="532340" cy="246221"/>
              </a:xfrm>
              <a:prstGeom prst="rect">
                <a:avLst/>
              </a:prstGeom>
              <a:blipFill>
                <a:blip r:embed="rId5"/>
                <a:stretch>
                  <a:fillRect l="-20455" t="-23810" b="-4285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CuadroTexto 41">
            <a:extLst>
              <a:ext uri="{FF2B5EF4-FFF2-40B4-BE49-F238E27FC236}">
                <a16:creationId xmlns:a16="http://schemas.microsoft.com/office/drawing/2014/main" id="{0A423C5F-D9E3-B6A3-532D-B72D3B9DB5A5}"/>
              </a:ext>
            </a:extLst>
          </p:cNvPr>
          <p:cNvSpPr txBox="1"/>
          <p:nvPr/>
        </p:nvSpPr>
        <p:spPr>
          <a:xfrm>
            <a:off x="8418892" y="6354753"/>
            <a:ext cx="736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CaOH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A777B2B3-7611-DE48-3230-518943DA83FE}"/>
              </a:ext>
            </a:extLst>
          </p:cNvPr>
          <p:cNvSpPr txBox="1"/>
          <p:nvPr/>
        </p:nvSpPr>
        <p:spPr>
          <a:xfrm>
            <a:off x="7839470" y="6360746"/>
            <a:ext cx="542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Ca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4D3A4C61-8141-63E7-3376-FC9B73049BCF}"/>
              </a:ext>
            </a:extLst>
          </p:cNvPr>
          <p:cNvSpPr txBox="1"/>
          <p:nvPr/>
        </p:nvSpPr>
        <p:spPr>
          <a:xfrm>
            <a:off x="9313572" y="407579"/>
            <a:ext cx="542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00B050"/>
                </a:solidFill>
              </a:rPr>
              <a:t>Ca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C250BF69-1CC9-006D-5EC1-2CC18DC54C7F}"/>
              </a:ext>
            </a:extLst>
          </p:cNvPr>
          <p:cNvSpPr txBox="1"/>
          <p:nvPr/>
        </p:nvSpPr>
        <p:spPr>
          <a:xfrm>
            <a:off x="8552323" y="219407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I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D7BE09E3-A292-8E46-E4B6-C9980AC551EC}"/>
              </a:ext>
            </a:extLst>
          </p:cNvPr>
          <p:cNvSpPr txBox="1"/>
          <p:nvPr/>
        </p:nvSpPr>
        <p:spPr>
          <a:xfrm>
            <a:off x="4627593" y="242724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IV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963345CF-138B-B170-F8CA-40EA1E79DBBB}"/>
              </a:ext>
            </a:extLst>
          </p:cNvPr>
          <p:cNvSpPr txBox="1"/>
          <p:nvPr/>
        </p:nvSpPr>
        <p:spPr>
          <a:xfrm>
            <a:off x="5995589" y="276782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III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57CC9B3D-C8FD-F3BB-20FD-4240E96F2C5D}"/>
              </a:ext>
            </a:extLst>
          </p:cNvPr>
          <p:cNvSpPr txBox="1"/>
          <p:nvPr/>
        </p:nvSpPr>
        <p:spPr>
          <a:xfrm>
            <a:off x="7600278" y="22479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II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077A0184-F874-0C25-D685-CC1B1A846E56}"/>
              </a:ext>
            </a:extLst>
          </p:cNvPr>
          <p:cNvSpPr txBox="1"/>
          <p:nvPr/>
        </p:nvSpPr>
        <p:spPr>
          <a:xfrm>
            <a:off x="4008476" y="275037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V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8F692816-7210-FA7B-112A-1AAE80FBBEF6}"/>
              </a:ext>
            </a:extLst>
          </p:cNvPr>
          <p:cNvSpPr txBox="1"/>
          <p:nvPr/>
        </p:nvSpPr>
        <p:spPr>
          <a:xfrm>
            <a:off x="3677344" y="271404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VI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4C6D4AEB-AF41-58F5-A735-A5EEE51621AF}"/>
              </a:ext>
            </a:extLst>
          </p:cNvPr>
          <p:cNvSpPr txBox="1"/>
          <p:nvPr/>
        </p:nvSpPr>
        <p:spPr>
          <a:xfrm>
            <a:off x="3040442" y="27320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VII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46020587-9525-5B5A-BD9B-F060B08BE334}"/>
              </a:ext>
            </a:extLst>
          </p:cNvPr>
          <p:cNvSpPr txBox="1"/>
          <p:nvPr/>
        </p:nvSpPr>
        <p:spPr>
          <a:xfrm>
            <a:off x="8983776" y="3481990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/>
              <a:t>pH</a:t>
            </a:r>
          </a:p>
        </p:txBody>
      </p:sp>
    </p:spTree>
    <p:extLst>
      <p:ext uri="{BB962C8B-B14F-4D97-AF65-F5344CB8AC3E}">
        <p14:creationId xmlns:p14="http://schemas.microsoft.com/office/powerpoint/2010/main" val="3229742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BB1284F-9E15-032B-4069-A682C4A66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A. BAEZA.                  2023                      FQ UNAM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3E62254-2194-3482-493A-4FA8539E0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0730" y="6338245"/>
            <a:ext cx="2743200" cy="365125"/>
          </a:xfrm>
        </p:spPr>
        <p:txBody>
          <a:bodyPr/>
          <a:lstStyle/>
          <a:p>
            <a:fld id="{F1BC7C2D-8408-4E41-B91C-09C033675886}" type="slidenum">
              <a:rPr lang="es-MX" smtClean="0"/>
              <a:t>3</a:t>
            </a:fld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66CC6BE-D99E-82EE-32D1-BCD6A06FEE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452" y="570154"/>
            <a:ext cx="6383197" cy="479791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EF68CDDF-CC33-D25F-FE30-912661361AC2}"/>
              </a:ext>
            </a:extLst>
          </p:cNvPr>
          <p:cNvSpPr txBox="1"/>
          <p:nvPr/>
        </p:nvSpPr>
        <p:spPr>
          <a:xfrm>
            <a:off x="6938682" y="742278"/>
            <a:ext cx="753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Zona 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50D9D9E-01D5-0CE8-1476-6E2359D8038B}"/>
                  </a:ext>
                </a:extLst>
              </p:cNvPr>
              <p:cNvSpPr txBox="1"/>
              <p:nvPr/>
            </p:nvSpPr>
            <p:spPr>
              <a:xfrm>
                <a:off x="6873047" y="1339027"/>
                <a:ext cx="3963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𝐶𝑎𝑂𝐻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4−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⇌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𝐶𝑎𝑌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2−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2 </m:t>
                        </m:r>
                      </m:sub>
                    </m:sSub>
                  </m:oMath>
                </a14:m>
                <a:r>
                  <a:rPr lang="es-MX" i="1" dirty="0"/>
                  <a:t>O</a:t>
                </a:r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50D9D9E-01D5-0CE8-1476-6E2359D803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3047" y="1339027"/>
                <a:ext cx="3963842" cy="276999"/>
              </a:xfrm>
              <a:prstGeom prst="rect">
                <a:avLst/>
              </a:prstGeom>
              <a:blipFill>
                <a:blip r:embed="rId3"/>
                <a:stretch>
                  <a:fillRect l="-1911" t="-26087" r="-2548" b="-4782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D72009B-3318-F772-08E1-3CBE8F692C20}"/>
                  </a:ext>
                </a:extLst>
              </p:cNvPr>
              <p:cNvSpPr txBox="1"/>
              <p:nvPr/>
            </p:nvSpPr>
            <p:spPr>
              <a:xfrm>
                <a:off x="7315516" y="1821816"/>
                <a:ext cx="187288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4−</m:t>
                              </m:r>
                            </m:sup>
                          </m:sSup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D72009B-3318-F772-08E1-3CBE8F692C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516" y="1821816"/>
                <a:ext cx="1872884" cy="276999"/>
              </a:xfrm>
              <a:prstGeom prst="rect">
                <a:avLst/>
              </a:prstGeom>
              <a:blipFill>
                <a:blip r:embed="rId4"/>
                <a:stretch>
                  <a:fillRect t="-4348" b="-4348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657512B7-F18B-59DD-D9E9-06ABF0D2428B}"/>
                  </a:ext>
                </a:extLst>
              </p:cNvPr>
              <p:cNvSpPr txBox="1"/>
              <p:nvPr/>
            </p:nvSpPr>
            <p:spPr>
              <a:xfrm>
                <a:off x="6584072" y="2202117"/>
                <a:ext cx="3185159" cy="6506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4−</m:t>
                              </m:r>
                            </m:sup>
                          </m:sSup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p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e>
                          </m:d>
                        </m:den>
                      </m:f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657512B7-F18B-59DD-D9E9-06ABF0D24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4072" y="2202117"/>
                <a:ext cx="3185159" cy="6506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8D64D3E-9EF5-8E03-5A32-1EF3B29E8A37}"/>
                  </a:ext>
                </a:extLst>
              </p:cNvPr>
              <p:cNvSpPr txBox="1"/>
              <p:nvPr/>
            </p:nvSpPr>
            <p:spPr>
              <a:xfrm>
                <a:off x="6905921" y="3007484"/>
                <a:ext cx="34093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b="0" i="1" dirty="0"/>
                  <a:t>log</a:t>
                </a:r>
                <a:r>
                  <a:rPr lang="es-ES" b="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4−</m:t>
                            </m:r>
                          </m:sup>
                        </m:sSup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 </m:t>
                    </m:r>
                    <m:func>
                      <m:func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func>
                    <m:r>
                      <a:rPr lang="es-ES" i="1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E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p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8D64D3E-9EF5-8E03-5A32-1EF3B29E8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921" y="3007484"/>
                <a:ext cx="3409358" cy="369332"/>
              </a:xfrm>
              <a:prstGeom prst="rect">
                <a:avLst/>
              </a:prstGeom>
              <a:blipFill>
                <a:blip r:embed="rId6"/>
                <a:stretch>
                  <a:fillRect l="-1481" t="-6667" b="-26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506A0836-2BB7-CFBC-ECFE-C595606F880A}"/>
                  </a:ext>
                </a:extLst>
              </p:cNvPr>
              <p:cNvSpPr txBox="1"/>
              <p:nvPr/>
            </p:nvSpPr>
            <p:spPr>
              <a:xfrm>
                <a:off x="6905921" y="3470810"/>
                <a:ext cx="329990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b="0" i="1" dirty="0"/>
                  <a:t>-log</a:t>
                </a:r>
                <a:r>
                  <a:rPr lang="es-ES" b="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4−</m:t>
                            </m:r>
                          </m:sup>
                        </m:sSup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 </m:t>
                    </m:r>
                    <m:func>
                      <m:func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func>
                    <m:r>
                      <a:rPr lang="es-ES" b="0" i="1" smtClean="0">
                        <a:latin typeface="Cambria Math" panose="02040503050406030204" pitchFamily="18" charset="0"/>
                      </a:rPr>
                      <m:t>+ </m:t>
                    </m:r>
                    <m:func>
                      <m:func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E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p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506A0836-2BB7-CFBC-ECFE-C595606F88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921" y="3470810"/>
                <a:ext cx="3299908" cy="369332"/>
              </a:xfrm>
              <a:prstGeom prst="rect">
                <a:avLst/>
              </a:prstGeom>
              <a:blipFill>
                <a:blip r:embed="rId7"/>
                <a:stretch>
                  <a:fillRect l="-1533" t="-6667" b="-26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93A29EF0-3B0A-5A9B-DB6A-3AD38B290AD9}"/>
                  </a:ext>
                </a:extLst>
              </p:cNvPr>
              <p:cNvSpPr txBox="1"/>
              <p:nvPr/>
            </p:nvSpPr>
            <p:spPr>
              <a:xfrm>
                <a:off x="7500084" y="4026171"/>
                <a:ext cx="15037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𝑝𝑌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𝑝𝐾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93A29EF0-3B0A-5A9B-DB6A-3AD38B290A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0084" y="4026171"/>
                <a:ext cx="1503745" cy="276999"/>
              </a:xfrm>
              <a:prstGeom prst="rect">
                <a:avLst/>
              </a:prstGeom>
              <a:blipFill>
                <a:blip r:embed="rId8"/>
                <a:stretch>
                  <a:fillRect l="-4202" r="-5042" b="-3478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uadroTexto 15">
            <a:extLst>
              <a:ext uri="{FF2B5EF4-FFF2-40B4-BE49-F238E27FC236}">
                <a16:creationId xmlns:a16="http://schemas.microsoft.com/office/drawing/2014/main" id="{1DD19363-CD9B-DA20-A28F-1845B9786427}"/>
              </a:ext>
            </a:extLst>
          </p:cNvPr>
          <p:cNvSpPr txBox="1"/>
          <p:nvPr/>
        </p:nvSpPr>
        <p:spPr>
          <a:xfrm>
            <a:off x="7106933" y="4692243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 : 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CD877FC-C922-46D2-1DDB-6D7B2769A936}"/>
              </a:ext>
            </a:extLst>
          </p:cNvPr>
          <p:cNvSpPr txBox="1"/>
          <p:nvPr/>
        </p:nvSpPr>
        <p:spPr>
          <a:xfrm>
            <a:off x="8001138" y="4643760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 : H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27B0475-9F91-E92A-4200-2CCB4D054D36}"/>
              </a:ext>
            </a:extLst>
          </p:cNvPr>
          <p:cNvSpPr txBox="1"/>
          <p:nvPr/>
        </p:nvSpPr>
        <p:spPr>
          <a:xfrm>
            <a:off x="8825525" y="4662991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Y=1 : H= 1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4C21D0B-FFC8-559B-7454-1BEA73886036}"/>
              </a:ext>
            </a:extLst>
          </p:cNvPr>
          <p:cNvSpPr txBox="1"/>
          <p:nvPr/>
        </p:nvSpPr>
        <p:spPr>
          <a:xfrm>
            <a:off x="10315279" y="4662991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m= +1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DDC8786B-C5CC-7026-56D0-D6EE18006B46}"/>
                  </a:ext>
                </a:extLst>
              </p:cNvPr>
              <p:cNvSpPr txBox="1"/>
              <p:nvPr/>
            </p:nvSpPr>
            <p:spPr>
              <a:xfrm>
                <a:off x="7315516" y="5664559"/>
                <a:ext cx="3963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𝐶𝑎𝑂𝐻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4−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⇌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𝐶𝑎𝑌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2−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2 </m:t>
                        </m:r>
                      </m:sub>
                    </m:sSub>
                  </m:oMath>
                </a14:m>
                <a:r>
                  <a:rPr lang="es-MX" i="1" dirty="0"/>
                  <a:t>O</a:t>
                </a:r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DDC8786B-C5CC-7026-56D0-D6EE18006B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516" y="5664559"/>
                <a:ext cx="3963842" cy="276999"/>
              </a:xfrm>
              <a:prstGeom prst="rect">
                <a:avLst/>
              </a:prstGeom>
              <a:blipFill>
                <a:blip r:embed="rId9"/>
                <a:stretch>
                  <a:fillRect l="-2236" t="-20833" r="-2556" b="-4583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brir llave 6">
            <a:extLst>
              <a:ext uri="{FF2B5EF4-FFF2-40B4-BE49-F238E27FC236}">
                <a16:creationId xmlns:a16="http://schemas.microsoft.com/office/drawing/2014/main" id="{E3C7886A-4459-7E07-C3E4-4D406FD25420}"/>
              </a:ext>
            </a:extLst>
          </p:cNvPr>
          <p:cNvSpPr/>
          <p:nvPr/>
        </p:nvSpPr>
        <p:spPr>
          <a:xfrm rot="5400000">
            <a:off x="8589965" y="5128305"/>
            <a:ext cx="321478" cy="705950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3380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BB1284F-9E15-032B-4069-A682C4A66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A. BAEZA.                  2023                      FQ UNAM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3E62254-2194-3482-493A-4FA8539E0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0730" y="6338245"/>
            <a:ext cx="2743200" cy="365125"/>
          </a:xfrm>
        </p:spPr>
        <p:txBody>
          <a:bodyPr/>
          <a:lstStyle/>
          <a:p>
            <a:fld id="{F1BC7C2D-8408-4E41-B91C-09C033675886}" type="slidenum">
              <a:rPr lang="es-MX" smtClean="0"/>
              <a:t>4</a:t>
            </a:fld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66CC6BE-D99E-82EE-32D1-BCD6A06FEE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062" y="587987"/>
            <a:ext cx="6383197" cy="479791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EF68CDDF-CC33-D25F-FE30-912661361AC2}"/>
              </a:ext>
            </a:extLst>
          </p:cNvPr>
          <p:cNvSpPr txBox="1"/>
          <p:nvPr/>
        </p:nvSpPr>
        <p:spPr>
          <a:xfrm>
            <a:off x="6938682" y="742278"/>
            <a:ext cx="753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Zona 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50D9D9E-01D5-0CE8-1476-6E2359D8038B}"/>
                  </a:ext>
                </a:extLst>
              </p:cNvPr>
              <p:cNvSpPr txBox="1"/>
              <p:nvPr/>
            </p:nvSpPr>
            <p:spPr>
              <a:xfrm>
                <a:off x="6873047" y="1339027"/>
                <a:ext cx="3963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𝐶𝑎𝑂𝐻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4−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⇌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𝐶𝑎𝑌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2−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2 </m:t>
                        </m:r>
                      </m:sub>
                    </m:sSub>
                  </m:oMath>
                </a14:m>
                <a:r>
                  <a:rPr lang="es-MX" i="1" dirty="0"/>
                  <a:t>O</a:t>
                </a:r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50D9D9E-01D5-0CE8-1476-6E2359D803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3047" y="1339027"/>
                <a:ext cx="3963842" cy="276999"/>
              </a:xfrm>
              <a:prstGeom prst="rect">
                <a:avLst/>
              </a:prstGeom>
              <a:blipFill>
                <a:blip r:embed="rId3"/>
                <a:stretch>
                  <a:fillRect l="-1911" t="-26087" r="-2548" b="-4782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D72009B-3318-F772-08E1-3CBE8F692C20}"/>
                  </a:ext>
                </a:extLst>
              </p:cNvPr>
              <p:cNvSpPr txBox="1"/>
              <p:nvPr/>
            </p:nvSpPr>
            <p:spPr>
              <a:xfrm>
                <a:off x="7315516" y="1821816"/>
                <a:ext cx="1872884" cy="5601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p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4−</m:t>
                                  </m:r>
                                </m:sup>
                              </m:sSup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p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e>
                          </m:d>
                        </m:den>
                      </m:f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D72009B-3318-F772-08E1-3CBE8F692C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516" y="1821816"/>
                <a:ext cx="1872884" cy="560153"/>
              </a:xfrm>
              <a:prstGeom prst="rect">
                <a:avLst/>
              </a:prstGeom>
              <a:blipFill>
                <a:blip r:embed="rId4"/>
                <a:stretch>
                  <a:fillRect t="-4444" b="-444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657512B7-F18B-59DD-D9E9-06ABF0D2428B}"/>
                  </a:ext>
                </a:extLst>
              </p:cNvPr>
              <p:cNvSpPr txBox="1"/>
              <p:nvPr/>
            </p:nvSpPr>
            <p:spPr>
              <a:xfrm>
                <a:off x="6713289" y="2420260"/>
                <a:ext cx="3185159" cy="6506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4−</m:t>
                              </m:r>
                            </m:sup>
                          </m:sSup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p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e>
                          </m:d>
                        </m:den>
                      </m:f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657512B7-F18B-59DD-D9E9-06ABF0D24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3289" y="2420260"/>
                <a:ext cx="3185159" cy="6506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8D64D3E-9EF5-8E03-5A32-1EF3B29E8A37}"/>
                  </a:ext>
                </a:extLst>
              </p:cNvPr>
              <p:cNvSpPr txBox="1"/>
              <p:nvPr/>
            </p:nvSpPr>
            <p:spPr>
              <a:xfrm>
                <a:off x="6905921" y="3007484"/>
                <a:ext cx="34093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b="0" i="1" dirty="0"/>
                  <a:t>log</a:t>
                </a:r>
                <a:r>
                  <a:rPr lang="es-ES" b="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4−</m:t>
                            </m:r>
                          </m:sup>
                        </m:sSup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func>
                    <m:r>
                      <a:rPr lang="es-ES" i="1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E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p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8D64D3E-9EF5-8E03-5A32-1EF3B29E8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921" y="3007484"/>
                <a:ext cx="3409358" cy="369332"/>
              </a:xfrm>
              <a:prstGeom prst="rect">
                <a:avLst/>
              </a:prstGeom>
              <a:blipFill>
                <a:blip r:embed="rId6"/>
                <a:stretch>
                  <a:fillRect l="-1481" t="-6667" b="-26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506A0836-2BB7-CFBC-ECFE-C595606F880A}"/>
                  </a:ext>
                </a:extLst>
              </p:cNvPr>
              <p:cNvSpPr txBox="1"/>
              <p:nvPr/>
            </p:nvSpPr>
            <p:spPr>
              <a:xfrm>
                <a:off x="6905921" y="3470810"/>
                <a:ext cx="329990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b="0" i="1" dirty="0"/>
                  <a:t>-log</a:t>
                </a:r>
                <a:r>
                  <a:rPr lang="es-ES" b="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4−</m:t>
                            </m:r>
                          </m:sup>
                        </m:sSup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 </m:t>
                    </m:r>
                    <m:func>
                      <m:func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func>
                    <m:r>
                      <a:rPr lang="es-ES" b="0" i="1" smtClean="0">
                        <a:latin typeface="Cambria Math" panose="02040503050406030204" pitchFamily="18" charset="0"/>
                      </a:rPr>
                      <m:t>+ </m:t>
                    </m:r>
                    <m:func>
                      <m:func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E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p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506A0836-2BB7-CFBC-ECFE-C595606F88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921" y="3470810"/>
                <a:ext cx="3299908" cy="369332"/>
              </a:xfrm>
              <a:prstGeom prst="rect">
                <a:avLst/>
              </a:prstGeom>
              <a:blipFill>
                <a:blip r:embed="rId7"/>
                <a:stretch>
                  <a:fillRect l="-1533" t="-6667" b="-26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93A29EF0-3B0A-5A9B-DB6A-3AD38B290AD9}"/>
                  </a:ext>
                </a:extLst>
              </p:cNvPr>
              <p:cNvSpPr txBox="1"/>
              <p:nvPr/>
            </p:nvSpPr>
            <p:spPr>
              <a:xfrm>
                <a:off x="7500084" y="4026171"/>
                <a:ext cx="15037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𝑝𝑌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𝑝𝐾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93A29EF0-3B0A-5A9B-DB6A-3AD38B290A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0084" y="4026171"/>
                <a:ext cx="1503745" cy="276999"/>
              </a:xfrm>
              <a:prstGeom prst="rect">
                <a:avLst/>
              </a:prstGeom>
              <a:blipFill>
                <a:blip r:embed="rId8"/>
                <a:stretch>
                  <a:fillRect l="-4202" r="-5042" b="-3478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uadroTexto 15">
            <a:extLst>
              <a:ext uri="{FF2B5EF4-FFF2-40B4-BE49-F238E27FC236}">
                <a16:creationId xmlns:a16="http://schemas.microsoft.com/office/drawing/2014/main" id="{1DD19363-CD9B-DA20-A28F-1845B9786427}"/>
              </a:ext>
            </a:extLst>
          </p:cNvPr>
          <p:cNvSpPr txBox="1"/>
          <p:nvPr/>
        </p:nvSpPr>
        <p:spPr>
          <a:xfrm>
            <a:off x="7106933" y="4692243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 : 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CD877FC-C922-46D2-1DDB-6D7B2769A936}"/>
              </a:ext>
            </a:extLst>
          </p:cNvPr>
          <p:cNvSpPr txBox="1"/>
          <p:nvPr/>
        </p:nvSpPr>
        <p:spPr>
          <a:xfrm>
            <a:off x="8001138" y="4687305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 : H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27B0475-9F91-E92A-4200-2CCB4D054D36}"/>
              </a:ext>
            </a:extLst>
          </p:cNvPr>
          <p:cNvSpPr txBox="1"/>
          <p:nvPr/>
        </p:nvSpPr>
        <p:spPr>
          <a:xfrm>
            <a:off x="8825525" y="4662991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Y=1 : H= 1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4C21D0B-FFC8-559B-7454-1BEA73886036}"/>
              </a:ext>
            </a:extLst>
          </p:cNvPr>
          <p:cNvSpPr txBox="1"/>
          <p:nvPr/>
        </p:nvSpPr>
        <p:spPr>
          <a:xfrm>
            <a:off x="9297437" y="5201233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m= 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DDC8786B-C5CC-7026-56D0-D6EE18006B46}"/>
                  </a:ext>
                </a:extLst>
              </p:cNvPr>
              <p:cNvSpPr txBox="1"/>
              <p:nvPr/>
            </p:nvSpPr>
            <p:spPr>
              <a:xfrm>
                <a:off x="7315516" y="5664559"/>
                <a:ext cx="3963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𝐶𝑎𝑂𝐻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4−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⇌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𝐶𝑎𝑌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2−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2 </m:t>
                        </m:r>
                      </m:sub>
                    </m:sSub>
                  </m:oMath>
                </a14:m>
                <a:r>
                  <a:rPr lang="es-MX" i="1" dirty="0"/>
                  <a:t>O</a:t>
                </a:r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DDC8786B-C5CC-7026-56D0-D6EE18006B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516" y="5664559"/>
                <a:ext cx="3963842" cy="276999"/>
              </a:xfrm>
              <a:prstGeom prst="rect">
                <a:avLst/>
              </a:prstGeom>
              <a:blipFill>
                <a:blip r:embed="rId9"/>
                <a:stretch>
                  <a:fillRect l="-2236" t="-20833" r="-2556" b="-4583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brir llave 6">
            <a:extLst>
              <a:ext uri="{FF2B5EF4-FFF2-40B4-BE49-F238E27FC236}">
                <a16:creationId xmlns:a16="http://schemas.microsoft.com/office/drawing/2014/main" id="{E3C7886A-4459-7E07-C3E4-4D406FD25420}"/>
              </a:ext>
            </a:extLst>
          </p:cNvPr>
          <p:cNvSpPr/>
          <p:nvPr/>
        </p:nvSpPr>
        <p:spPr>
          <a:xfrm rot="5400000">
            <a:off x="8589965" y="5128305"/>
            <a:ext cx="321478" cy="705950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F6C0424A-2273-FCAB-8E1F-C488063C22FA}"/>
              </a:ext>
            </a:extLst>
          </p:cNvPr>
          <p:cNvCxnSpPr>
            <a:cxnSpLocks/>
          </p:cNvCxnSpPr>
          <p:nvPr/>
        </p:nvCxnSpPr>
        <p:spPr>
          <a:xfrm>
            <a:off x="5486400" y="1078559"/>
            <a:ext cx="727113" cy="881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AA94B1B-099F-9DCA-C2E3-222D38EFC816}"/>
              </a:ext>
            </a:extLst>
          </p:cNvPr>
          <p:cNvCxnSpPr>
            <a:cxnSpLocks/>
          </p:cNvCxnSpPr>
          <p:nvPr/>
        </p:nvCxnSpPr>
        <p:spPr>
          <a:xfrm flipH="1" flipV="1">
            <a:off x="5473045" y="429634"/>
            <a:ext cx="2339" cy="6379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2F85581-7BE6-2796-B323-564D9B5293CB}"/>
              </a:ext>
            </a:extLst>
          </p:cNvPr>
          <p:cNvSpPr txBox="1"/>
          <p:nvPr/>
        </p:nvSpPr>
        <p:spPr>
          <a:xfrm>
            <a:off x="5588241" y="882876"/>
            <a:ext cx="736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CaOH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E04E8EE2-E8ED-48C3-C4A7-ADDA9B2F1201}"/>
              </a:ext>
            </a:extLst>
          </p:cNvPr>
          <p:cNvSpPr/>
          <p:nvPr/>
        </p:nvSpPr>
        <p:spPr>
          <a:xfrm>
            <a:off x="6353092" y="926944"/>
            <a:ext cx="230980" cy="55058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982BC26F-29A8-D999-44D3-653BE654D241}"/>
              </a:ext>
            </a:extLst>
          </p:cNvPr>
          <p:cNvSpPr/>
          <p:nvPr/>
        </p:nvSpPr>
        <p:spPr>
          <a:xfrm>
            <a:off x="6216442" y="847431"/>
            <a:ext cx="364000" cy="5505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64761F5A-6305-6249-85F2-1A0DD2EAFCA4}"/>
              </a:ext>
            </a:extLst>
          </p:cNvPr>
          <p:cNvSpPr/>
          <p:nvPr/>
        </p:nvSpPr>
        <p:spPr>
          <a:xfrm>
            <a:off x="5192202" y="5061575"/>
            <a:ext cx="818984" cy="2589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9A167BE1-0C25-B50B-2AFB-2B0B84DEFC1B}"/>
              </a:ext>
            </a:extLst>
          </p:cNvPr>
          <p:cNvSpPr txBox="1"/>
          <p:nvPr/>
        </p:nvSpPr>
        <p:spPr>
          <a:xfrm>
            <a:off x="4874481" y="730014"/>
            <a:ext cx="542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Ca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78CCA030-A9F0-05A5-E5C6-B772C43B9FA9}"/>
                  </a:ext>
                </a:extLst>
              </p:cNvPr>
              <p:cNvSpPr txBox="1"/>
              <p:nvPr/>
            </p:nvSpPr>
            <p:spPr>
              <a:xfrm>
                <a:off x="4939733" y="1398013"/>
                <a:ext cx="53234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ES" sz="1600" b="1" dirty="0">
                    <a:solidFill>
                      <a:srgbClr val="00B050"/>
                    </a:solidFill>
                    <a:ea typeface="Cambria Math" panose="02040503050406030204" pitchFamily="18" charset="0"/>
                  </a:rPr>
                  <a:t>C</a:t>
                </a:r>
                <a14:m>
                  <m:oMath xmlns:m="http://schemas.openxmlformats.org/officeDocument/2006/math">
                    <m:r>
                      <a:rPr lang="es-ES" sz="1600" b="1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𝐚𝐘</m:t>
                    </m:r>
                  </m:oMath>
                </a14:m>
                <a:endParaRPr lang="es-MX" sz="16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78CCA030-A9F0-05A5-E5C6-B772C43B9F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9733" y="1398013"/>
                <a:ext cx="532340" cy="246221"/>
              </a:xfrm>
              <a:prstGeom prst="rect">
                <a:avLst/>
              </a:prstGeom>
              <a:blipFill>
                <a:blip r:embed="rId10"/>
                <a:stretch>
                  <a:fillRect l="-20455" t="-19048" b="-4285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4457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BB1284F-9E15-032B-4069-A682C4A66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A. BAEZA.                  2023                      FQ UNAM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3E62254-2194-3482-493A-4FA8539E0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0730" y="6338245"/>
            <a:ext cx="2743200" cy="365125"/>
          </a:xfrm>
        </p:spPr>
        <p:txBody>
          <a:bodyPr/>
          <a:lstStyle/>
          <a:p>
            <a:fld id="{F1BC7C2D-8408-4E41-B91C-09C033675886}" type="slidenum">
              <a:rPr lang="es-MX" smtClean="0"/>
              <a:t>5</a:t>
            </a:fld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66CC6BE-D99E-82EE-32D1-BCD6A06FEE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85" y="587277"/>
            <a:ext cx="6383197" cy="479791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EF68CDDF-CC33-D25F-FE30-912661361AC2}"/>
              </a:ext>
            </a:extLst>
          </p:cNvPr>
          <p:cNvSpPr txBox="1"/>
          <p:nvPr/>
        </p:nvSpPr>
        <p:spPr>
          <a:xfrm>
            <a:off x="6938682" y="742278"/>
            <a:ext cx="811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Zona II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50D9D9E-01D5-0CE8-1476-6E2359D8038B}"/>
                  </a:ext>
                </a:extLst>
              </p:cNvPr>
              <p:cNvSpPr txBox="1"/>
              <p:nvPr/>
            </p:nvSpPr>
            <p:spPr>
              <a:xfrm>
                <a:off x="6873047" y="1339027"/>
                <a:ext cx="24307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𝐶𝑎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4−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⇌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𝐶𝑎𝑌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2−</m:t>
                          </m:r>
                        </m:sup>
                      </m:sSup>
                    </m:oMath>
                  </m:oMathPara>
                </a14:m>
                <a:endParaRPr lang="es-MX" i="1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50D9D9E-01D5-0CE8-1476-6E2359D803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3047" y="1339027"/>
                <a:ext cx="2430794" cy="276999"/>
              </a:xfrm>
              <a:prstGeom prst="rect">
                <a:avLst/>
              </a:prstGeom>
              <a:blipFill>
                <a:blip r:embed="rId3"/>
                <a:stretch>
                  <a:fillRect l="-1036" t="-8696" b="-3478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D72009B-3318-F772-08E1-3CBE8F692C20}"/>
                  </a:ext>
                </a:extLst>
              </p:cNvPr>
              <p:cNvSpPr txBox="1"/>
              <p:nvPr/>
            </p:nvSpPr>
            <p:spPr>
              <a:xfrm>
                <a:off x="7315516" y="1821816"/>
                <a:ext cx="187288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4−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D72009B-3318-F772-08E1-3CBE8F692C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516" y="1821816"/>
                <a:ext cx="1872884" cy="276999"/>
              </a:xfrm>
              <a:prstGeom prst="rect">
                <a:avLst/>
              </a:prstGeom>
              <a:blipFill>
                <a:blip r:embed="rId4"/>
                <a:stretch>
                  <a:fillRect t="-4348" b="-4348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657512B7-F18B-59DD-D9E9-06ABF0D2428B}"/>
                  </a:ext>
                </a:extLst>
              </p:cNvPr>
              <p:cNvSpPr txBox="1"/>
              <p:nvPr/>
            </p:nvSpPr>
            <p:spPr>
              <a:xfrm>
                <a:off x="6584072" y="2202117"/>
                <a:ext cx="3185159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4−</m:t>
                              </m:r>
                            </m:sup>
                          </m:sSup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s-ES" b="0" dirty="0"/>
              </a:p>
              <a:p>
                <a:endParaRPr lang="es-MX" dirty="0"/>
              </a:p>
            </p:txBody>
          </p:sp>
        </mc:Choice>
        <mc:Fallback xmlns="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657512B7-F18B-59DD-D9E9-06ABF0D24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4072" y="2202117"/>
                <a:ext cx="3185159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8D64D3E-9EF5-8E03-5A32-1EF3B29E8A37}"/>
                  </a:ext>
                </a:extLst>
              </p:cNvPr>
              <p:cNvSpPr txBox="1"/>
              <p:nvPr/>
            </p:nvSpPr>
            <p:spPr>
              <a:xfrm>
                <a:off x="6905921" y="3007484"/>
                <a:ext cx="34093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b="0" i="1" dirty="0"/>
                  <a:t>log</a:t>
                </a:r>
                <a:r>
                  <a:rPr lang="es-ES" b="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4−</m:t>
                            </m:r>
                          </m:sup>
                        </m:sSup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 </m:t>
                    </m:r>
                    <m:func>
                      <m:func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func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8D64D3E-9EF5-8E03-5A32-1EF3B29E8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921" y="3007484"/>
                <a:ext cx="3409358" cy="369332"/>
              </a:xfrm>
              <a:prstGeom prst="rect">
                <a:avLst/>
              </a:prstGeom>
              <a:blipFill>
                <a:blip r:embed="rId6"/>
                <a:stretch>
                  <a:fillRect l="-1481" t="-6667" b="-26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506A0836-2BB7-CFBC-ECFE-C595606F880A}"/>
                  </a:ext>
                </a:extLst>
              </p:cNvPr>
              <p:cNvSpPr txBox="1"/>
              <p:nvPr/>
            </p:nvSpPr>
            <p:spPr>
              <a:xfrm>
                <a:off x="6905921" y="3470810"/>
                <a:ext cx="329990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b="0" i="1" dirty="0"/>
                  <a:t>-log</a:t>
                </a:r>
                <a:r>
                  <a:rPr lang="es-ES" b="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4−</m:t>
                            </m:r>
                          </m:sup>
                        </m:sSup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 </m:t>
                    </m:r>
                    <m:func>
                      <m:func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func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506A0836-2BB7-CFBC-ECFE-C595606F88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921" y="3470810"/>
                <a:ext cx="3299908" cy="369332"/>
              </a:xfrm>
              <a:prstGeom prst="rect">
                <a:avLst/>
              </a:prstGeom>
              <a:blipFill>
                <a:blip r:embed="rId7"/>
                <a:stretch>
                  <a:fillRect l="-1533" t="-6667" b="-26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93A29EF0-3B0A-5A9B-DB6A-3AD38B290AD9}"/>
                  </a:ext>
                </a:extLst>
              </p:cNvPr>
              <p:cNvSpPr txBox="1"/>
              <p:nvPr/>
            </p:nvSpPr>
            <p:spPr>
              <a:xfrm>
                <a:off x="7500084" y="4026171"/>
                <a:ext cx="9247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𝑝𝑌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𝑝𝐾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93A29EF0-3B0A-5A9B-DB6A-3AD38B290A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0084" y="4026171"/>
                <a:ext cx="924740" cy="276999"/>
              </a:xfrm>
              <a:prstGeom prst="rect">
                <a:avLst/>
              </a:prstGeom>
              <a:blipFill>
                <a:blip r:embed="rId8"/>
                <a:stretch>
                  <a:fillRect l="-8108" r="-6757" b="-3478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uadroTexto 15">
            <a:extLst>
              <a:ext uri="{FF2B5EF4-FFF2-40B4-BE49-F238E27FC236}">
                <a16:creationId xmlns:a16="http://schemas.microsoft.com/office/drawing/2014/main" id="{1DD19363-CD9B-DA20-A28F-1845B9786427}"/>
              </a:ext>
            </a:extLst>
          </p:cNvPr>
          <p:cNvSpPr txBox="1"/>
          <p:nvPr/>
        </p:nvSpPr>
        <p:spPr>
          <a:xfrm>
            <a:off x="7106933" y="4692243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 : 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CD877FC-C922-46D2-1DDB-6D7B2769A936}"/>
              </a:ext>
            </a:extLst>
          </p:cNvPr>
          <p:cNvSpPr txBox="1"/>
          <p:nvPr/>
        </p:nvSpPr>
        <p:spPr>
          <a:xfrm>
            <a:off x="8001138" y="4643760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 : H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27B0475-9F91-E92A-4200-2CCB4D054D36}"/>
              </a:ext>
            </a:extLst>
          </p:cNvPr>
          <p:cNvSpPr txBox="1"/>
          <p:nvPr/>
        </p:nvSpPr>
        <p:spPr>
          <a:xfrm>
            <a:off x="8825525" y="4662991"/>
            <a:ext cx="1180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Y=1 : H = 0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4C21D0B-FFC8-559B-7454-1BEA73886036}"/>
              </a:ext>
            </a:extLst>
          </p:cNvPr>
          <p:cNvSpPr txBox="1"/>
          <p:nvPr/>
        </p:nvSpPr>
        <p:spPr>
          <a:xfrm>
            <a:off x="10315279" y="4662991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m= 0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F6C0424A-2273-FCAB-8E1F-C488063C22FA}"/>
              </a:ext>
            </a:extLst>
          </p:cNvPr>
          <p:cNvCxnSpPr>
            <a:cxnSpLocks/>
          </p:cNvCxnSpPr>
          <p:nvPr/>
        </p:nvCxnSpPr>
        <p:spPr>
          <a:xfrm>
            <a:off x="5486400" y="1078559"/>
            <a:ext cx="727113" cy="881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AA94B1B-099F-9DCA-C2E3-222D38EFC816}"/>
              </a:ext>
            </a:extLst>
          </p:cNvPr>
          <p:cNvCxnSpPr>
            <a:cxnSpLocks/>
          </p:cNvCxnSpPr>
          <p:nvPr/>
        </p:nvCxnSpPr>
        <p:spPr>
          <a:xfrm flipV="1">
            <a:off x="5485101" y="452932"/>
            <a:ext cx="4883" cy="5733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2F85581-7BE6-2796-B323-564D9B5293CB}"/>
              </a:ext>
            </a:extLst>
          </p:cNvPr>
          <p:cNvSpPr txBox="1"/>
          <p:nvPr/>
        </p:nvSpPr>
        <p:spPr>
          <a:xfrm>
            <a:off x="5505623" y="882876"/>
            <a:ext cx="736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CaOH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911431BB-1F64-4A98-E814-D7BE8789D595}"/>
              </a:ext>
            </a:extLst>
          </p:cNvPr>
          <p:cNvSpPr/>
          <p:nvPr/>
        </p:nvSpPr>
        <p:spPr>
          <a:xfrm>
            <a:off x="6154311" y="818984"/>
            <a:ext cx="310100" cy="64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62402A48-0CB5-C232-E2CA-860927CDA650}"/>
              </a:ext>
            </a:extLst>
          </p:cNvPr>
          <p:cNvSpPr/>
          <p:nvPr/>
        </p:nvSpPr>
        <p:spPr>
          <a:xfrm>
            <a:off x="5140047" y="5158123"/>
            <a:ext cx="863188" cy="2793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1C1554E-82AF-519F-36E8-DBAEBB93D5D9}"/>
              </a:ext>
            </a:extLst>
          </p:cNvPr>
          <p:cNvSpPr txBox="1"/>
          <p:nvPr/>
        </p:nvSpPr>
        <p:spPr>
          <a:xfrm>
            <a:off x="4868330" y="818984"/>
            <a:ext cx="542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Ca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B1340102-33BD-5294-8775-A2A35A285A17}"/>
                  </a:ext>
                </a:extLst>
              </p:cNvPr>
              <p:cNvSpPr txBox="1"/>
              <p:nvPr/>
            </p:nvSpPr>
            <p:spPr>
              <a:xfrm>
                <a:off x="4969332" y="1371832"/>
                <a:ext cx="53234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ES" sz="1600" b="1" dirty="0">
                    <a:solidFill>
                      <a:srgbClr val="00B050"/>
                    </a:solidFill>
                    <a:ea typeface="Cambria Math" panose="02040503050406030204" pitchFamily="18" charset="0"/>
                  </a:rPr>
                  <a:t>C</a:t>
                </a:r>
                <a14:m>
                  <m:oMath xmlns:m="http://schemas.openxmlformats.org/officeDocument/2006/math">
                    <m:r>
                      <a:rPr lang="es-ES" sz="1600" b="1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𝐚𝐘</m:t>
                    </m:r>
                  </m:oMath>
                </a14:m>
                <a:endParaRPr lang="es-MX" sz="16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B1340102-33BD-5294-8775-A2A35A285A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9332" y="1371832"/>
                <a:ext cx="532340" cy="246221"/>
              </a:xfrm>
              <a:prstGeom prst="rect">
                <a:avLst/>
              </a:prstGeom>
              <a:blipFill>
                <a:blip r:embed="rId9"/>
                <a:stretch>
                  <a:fillRect l="-23256" t="-25000" b="-4500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053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BB1284F-9E15-032B-4069-A682C4A66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A. BAEZA.                  2023                      FQ UNAM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3E62254-2194-3482-493A-4FA8539E0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0730" y="6338245"/>
            <a:ext cx="2743200" cy="365125"/>
          </a:xfrm>
        </p:spPr>
        <p:txBody>
          <a:bodyPr/>
          <a:lstStyle/>
          <a:p>
            <a:fld id="{F1BC7C2D-8408-4E41-B91C-09C033675886}" type="slidenum">
              <a:rPr lang="es-MX" smtClean="0"/>
              <a:t>6</a:t>
            </a:fld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66CC6BE-D99E-82EE-32D1-BCD6A06FE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48" y="676682"/>
            <a:ext cx="6383197" cy="479791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EF68CDDF-CC33-D25F-FE30-912661361AC2}"/>
              </a:ext>
            </a:extLst>
          </p:cNvPr>
          <p:cNvSpPr txBox="1"/>
          <p:nvPr/>
        </p:nvSpPr>
        <p:spPr>
          <a:xfrm>
            <a:off x="6938682" y="742278"/>
            <a:ext cx="811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Zona II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50D9D9E-01D5-0CE8-1476-6E2359D8038B}"/>
                  </a:ext>
                </a:extLst>
              </p:cNvPr>
              <p:cNvSpPr txBox="1"/>
              <p:nvPr/>
            </p:nvSpPr>
            <p:spPr>
              <a:xfrm>
                <a:off x="6873047" y="1339027"/>
                <a:ext cx="24307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𝐶𝑎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4−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⇌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𝐶𝑎𝑌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2−</m:t>
                          </m:r>
                        </m:sup>
                      </m:sSup>
                    </m:oMath>
                  </m:oMathPara>
                </a14:m>
                <a:endParaRPr lang="es-MX" i="1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50D9D9E-01D5-0CE8-1476-6E2359D803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3047" y="1339027"/>
                <a:ext cx="2430794" cy="276999"/>
              </a:xfrm>
              <a:prstGeom prst="rect">
                <a:avLst/>
              </a:prstGeom>
              <a:blipFill>
                <a:blip r:embed="rId4"/>
                <a:stretch>
                  <a:fillRect l="-1036" t="-8696" b="-3478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D72009B-3318-F772-08E1-3CBE8F692C20}"/>
                  </a:ext>
                </a:extLst>
              </p:cNvPr>
              <p:cNvSpPr txBox="1"/>
              <p:nvPr/>
            </p:nvSpPr>
            <p:spPr>
              <a:xfrm>
                <a:off x="7315516" y="1821816"/>
                <a:ext cx="187288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4−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D72009B-3318-F772-08E1-3CBE8F692C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516" y="1821816"/>
                <a:ext cx="1872884" cy="276999"/>
              </a:xfrm>
              <a:prstGeom prst="rect">
                <a:avLst/>
              </a:prstGeom>
              <a:blipFill>
                <a:blip r:embed="rId5"/>
                <a:stretch>
                  <a:fillRect t="-4348" b="-4348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657512B7-F18B-59DD-D9E9-06ABF0D2428B}"/>
                  </a:ext>
                </a:extLst>
              </p:cNvPr>
              <p:cNvSpPr txBox="1"/>
              <p:nvPr/>
            </p:nvSpPr>
            <p:spPr>
              <a:xfrm>
                <a:off x="6584072" y="2202117"/>
                <a:ext cx="3185159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4−</m:t>
                              </m:r>
                            </m:sup>
                          </m:sSup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s-ES" b="0" dirty="0"/>
              </a:p>
              <a:p>
                <a:endParaRPr lang="es-MX" dirty="0"/>
              </a:p>
            </p:txBody>
          </p:sp>
        </mc:Choice>
        <mc:Fallback xmlns="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657512B7-F18B-59DD-D9E9-06ABF0D24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4072" y="2202117"/>
                <a:ext cx="3185159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8D64D3E-9EF5-8E03-5A32-1EF3B29E8A37}"/>
                  </a:ext>
                </a:extLst>
              </p:cNvPr>
              <p:cNvSpPr txBox="1"/>
              <p:nvPr/>
            </p:nvSpPr>
            <p:spPr>
              <a:xfrm>
                <a:off x="6905921" y="3007484"/>
                <a:ext cx="34093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b="0" i="1" dirty="0"/>
                  <a:t>log</a:t>
                </a:r>
                <a:r>
                  <a:rPr lang="es-ES" b="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4−</m:t>
                            </m:r>
                          </m:sup>
                        </m:sSup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 </m:t>
                    </m:r>
                    <m:func>
                      <m:func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func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8D64D3E-9EF5-8E03-5A32-1EF3B29E8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921" y="3007484"/>
                <a:ext cx="3409358" cy="369332"/>
              </a:xfrm>
              <a:prstGeom prst="rect">
                <a:avLst/>
              </a:prstGeom>
              <a:blipFill>
                <a:blip r:embed="rId7"/>
                <a:stretch>
                  <a:fillRect l="-1481" t="-6667" b="-26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506A0836-2BB7-CFBC-ECFE-C595606F880A}"/>
                  </a:ext>
                </a:extLst>
              </p:cNvPr>
              <p:cNvSpPr txBox="1"/>
              <p:nvPr/>
            </p:nvSpPr>
            <p:spPr>
              <a:xfrm>
                <a:off x="6905921" y="3470810"/>
                <a:ext cx="329990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b="0" i="1" dirty="0"/>
                  <a:t>-log</a:t>
                </a:r>
                <a:r>
                  <a:rPr lang="es-ES" b="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4−</m:t>
                            </m:r>
                          </m:sup>
                        </m:sSup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 </m:t>
                    </m:r>
                    <m:func>
                      <m:func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func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506A0836-2BB7-CFBC-ECFE-C595606F88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921" y="3470810"/>
                <a:ext cx="3299908" cy="369332"/>
              </a:xfrm>
              <a:prstGeom prst="rect">
                <a:avLst/>
              </a:prstGeom>
              <a:blipFill>
                <a:blip r:embed="rId8"/>
                <a:stretch>
                  <a:fillRect l="-1533" t="-6667" b="-26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93A29EF0-3B0A-5A9B-DB6A-3AD38B290AD9}"/>
                  </a:ext>
                </a:extLst>
              </p:cNvPr>
              <p:cNvSpPr txBox="1"/>
              <p:nvPr/>
            </p:nvSpPr>
            <p:spPr>
              <a:xfrm>
                <a:off x="7500084" y="4026171"/>
                <a:ext cx="9247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𝑝𝑌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𝑝𝐾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93A29EF0-3B0A-5A9B-DB6A-3AD38B290A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0084" y="4026171"/>
                <a:ext cx="924740" cy="276999"/>
              </a:xfrm>
              <a:prstGeom prst="rect">
                <a:avLst/>
              </a:prstGeom>
              <a:blipFill>
                <a:blip r:embed="rId9"/>
                <a:stretch>
                  <a:fillRect l="-8108" r="-6757" b="-3478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uadroTexto 15">
            <a:extLst>
              <a:ext uri="{FF2B5EF4-FFF2-40B4-BE49-F238E27FC236}">
                <a16:creationId xmlns:a16="http://schemas.microsoft.com/office/drawing/2014/main" id="{1DD19363-CD9B-DA20-A28F-1845B9786427}"/>
              </a:ext>
            </a:extLst>
          </p:cNvPr>
          <p:cNvSpPr txBox="1"/>
          <p:nvPr/>
        </p:nvSpPr>
        <p:spPr>
          <a:xfrm>
            <a:off x="7106933" y="4692243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 : 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CD877FC-C922-46D2-1DDB-6D7B2769A936}"/>
              </a:ext>
            </a:extLst>
          </p:cNvPr>
          <p:cNvSpPr txBox="1"/>
          <p:nvPr/>
        </p:nvSpPr>
        <p:spPr>
          <a:xfrm>
            <a:off x="8001138" y="4675564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 : H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27B0475-9F91-E92A-4200-2CCB4D054D36}"/>
              </a:ext>
            </a:extLst>
          </p:cNvPr>
          <p:cNvSpPr txBox="1"/>
          <p:nvPr/>
        </p:nvSpPr>
        <p:spPr>
          <a:xfrm>
            <a:off x="8825525" y="4662991"/>
            <a:ext cx="1180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Y=1 : H = 0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4C21D0B-FFC8-559B-7454-1BEA73886036}"/>
              </a:ext>
            </a:extLst>
          </p:cNvPr>
          <p:cNvSpPr txBox="1"/>
          <p:nvPr/>
        </p:nvSpPr>
        <p:spPr>
          <a:xfrm>
            <a:off x="10196014" y="4662991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m= 0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F6C0424A-2273-FCAB-8E1F-C488063C22FA}"/>
              </a:ext>
            </a:extLst>
          </p:cNvPr>
          <p:cNvCxnSpPr>
            <a:cxnSpLocks/>
          </p:cNvCxnSpPr>
          <p:nvPr/>
        </p:nvCxnSpPr>
        <p:spPr>
          <a:xfrm>
            <a:off x="5474738" y="1152612"/>
            <a:ext cx="727113" cy="881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AA94B1B-099F-9DCA-C2E3-222D38EFC816}"/>
              </a:ext>
            </a:extLst>
          </p:cNvPr>
          <p:cNvCxnSpPr>
            <a:cxnSpLocks/>
          </p:cNvCxnSpPr>
          <p:nvPr/>
        </p:nvCxnSpPr>
        <p:spPr>
          <a:xfrm flipH="1" flipV="1">
            <a:off x="5480996" y="502440"/>
            <a:ext cx="2339" cy="6379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2F85581-7BE6-2796-B323-564D9B5293CB}"/>
              </a:ext>
            </a:extLst>
          </p:cNvPr>
          <p:cNvSpPr txBox="1"/>
          <p:nvPr/>
        </p:nvSpPr>
        <p:spPr>
          <a:xfrm>
            <a:off x="5676486" y="999647"/>
            <a:ext cx="736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CaOH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68AD7CE9-15C8-A32E-C51C-D1EBDB56B721}"/>
              </a:ext>
            </a:extLst>
          </p:cNvPr>
          <p:cNvCxnSpPr>
            <a:cxnSpLocks/>
          </p:cNvCxnSpPr>
          <p:nvPr/>
        </p:nvCxnSpPr>
        <p:spPr>
          <a:xfrm flipH="1">
            <a:off x="4635207" y="1162279"/>
            <a:ext cx="82109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21">
            <a:extLst>
              <a:ext uri="{FF2B5EF4-FFF2-40B4-BE49-F238E27FC236}">
                <a16:creationId xmlns:a16="http://schemas.microsoft.com/office/drawing/2014/main" id="{5BDCCBF0-06BE-379A-06E6-8FF0F55F8470}"/>
              </a:ext>
            </a:extLst>
          </p:cNvPr>
          <p:cNvSpPr/>
          <p:nvPr/>
        </p:nvSpPr>
        <p:spPr>
          <a:xfrm>
            <a:off x="6209802" y="926944"/>
            <a:ext cx="202880" cy="1736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640640B5-CC14-51FB-F6A5-46B76CCD69DC}"/>
              </a:ext>
            </a:extLst>
          </p:cNvPr>
          <p:cNvSpPr/>
          <p:nvPr/>
        </p:nvSpPr>
        <p:spPr>
          <a:xfrm>
            <a:off x="6362202" y="1079344"/>
            <a:ext cx="202880" cy="1736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758C3584-7DDA-BEA3-68FA-318EF507A3BB}"/>
              </a:ext>
            </a:extLst>
          </p:cNvPr>
          <p:cNvSpPr/>
          <p:nvPr/>
        </p:nvSpPr>
        <p:spPr>
          <a:xfrm>
            <a:off x="6188598" y="1295355"/>
            <a:ext cx="202880" cy="1736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2A760C65-DE47-E003-D154-5927DBEA3975}"/>
              </a:ext>
            </a:extLst>
          </p:cNvPr>
          <p:cNvSpPr/>
          <p:nvPr/>
        </p:nvSpPr>
        <p:spPr>
          <a:xfrm>
            <a:off x="5581816" y="5144494"/>
            <a:ext cx="462768" cy="2703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B0E78DF6-7553-B2F6-4369-5699670977CF}"/>
              </a:ext>
            </a:extLst>
          </p:cNvPr>
          <p:cNvSpPr/>
          <p:nvPr/>
        </p:nvSpPr>
        <p:spPr>
          <a:xfrm>
            <a:off x="5144494" y="5200154"/>
            <a:ext cx="238539" cy="2146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3E4EEE20-DD7D-1E1A-A23F-40D27AFED200}"/>
              </a:ext>
            </a:extLst>
          </p:cNvPr>
          <p:cNvSpPr txBox="1"/>
          <p:nvPr/>
        </p:nvSpPr>
        <p:spPr>
          <a:xfrm>
            <a:off x="5007081" y="742507"/>
            <a:ext cx="542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Ca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DDDFAD7D-6A2D-DAD5-C506-3D389A51333A}"/>
                  </a:ext>
                </a:extLst>
              </p:cNvPr>
              <p:cNvSpPr txBox="1"/>
              <p:nvPr/>
            </p:nvSpPr>
            <p:spPr>
              <a:xfrm>
                <a:off x="4962689" y="1293313"/>
                <a:ext cx="53234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ES" sz="1600" b="1" dirty="0">
                    <a:solidFill>
                      <a:srgbClr val="00B050"/>
                    </a:solidFill>
                    <a:ea typeface="Cambria Math" panose="02040503050406030204" pitchFamily="18" charset="0"/>
                  </a:rPr>
                  <a:t>C</a:t>
                </a:r>
                <a14:m>
                  <m:oMath xmlns:m="http://schemas.openxmlformats.org/officeDocument/2006/math">
                    <m:r>
                      <a:rPr lang="es-ES" sz="1600" b="1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𝐚𝐘</m:t>
                    </m:r>
                  </m:oMath>
                </a14:m>
                <a:endParaRPr lang="es-MX" sz="16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DDDFAD7D-6A2D-DAD5-C506-3D389A513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2689" y="1293313"/>
                <a:ext cx="532340" cy="246221"/>
              </a:xfrm>
              <a:prstGeom prst="rect">
                <a:avLst/>
              </a:prstGeom>
              <a:blipFill>
                <a:blip r:embed="rId10"/>
                <a:stretch>
                  <a:fillRect l="-20930" t="-23810" b="-4285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002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BB1284F-9E15-032B-4069-A682C4A66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A. BAEZA.                  2023                      FQ UNAM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3E62254-2194-3482-493A-4FA8539E0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0730" y="6338245"/>
            <a:ext cx="2743200" cy="365125"/>
          </a:xfrm>
        </p:spPr>
        <p:txBody>
          <a:bodyPr/>
          <a:lstStyle/>
          <a:p>
            <a:fld id="{F1BC7C2D-8408-4E41-B91C-09C033675886}" type="slidenum">
              <a:rPr lang="es-MX" smtClean="0"/>
              <a:t>7</a:t>
            </a:fld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66CC6BE-D99E-82EE-32D1-BCD6A06FEE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48" y="676682"/>
            <a:ext cx="6383197" cy="479791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EF68CDDF-CC33-D25F-FE30-912661361AC2}"/>
              </a:ext>
            </a:extLst>
          </p:cNvPr>
          <p:cNvSpPr txBox="1"/>
          <p:nvPr/>
        </p:nvSpPr>
        <p:spPr>
          <a:xfrm>
            <a:off x="6938682" y="742278"/>
            <a:ext cx="869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Zona III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50D9D9E-01D5-0CE8-1476-6E2359D8038B}"/>
                  </a:ext>
                </a:extLst>
              </p:cNvPr>
              <p:cNvSpPr txBox="1"/>
              <p:nvPr/>
            </p:nvSpPr>
            <p:spPr>
              <a:xfrm>
                <a:off x="6873047" y="1339027"/>
                <a:ext cx="30578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𝐶𝑎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3−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⇌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𝐶𝑎𝑌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2− </m:t>
                        </m:r>
                      </m:sup>
                    </m:sSup>
                  </m:oMath>
                </a14:m>
                <a:r>
                  <a:rPr lang="es-MX" i="1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endParaRPr lang="es-MX" i="1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50D9D9E-01D5-0CE8-1476-6E2359D803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3047" y="1339027"/>
                <a:ext cx="3057825" cy="276999"/>
              </a:xfrm>
              <a:prstGeom prst="rect">
                <a:avLst/>
              </a:prstGeom>
              <a:blipFill>
                <a:blip r:embed="rId3"/>
                <a:stretch>
                  <a:fillRect l="-2479" t="-26087" r="-826" b="-4782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D72009B-3318-F772-08E1-3CBE8F692C20}"/>
                  </a:ext>
                </a:extLst>
              </p:cNvPr>
              <p:cNvSpPr txBox="1"/>
              <p:nvPr/>
            </p:nvSpPr>
            <p:spPr>
              <a:xfrm>
                <a:off x="7315516" y="1821816"/>
                <a:ext cx="1872884" cy="5866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s-ES" i="1">
                          <a:latin typeface="Cambria Math" panose="02040503050406030204" pitchFamily="18" charset="0"/>
                        </a:rPr>
                        <m:t>´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MX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p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p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4−</m:t>
                                  </m:r>
                                </m:sup>
                              </m:sSup>
                            </m:e>
                          </m:d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´</m:t>
                          </m:r>
                        </m:den>
                      </m:f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D72009B-3318-F772-08E1-3CBE8F692C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516" y="1821816"/>
                <a:ext cx="1872884" cy="586699"/>
              </a:xfrm>
              <a:prstGeom prst="rect">
                <a:avLst/>
              </a:prstGeom>
              <a:blipFill>
                <a:blip r:embed="rId4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657512B7-F18B-59DD-D9E9-06ABF0D2428B}"/>
                  </a:ext>
                </a:extLst>
              </p:cNvPr>
              <p:cNvSpPr txBox="1"/>
              <p:nvPr/>
            </p:nvSpPr>
            <p:spPr>
              <a:xfrm>
                <a:off x="6619622" y="2407348"/>
                <a:ext cx="3185159" cy="9117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4−</m:t>
                              </m:r>
                            </m:sup>
                          </m:sSup>
                        </m:e>
                      </m:d>
                      <m:r>
                        <a:rPr lang="es-ES" i="1">
                          <a:latin typeface="Cambria Math" panose="02040503050406030204" pitchFamily="18" charset="0"/>
                        </a:rPr>
                        <m:t>´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MX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p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´</m:t>
                          </m:r>
                        </m:den>
                      </m:f>
                    </m:oMath>
                  </m:oMathPara>
                </a14:m>
                <a:endParaRPr lang="es-ES" b="0" dirty="0"/>
              </a:p>
              <a:p>
                <a:endParaRPr lang="es-MX" dirty="0"/>
              </a:p>
            </p:txBody>
          </p:sp>
        </mc:Choice>
        <mc:Fallback xmlns="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657512B7-F18B-59DD-D9E9-06ABF0D24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9622" y="2407348"/>
                <a:ext cx="3185159" cy="9117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8D64D3E-9EF5-8E03-5A32-1EF3B29E8A37}"/>
                  </a:ext>
                </a:extLst>
              </p:cNvPr>
              <p:cNvSpPr txBox="1"/>
              <p:nvPr/>
            </p:nvSpPr>
            <p:spPr>
              <a:xfrm>
                <a:off x="6916051" y="3091906"/>
                <a:ext cx="34093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b="0" i="1" dirty="0"/>
                  <a:t>log</a:t>
                </a:r>
                <a:r>
                  <a:rPr lang="es-ES" b="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4−</m:t>
                            </m:r>
                          </m:sup>
                        </m:sSup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MX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p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8D64D3E-9EF5-8E03-5A32-1EF3B29E8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6051" y="3091906"/>
                <a:ext cx="3409358" cy="369332"/>
              </a:xfrm>
              <a:prstGeom prst="rect">
                <a:avLst/>
              </a:prstGeom>
              <a:blipFill>
                <a:blip r:embed="rId6"/>
                <a:stretch>
                  <a:fillRect l="-1481" t="-6667" b="-26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506A0836-2BB7-CFBC-ECFE-C595606F880A}"/>
                  </a:ext>
                </a:extLst>
              </p:cNvPr>
              <p:cNvSpPr txBox="1"/>
              <p:nvPr/>
            </p:nvSpPr>
            <p:spPr>
              <a:xfrm>
                <a:off x="6938682" y="3646969"/>
                <a:ext cx="329990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b="0" i="1" dirty="0"/>
                  <a:t>-log</a:t>
                </a:r>
                <a:r>
                  <a:rPr lang="es-ES" b="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4−</m:t>
                            </m:r>
                          </m:sup>
                        </m:sSup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 </m:t>
                    </m:r>
                    <m:func>
                      <m:func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func>
                    <m:r>
                      <a:rPr lang="es-E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𝑙𝑜𝑔</m:t>
                    </m:r>
                    <m:d>
                      <m:dPr>
                        <m:begChr m:val="["/>
                        <m:endChr m:val="]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</m:e>
                    </m:d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506A0836-2BB7-CFBC-ECFE-C595606F88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682" y="3646969"/>
                <a:ext cx="3299908" cy="369332"/>
              </a:xfrm>
              <a:prstGeom prst="rect">
                <a:avLst/>
              </a:prstGeom>
              <a:blipFill>
                <a:blip r:embed="rId7"/>
                <a:stretch>
                  <a:fillRect l="-1533" t="-6667" b="-2333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93A29EF0-3B0A-5A9B-DB6A-3AD38B290AD9}"/>
                  </a:ext>
                </a:extLst>
              </p:cNvPr>
              <p:cNvSpPr txBox="1"/>
              <p:nvPr/>
            </p:nvSpPr>
            <p:spPr>
              <a:xfrm>
                <a:off x="7500084" y="4026171"/>
                <a:ext cx="16768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𝑝𝑌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𝑝𝐾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93A29EF0-3B0A-5A9B-DB6A-3AD38B290A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0084" y="4026171"/>
                <a:ext cx="1676869" cy="276999"/>
              </a:xfrm>
              <a:prstGeom prst="rect">
                <a:avLst/>
              </a:prstGeom>
              <a:blipFill>
                <a:blip r:embed="rId8"/>
                <a:stretch>
                  <a:fillRect l="-3759" r="-3759" b="-3478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uadroTexto 15">
            <a:extLst>
              <a:ext uri="{FF2B5EF4-FFF2-40B4-BE49-F238E27FC236}">
                <a16:creationId xmlns:a16="http://schemas.microsoft.com/office/drawing/2014/main" id="{1DD19363-CD9B-DA20-A28F-1845B9786427}"/>
              </a:ext>
            </a:extLst>
          </p:cNvPr>
          <p:cNvSpPr txBox="1"/>
          <p:nvPr/>
        </p:nvSpPr>
        <p:spPr>
          <a:xfrm>
            <a:off x="7106933" y="4692243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 : 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CD877FC-C922-46D2-1DDB-6D7B2769A936}"/>
              </a:ext>
            </a:extLst>
          </p:cNvPr>
          <p:cNvSpPr txBox="1"/>
          <p:nvPr/>
        </p:nvSpPr>
        <p:spPr>
          <a:xfrm>
            <a:off x="8001138" y="4675564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 : H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27B0475-9F91-E92A-4200-2CCB4D054D36}"/>
              </a:ext>
            </a:extLst>
          </p:cNvPr>
          <p:cNvSpPr txBox="1"/>
          <p:nvPr/>
        </p:nvSpPr>
        <p:spPr>
          <a:xfrm>
            <a:off x="8750741" y="4673559"/>
            <a:ext cx="1180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Y=1 : H = 1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4C21D0B-FFC8-559B-7454-1BEA73886036}"/>
              </a:ext>
            </a:extLst>
          </p:cNvPr>
          <p:cNvSpPr txBox="1"/>
          <p:nvPr/>
        </p:nvSpPr>
        <p:spPr>
          <a:xfrm>
            <a:off x="10097620" y="5124691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m= +1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F6C0424A-2273-FCAB-8E1F-C488063C22FA}"/>
              </a:ext>
            </a:extLst>
          </p:cNvPr>
          <p:cNvCxnSpPr>
            <a:cxnSpLocks/>
          </p:cNvCxnSpPr>
          <p:nvPr/>
        </p:nvCxnSpPr>
        <p:spPr>
          <a:xfrm>
            <a:off x="5482689" y="1184313"/>
            <a:ext cx="727113" cy="881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AA94B1B-099F-9DCA-C2E3-222D38EFC816}"/>
              </a:ext>
            </a:extLst>
          </p:cNvPr>
          <p:cNvCxnSpPr>
            <a:cxnSpLocks/>
          </p:cNvCxnSpPr>
          <p:nvPr/>
        </p:nvCxnSpPr>
        <p:spPr>
          <a:xfrm flipH="1" flipV="1">
            <a:off x="5480996" y="502440"/>
            <a:ext cx="2339" cy="6379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2F85581-7BE6-2796-B323-564D9B5293CB}"/>
              </a:ext>
            </a:extLst>
          </p:cNvPr>
          <p:cNvSpPr txBox="1"/>
          <p:nvPr/>
        </p:nvSpPr>
        <p:spPr>
          <a:xfrm>
            <a:off x="5676486" y="999647"/>
            <a:ext cx="736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CaOH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68AD7CE9-15C8-A32E-C51C-D1EBDB56B721}"/>
              </a:ext>
            </a:extLst>
          </p:cNvPr>
          <p:cNvCxnSpPr>
            <a:cxnSpLocks/>
          </p:cNvCxnSpPr>
          <p:nvPr/>
        </p:nvCxnSpPr>
        <p:spPr>
          <a:xfrm flipH="1">
            <a:off x="4635207" y="1162279"/>
            <a:ext cx="82109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21">
            <a:extLst>
              <a:ext uri="{FF2B5EF4-FFF2-40B4-BE49-F238E27FC236}">
                <a16:creationId xmlns:a16="http://schemas.microsoft.com/office/drawing/2014/main" id="{5BDCCBF0-06BE-379A-06E6-8FF0F55F8470}"/>
              </a:ext>
            </a:extLst>
          </p:cNvPr>
          <p:cNvSpPr/>
          <p:nvPr/>
        </p:nvSpPr>
        <p:spPr>
          <a:xfrm>
            <a:off x="6209802" y="926944"/>
            <a:ext cx="202880" cy="1736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640640B5-CC14-51FB-F6A5-46B76CCD69DC}"/>
              </a:ext>
            </a:extLst>
          </p:cNvPr>
          <p:cNvSpPr/>
          <p:nvPr/>
        </p:nvSpPr>
        <p:spPr>
          <a:xfrm>
            <a:off x="6362202" y="1079344"/>
            <a:ext cx="202880" cy="1736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758C3584-7DDA-BEA3-68FA-318EF507A3BB}"/>
              </a:ext>
            </a:extLst>
          </p:cNvPr>
          <p:cNvSpPr/>
          <p:nvPr/>
        </p:nvSpPr>
        <p:spPr>
          <a:xfrm>
            <a:off x="6188598" y="1295355"/>
            <a:ext cx="202880" cy="1736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2A760C65-DE47-E003-D154-5927DBEA3975}"/>
              </a:ext>
            </a:extLst>
          </p:cNvPr>
          <p:cNvSpPr/>
          <p:nvPr/>
        </p:nvSpPr>
        <p:spPr>
          <a:xfrm>
            <a:off x="5581816" y="5144494"/>
            <a:ext cx="462768" cy="2703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B0E78DF6-7553-B2F6-4369-5699670977CF}"/>
              </a:ext>
            </a:extLst>
          </p:cNvPr>
          <p:cNvSpPr/>
          <p:nvPr/>
        </p:nvSpPr>
        <p:spPr>
          <a:xfrm>
            <a:off x="5144494" y="5200154"/>
            <a:ext cx="238539" cy="2146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3E4EEE20-DD7D-1E1A-A23F-40D27AFED200}"/>
              </a:ext>
            </a:extLst>
          </p:cNvPr>
          <p:cNvSpPr txBox="1"/>
          <p:nvPr/>
        </p:nvSpPr>
        <p:spPr>
          <a:xfrm>
            <a:off x="5007081" y="742507"/>
            <a:ext cx="542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Ca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E156263C-A39C-B645-F3AB-FBAD753EA46E}"/>
                  </a:ext>
                </a:extLst>
              </p:cNvPr>
              <p:cNvSpPr txBox="1"/>
              <p:nvPr/>
            </p:nvSpPr>
            <p:spPr>
              <a:xfrm>
                <a:off x="7094343" y="5555315"/>
                <a:ext cx="325060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𝐶𝑎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3−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⇌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𝐶𝑎𝑌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2− </m:t>
                        </m:r>
                      </m:sup>
                    </m:sSup>
                  </m:oMath>
                </a14:m>
                <a:r>
                  <a:rPr lang="es-MX" i="1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E156263C-A39C-B645-F3AB-FBAD753EA4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4343" y="5555315"/>
                <a:ext cx="3250601" cy="369332"/>
              </a:xfrm>
              <a:prstGeom prst="rect">
                <a:avLst/>
              </a:prstGeom>
              <a:blipFill>
                <a:blip r:embed="rId9"/>
                <a:stretch>
                  <a:fillRect t="-6667" b="-26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brir llave 23">
            <a:extLst>
              <a:ext uri="{FF2B5EF4-FFF2-40B4-BE49-F238E27FC236}">
                <a16:creationId xmlns:a16="http://schemas.microsoft.com/office/drawing/2014/main" id="{71D1A9B9-7625-9A45-4EB7-79FCE4F5EF60}"/>
              </a:ext>
            </a:extLst>
          </p:cNvPr>
          <p:cNvSpPr/>
          <p:nvPr/>
        </p:nvSpPr>
        <p:spPr>
          <a:xfrm rot="5400000">
            <a:off x="8796207" y="4400084"/>
            <a:ext cx="491858" cy="1777472"/>
          </a:xfrm>
          <a:prstGeom prst="leftBrace">
            <a:avLst>
              <a:gd name="adj1" fmla="val 8333"/>
              <a:gd name="adj2" fmla="val 4655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BEF41CDB-5CF0-6F93-7B3D-9D2703F0EF9C}"/>
                  </a:ext>
                </a:extLst>
              </p:cNvPr>
              <p:cNvSpPr txBox="1"/>
              <p:nvPr/>
            </p:nvSpPr>
            <p:spPr>
              <a:xfrm>
                <a:off x="4977795" y="1325830"/>
                <a:ext cx="53234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ES" sz="1600" b="1" dirty="0">
                    <a:solidFill>
                      <a:srgbClr val="00B050"/>
                    </a:solidFill>
                    <a:ea typeface="Cambria Math" panose="02040503050406030204" pitchFamily="18" charset="0"/>
                  </a:rPr>
                  <a:t>C</a:t>
                </a:r>
                <a14:m>
                  <m:oMath xmlns:m="http://schemas.openxmlformats.org/officeDocument/2006/math">
                    <m:r>
                      <a:rPr lang="es-ES" sz="1600" b="1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𝐚𝐘</m:t>
                    </m:r>
                  </m:oMath>
                </a14:m>
                <a:endParaRPr lang="es-MX" sz="16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BEF41CDB-5CF0-6F93-7B3D-9D2703F0EF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795" y="1325830"/>
                <a:ext cx="532340" cy="246221"/>
              </a:xfrm>
              <a:prstGeom prst="rect">
                <a:avLst/>
              </a:prstGeom>
              <a:blipFill>
                <a:blip r:embed="rId10"/>
                <a:stretch>
                  <a:fillRect l="-23810" t="-25000" b="-4500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AD56A833-7B16-61BA-17D5-5BE4CE6D5E85}"/>
              </a:ext>
            </a:extLst>
          </p:cNvPr>
          <p:cNvCxnSpPr>
            <a:cxnSpLocks/>
          </p:cNvCxnSpPr>
          <p:nvPr/>
        </p:nvCxnSpPr>
        <p:spPr>
          <a:xfrm flipH="1">
            <a:off x="3348746" y="1157265"/>
            <a:ext cx="1237071" cy="15302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666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BB1284F-9E15-032B-4069-A682C4A66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A. BAEZA.                  2023                      FQ UNAM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3E62254-2194-3482-493A-4FA8539E0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0730" y="6338245"/>
            <a:ext cx="2743200" cy="365125"/>
          </a:xfrm>
        </p:spPr>
        <p:txBody>
          <a:bodyPr/>
          <a:lstStyle/>
          <a:p>
            <a:fld id="{F1BC7C2D-8408-4E41-B91C-09C033675886}" type="slidenum">
              <a:rPr lang="es-MX" smtClean="0"/>
              <a:t>8</a:t>
            </a:fld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66CC6BE-D99E-82EE-32D1-BCD6A06FEE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48" y="676682"/>
            <a:ext cx="6383197" cy="479791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EF68CDDF-CC33-D25F-FE30-912661361AC2}"/>
              </a:ext>
            </a:extLst>
          </p:cNvPr>
          <p:cNvSpPr txBox="1"/>
          <p:nvPr/>
        </p:nvSpPr>
        <p:spPr>
          <a:xfrm>
            <a:off x="6938682" y="742278"/>
            <a:ext cx="885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Zona IV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50D9D9E-01D5-0CE8-1476-6E2359D8038B}"/>
                  </a:ext>
                </a:extLst>
              </p:cNvPr>
              <p:cNvSpPr txBox="1"/>
              <p:nvPr/>
            </p:nvSpPr>
            <p:spPr>
              <a:xfrm>
                <a:off x="6873047" y="1339027"/>
                <a:ext cx="33568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𝐶𝑎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2 </m:t>
                        </m:r>
                      </m:sub>
                    </m:sSub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2−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⇌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𝐶𝑎𝑌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2− </m:t>
                        </m:r>
                      </m:sup>
                    </m:sSup>
                  </m:oMath>
                </a14:m>
                <a:r>
                  <a:rPr lang="es-MX" i="1" dirty="0"/>
                  <a:t>+ 2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endParaRPr lang="es-MX" i="1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50D9D9E-01D5-0CE8-1476-6E2359D803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3047" y="1339027"/>
                <a:ext cx="3356816" cy="276999"/>
              </a:xfrm>
              <a:prstGeom prst="rect">
                <a:avLst/>
              </a:prstGeom>
              <a:blipFill>
                <a:blip r:embed="rId3"/>
                <a:stretch>
                  <a:fillRect l="-2256" t="-26087" r="-376" b="-4782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D72009B-3318-F772-08E1-3CBE8F692C20}"/>
                  </a:ext>
                </a:extLst>
              </p:cNvPr>
              <p:cNvSpPr txBox="1"/>
              <p:nvPr/>
            </p:nvSpPr>
            <p:spPr>
              <a:xfrm>
                <a:off x="7315516" y="1821816"/>
                <a:ext cx="1872884" cy="59554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s-ES" i="1">
                          <a:latin typeface="Cambria Math" panose="02040503050406030204" pitchFamily="18" charset="0"/>
                        </a:rPr>
                        <m:t>´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MX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p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p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4−</m:t>
                                  </m:r>
                                </m:sup>
                              </m:sSup>
                            </m:e>
                          </m:d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´</m:t>
                          </m:r>
                        </m:den>
                      </m:f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D72009B-3318-F772-08E1-3CBE8F692C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516" y="1821816"/>
                <a:ext cx="1872884" cy="595548"/>
              </a:xfrm>
              <a:prstGeom prst="rect">
                <a:avLst/>
              </a:prstGeom>
              <a:blipFill>
                <a:blip r:embed="rId4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657512B7-F18B-59DD-D9E9-06ABF0D2428B}"/>
                  </a:ext>
                </a:extLst>
              </p:cNvPr>
              <p:cNvSpPr txBox="1"/>
              <p:nvPr/>
            </p:nvSpPr>
            <p:spPr>
              <a:xfrm>
                <a:off x="6619622" y="2407348"/>
                <a:ext cx="3185159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4−</m:t>
                              </m:r>
                            </m:sup>
                          </m:sSup>
                        </m:e>
                      </m:d>
                      <m:r>
                        <a:rPr lang="es-ES" i="1">
                          <a:latin typeface="Cambria Math" panose="02040503050406030204" pitchFamily="18" charset="0"/>
                        </a:rPr>
                        <m:t>´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MX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p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´</m:t>
                          </m:r>
                        </m:den>
                      </m:f>
                    </m:oMath>
                  </m:oMathPara>
                </a14:m>
                <a:endParaRPr lang="es-ES" b="0" dirty="0"/>
              </a:p>
              <a:p>
                <a:endParaRPr lang="es-MX" dirty="0"/>
              </a:p>
            </p:txBody>
          </p:sp>
        </mc:Choice>
        <mc:Fallback xmlns="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657512B7-F18B-59DD-D9E9-06ABF0D24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9622" y="2407348"/>
                <a:ext cx="3185159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8D64D3E-9EF5-8E03-5A32-1EF3B29E8A37}"/>
                  </a:ext>
                </a:extLst>
              </p:cNvPr>
              <p:cNvSpPr txBox="1"/>
              <p:nvPr/>
            </p:nvSpPr>
            <p:spPr>
              <a:xfrm>
                <a:off x="6916051" y="3091906"/>
                <a:ext cx="34093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b="0" i="1" dirty="0"/>
                  <a:t>log</a:t>
                </a:r>
                <a:r>
                  <a:rPr lang="es-ES" b="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4−</m:t>
                            </m:r>
                          </m:sup>
                        </m:sSup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MX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p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8D64D3E-9EF5-8E03-5A32-1EF3B29E8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6051" y="3091906"/>
                <a:ext cx="3409358" cy="369332"/>
              </a:xfrm>
              <a:prstGeom prst="rect">
                <a:avLst/>
              </a:prstGeom>
              <a:blipFill>
                <a:blip r:embed="rId6"/>
                <a:stretch>
                  <a:fillRect l="-1481" t="-6667" b="-26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506A0836-2BB7-CFBC-ECFE-C595606F880A}"/>
                  </a:ext>
                </a:extLst>
              </p:cNvPr>
              <p:cNvSpPr txBox="1"/>
              <p:nvPr/>
            </p:nvSpPr>
            <p:spPr>
              <a:xfrm>
                <a:off x="6938682" y="3646969"/>
                <a:ext cx="329990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b="0" i="1" dirty="0"/>
                  <a:t>-log</a:t>
                </a:r>
                <a:r>
                  <a:rPr lang="es-ES" b="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4−</m:t>
                            </m:r>
                          </m:sup>
                        </m:sSup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 </m:t>
                    </m:r>
                    <m:func>
                      <m:func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func>
                    <m:r>
                      <a:rPr lang="es-E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𝑙𝑜𝑔</m:t>
                    </m:r>
                    <m:d>
                      <m:dPr>
                        <m:begChr m:val="["/>
                        <m:endChr m:val="]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</m:e>
                    </m:d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506A0836-2BB7-CFBC-ECFE-C595606F88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682" y="3646969"/>
                <a:ext cx="3299908" cy="369332"/>
              </a:xfrm>
              <a:prstGeom prst="rect">
                <a:avLst/>
              </a:prstGeom>
              <a:blipFill>
                <a:blip r:embed="rId7"/>
                <a:stretch>
                  <a:fillRect l="-1533" t="-6667" b="-2333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93A29EF0-3B0A-5A9B-DB6A-3AD38B290AD9}"/>
                  </a:ext>
                </a:extLst>
              </p:cNvPr>
              <p:cNvSpPr txBox="1"/>
              <p:nvPr/>
            </p:nvSpPr>
            <p:spPr>
              <a:xfrm>
                <a:off x="7500084" y="4026171"/>
                <a:ext cx="18051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𝑝𝑌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𝑝𝐾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93A29EF0-3B0A-5A9B-DB6A-3AD38B290A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0084" y="4026171"/>
                <a:ext cx="1805110" cy="276999"/>
              </a:xfrm>
              <a:prstGeom prst="rect">
                <a:avLst/>
              </a:prstGeom>
              <a:blipFill>
                <a:blip r:embed="rId8"/>
                <a:stretch>
                  <a:fillRect l="-3497" r="-3497" b="-3478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uadroTexto 15">
            <a:extLst>
              <a:ext uri="{FF2B5EF4-FFF2-40B4-BE49-F238E27FC236}">
                <a16:creationId xmlns:a16="http://schemas.microsoft.com/office/drawing/2014/main" id="{1DD19363-CD9B-DA20-A28F-1845B9786427}"/>
              </a:ext>
            </a:extLst>
          </p:cNvPr>
          <p:cNvSpPr txBox="1"/>
          <p:nvPr/>
        </p:nvSpPr>
        <p:spPr>
          <a:xfrm>
            <a:off x="7106933" y="4692243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 : 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CD877FC-C922-46D2-1DDB-6D7B2769A936}"/>
              </a:ext>
            </a:extLst>
          </p:cNvPr>
          <p:cNvSpPr txBox="1"/>
          <p:nvPr/>
        </p:nvSpPr>
        <p:spPr>
          <a:xfrm>
            <a:off x="8001138" y="4675564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 : H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27B0475-9F91-E92A-4200-2CCB4D054D36}"/>
              </a:ext>
            </a:extLst>
          </p:cNvPr>
          <p:cNvSpPr txBox="1"/>
          <p:nvPr/>
        </p:nvSpPr>
        <p:spPr>
          <a:xfrm>
            <a:off x="8750741" y="4673559"/>
            <a:ext cx="1180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Y=1 : H = 2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4C21D0B-FFC8-559B-7454-1BEA73886036}"/>
              </a:ext>
            </a:extLst>
          </p:cNvPr>
          <p:cNvSpPr txBox="1"/>
          <p:nvPr/>
        </p:nvSpPr>
        <p:spPr>
          <a:xfrm>
            <a:off x="10215187" y="5124691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m= +2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F6C0424A-2273-FCAB-8E1F-C488063C22FA}"/>
              </a:ext>
            </a:extLst>
          </p:cNvPr>
          <p:cNvCxnSpPr>
            <a:cxnSpLocks/>
          </p:cNvCxnSpPr>
          <p:nvPr/>
        </p:nvCxnSpPr>
        <p:spPr>
          <a:xfrm>
            <a:off x="5482689" y="1166895"/>
            <a:ext cx="727113" cy="881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AA94B1B-099F-9DCA-C2E3-222D38EFC816}"/>
              </a:ext>
            </a:extLst>
          </p:cNvPr>
          <p:cNvCxnSpPr>
            <a:cxnSpLocks/>
          </p:cNvCxnSpPr>
          <p:nvPr/>
        </p:nvCxnSpPr>
        <p:spPr>
          <a:xfrm flipH="1" flipV="1">
            <a:off x="5480996" y="502440"/>
            <a:ext cx="2339" cy="6379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2F85581-7BE6-2796-B323-564D9B5293CB}"/>
              </a:ext>
            </a:extLst>
          </p:cNvPr>
          <p:cNvSpPr txBox="1"/>
          <p:nvPr/>
        </p:nvSpPr>
        <p:spPr>
          <a:xfrm>
            <a:off x="5676486" y="999647"/>
            <a:ext cx="736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CaOH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68AD7CE9-15C8-A32E-C51C-D1EBDB56B721}"/>
              </a:ext>
            </a:extLst>
          </p:cNvPr>
          <p:cNvCxnSpPr>
            <a:cxnSpLocks/>
          </p:cNvCxnSpPr>
          <p:nvPr/>
        </p:nvCxnSpPr>
        <p:spPr>
          <a:xfrm flipH="1">
            <a:off x="4635207" y="1162279"/>
            <a:ext cx="82109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21">
            <a:extLst>
              <a:ext uri="{FF2B5EF4-FFF2-40B4-BE49-F238E27FC236}">
                <a16:creationId xmlns:a16="http://schemas.microsoft.com/office/drawing/2014/main" id="{5BDCCBF0-06BE-379A-06E6-8FF0F55F8470}"/>
              </a:ext>
            </a:extLst>
          </p:cNvPr>
          <p:cNvSpPr/>
          <p:nvPr/>
        </p:nvSpPr>
        <p:spPr>
          <a:xfrm>
            <a:off x="6209802" y="926944"/>
            <a:ext cx="202880" cy="1736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640640B5-CC14-51FB-F6A5-46B76CCD69DC}"/>
              </a:ext>
            </a:extLst>
          </p:cNvPr>
          <p:cNvSpPr/>
          <p:nvPr/>
        </p:nvSpPr>
        <p:spPr>
          <a:xfrm>
            <a:off x="6362202" y="1079344"/>
            <a:ext cx="202880" cy="1736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758C3584-7DDA-BEA3-68FA-318EF507A3BB}"/>
              </a:ext>
            </a:extLst>
          </p:cNvPr>
          <p:cNvSpPr/>
          <p:nvPr/>
        </p:nvSpPr>
        <p:spPr>
          <a:xfrm>
            <a:off x="6188598" y="1295355"/>
            <a:ext cx="202880" cy="1736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2A760C65-DE47-E003-D154-5927DBEA3975}"/>
              </a:ext>
            </a:extLst>
          </p:cNvPr>
          <p:cNvSpPr/>
          <p:nvPr/>
        </p:nvSpPr>
        <p:spPr>
          <a:xfrm>
            <a:off x="5581816" y="5144494"/>
            <a:ext cx="462768" cy="2703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B0E78DF6-7553-B2F6-4369-5699670977CF}"/>
              </a:ext>
            </a:extLst>
          </p:cNvPr>
          <p:cNvSpPr/>
          <p:nvPr/>
        </p:nvSpPr>
        <p:spPr>
          <a:xfrm>
            <a:off x="5144494" y="5200154"/>
            <a:ext cx="238539" cy="2146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3E4EEE20-DD7D-1E1A-A23F-40D27AFED200}"/>
              </a:ext>
            </a:extLst>
          </p:cNvPr>
          <p:cNvSpPr txBox="1"/>
          <p:nvPr/>
        </p:nvSpPr>
        <p:spPr>
          <a:xfrm>
            <a:off x="5007081" y="742507"/>
            <a:ext cx="542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Ca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E156263C-A39C-B645-F3AB-FBAD753EA46E}"/>
                  </a:ext>
                </a:extLst>
              </p:cNvPr>
              <p:cNvSpPr txBox="1"/>
              <p:nvPr/>
            </p:nvSpPr>
            <p:spPr>
              <a:xfrm>
                <a:off x="7094343" y="5555315"/>
                <a:ext cx="41148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𝐶𝑎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p>
                    <m:r>
                      <a:rPr lang="es-ES" i="1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2 </m:t>
                        </m:r>
                      </m:sub>
                    </m:sSub>
                    <m:sSup>
                      <m:sSup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2−</m:t>
                        </m:r>
                      </m:sup>
                    </m:sSup>
                    <m:r>
                      <a:rPr lang="es-ES" i="1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⇌</m:t>
                    </m:r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sSup>
                      <m:sSupPr>
                        <m:ctrlP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𝐶𝑎𝑌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2− </m:t>
                        </m:r>
                      </m:sup>
                    </m:sSup>
                  </m:oMath>
                </a14:m>
                <a:r>
                  <a:rPr lang="es-MX" i="1" dirty="0"/>
                  <a:t>+ 2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endParaRPr lang="es-MX" dirty="0"/>
              </a:p>
            </p:txBody>
          </p:sp>
        </mc:Choice>
        <mc:Fallback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E156263C-A39C-B645-F3AB-FBAD753EA4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4343" y="5555315"/>
                <a:ext cx="4114800" cy="369332"/>
              </a:xfrm>
              <a:prstGeom prst="rect">
                <a:avLst/>
              </a:prstGeom>
              <a:blipFill>
                <a:blip r:embed="rId9"/>
                <a:stretch>
                  <a:fillRect t="-6667" b="-26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brir llave 23">
            <a:extLst>
              <a:ext uri="{FF2B5EF4-FFF2-40B4-BE49-F238E27FC236}">
                <a16:creationId xmlns:a16="http://schemas.microsoft.com/office/drawing/2014/main" id="{71D1A9B9-7625-9A45-4EB7-79FCE4F5EF60}"/>
              </a:ext>
            </a:extLst>
          </p:cNvPr>
          <p:cNvSpPr/>
          <p:nvPr/>
        </p:nvSpPr>
        <p:spPr>
          <a:xfrm rot="5400000">
            <a:off x="8985621" y="4315174"/>
            <a:ext cx="491858" cy="1947291"/>
          </a:xfrm>
          <a:prstGeom prst="leftBrace">
            <a:avLst>
              <a:gd name="adj1" fmla="val 8333"/>
              <a:gd name="adj2" fmla="val 4655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BEF41CDB-5CF0-6F93-7B3D-9D2703F0EF9C}"/>
                  </a:ext>
                </a:extLst>
              </p:cNvPr>
              <p:cNvSpPr txBox="1"/>
              <p:nvPr/>
            </p:nvSpPr>
            <p:spPr>
              <a:xfrm>
                <a:off x="4977795" y="1325830"/>
                <a:ext cx="53234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ES" sz="1600" b="1" dirty="0">
                    <a:solidFill>
                      <a:srgbClr val="00B050"/>
                    </a:solidFill>
                    <a:ea typeface="Cambria Math" panose="02040503050406030204" pitchFamily="18" charset="0"/>
                  </a:rPr>
                  <a:t>C</a:t>
                </a:r>
                <a14:m>
                  <m:oMath xmlns:m="http://schemas.openxmlformats.org/officeDocument/2006/math">
                    <m:r>
                      <a:rPr lang="es-ES" sz="1600" b="1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𝐚𝐘</m:t>
                    </m:r>
                  </m:oMath>
                </a14:m>
                <a:endParaRPr lang="es-MX" sz="16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BEF41CDB-5CF0-6F93-7B3D-9D2703F0EF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795" y="1325830"/>
                <a:ext cx="532340" cy="246221"/>
              </a:xfrm>
              <a:prstGeom prst="rect">
                <a:avLst/>
              </a:prstGeom>
              <a:blipFill>
                <a:blip r:embed="rId10"/>
                <a:stretch>
                  <a:fillRect l="-23810" t="-25000" b="-4500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AD56A833-7B16-61BA-17D5-5BE4CE6D5E85}"/>
              </a:ext>
            </a:extLst>
          </p:cNvPr>
          <p:cNvCxnSpPr>
            <a:cxnSpLocks/>
          </p:cNvCxnSpPr>
          <p:nvPr/>
        </p:nvCxnSpPr>
        <p:spPr>
          <a:xfrm flipH="1">
            <a:off x="3396343" y="1148556"/>
            <a:ext cx="1198183" cy="15249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7BBD9E6F-BF65-22DC-776B-C952806ACAC6}"/>
              </a:ext>
            </a:extLst>
          </p:cNvPr>
          <p:cNvCxnSpPr>
            <a:cxnSpLocks/>
          </p:cNvCxnSpPr>
          <p:nvPr/>
        </p:nvCxnSpPr>
        <p:spPr>
          <a:xfrm flipH="1">
            <a:off x="2638697" y="2666512"/>
            <a:ext cx="757646" cy="19054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1114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</TotalTime>
  <Words>742</Words>
  <Application>Microsoft Macintosh PowerPoint</Application>
  <PresentationFormat>Panorámica</PresentationFormat>
  <Paragraphs>205</Paragraphs>
  <Slides>12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Tema de Office</vt:lpstr>
      <vt:lpstr>Q.A. III DBZP  pY´= (pH) EDTA-Ca (trazo rápido por ZP) __________________________________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Q.A. II DLC  log [i] = f (pH) __________________________________</dc:title>
  <dc:creator>Alejandro Baeza Reyes</dc:creator>
  <cp:lastModifiedBy>Alejandro Baeza Reyes</cp:lastModifiedBy>
  <cp:revision>34</cp:revision>
  <dcterms:created xsi:type="dcterms:W3CDTF">2022-08-26T18:11:41Z</dcterms:created>
  <dcterms:modified xsi:type="dcterms:W3CDTF">2024-08-22T00:59:55Z</dcterms:modified>
</cp:coreProperties>
</file>