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8" r:id="rId6"/>
    <p:sldId id="267" r:id="rId7"/>
    <p:sldId id="261" r:id="rId8"/>
    <p:sldId id="262" r:id="rId9"/>
    <p:sldId id="266" r:id="rId10"/>
    <p:sldId id="25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DBCA8-6D75-4A91-A2D4-F797D383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C15E65-4C6B-41CE-930F-D3584748B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3EC83A-7597-4F3E-8DB6-81E3B5B5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ADCEC-7A8C-46AF-AB1D-20468EE0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766F9-3958-45E6-95C2-29FD2345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1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0CEEE-A629-404A-8B30-3EC9F7E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03BA53-057D-4120-BB58-DB0406F47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8FDBEE-628C-4E49-B1EB-D08B03A0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6A7773-1245-4E3E-821E-4A2C2D59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88A571-7076-4551-964B-C99720AD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116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12777E-FFD0-47C9-8C6E-37162619E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D7D82D-F422-4419-A9EE-9FB352ABB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8D66B-6DB6-44EA-8937-94C3DD8A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D50E6-24A9-4F59-BB22-630EFCC1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6C9762-64BC-4374-8860-3937FA48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7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128F7-23F1-4B00-AE09-4EF7AD9D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7E06E-13DA-40C6-83B2-001D66A37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930ED3-33F7-480C-9339-DA5A7F9D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FF462-33CD-45FC-935A-453D81DCF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32639F-998F-45D0-ACE0-8229A2E8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38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37189-A978-451D-88FB-699CA8C3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AB5D7A-25A3-45C2-8C69-F57B8371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584015-C618-4FDD-AF3A-FBDFFC09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74C80-DE4E-4CE4-BCA5-E00F1C03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24E69-50C7-4C74-8E92-012145FF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22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BF952-CDC8-48D8-A7F3-FE02366D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5CFDE-7324-495E-A8D7-DF77D408C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1710E2-60D8-42BC-B549-8AFEF87DE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636DA8-39AE-46B1-83D2-8431B8B0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4292C7-1574-4A0D-BD0F-7E5FD42C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6E34C0-EBC3-4767-80F6-89D919E0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66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FCA99-B124-409B-A5D1-616E7C29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C4B481-2DB4-4ECE-94AB-FB3CC7B2F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A89732-FE15-4CC9-898F-64AE27224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F78842-EDB3-454A-B508-D14DB0EC5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617095-A240-4B25-9DFE-08958A514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B13D4B-06B6-413B-B850-30665E80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9E50D4-FBE7-45A6-925E-83E297B4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432EE7-DB66-4049-B860-3B408C1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34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93841-1FC5-425E-88A7-C35341FB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0C374C-3090-450C-A069-95B123E5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C2C7F6-817C-4058-924E-A96B60AB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98FAE-88B5-4C0A-8EFB-1DB295CE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19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9231B6-17A0-432A-8086-9334355B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6129C9-7CCF-4F01-AA5A-1C4D2A70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79B1D1-F42B-4A48-8DC4-4BC31F08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79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16634-C65E-4164-992B-A8803FC7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255283-DCF0-4931-9E08-231A8F1A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7D4769-0E5F-4489-811B-E86F4420E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180A7-A069-4895-96BD-5A78C662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54F002-D6DB-4782-9168-D3818299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0ECC25-E4B9-4418-A460-9861CFED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728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4E7E-6FA8-450D-9994-5797C836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A30C1-A9FA-44ED-B808-006D331A6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CB21F-B459-473A-9A1F-A95A41D71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7E437C-2C7A-43AC-8E14-B7137707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953B9-C1A7-4FDB-8BFF-A261583C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4C21DB-0D78-4276-A71A-80801493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41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3B6FE8-E4EB-4236-969C-FB19DE34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CCCD3E-3030-444A-9263-007897C4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B2EDE2-F51C-4AED-B0F5-3FA646258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55E2-74C2-4195-B6DA-05ABFCBD4965}" type="datetimeFigureOut">
              <a:rPr lang="es-MX" smtClean="0"/>
              <a:t>01/04/2020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FA236-1BF9-42C4-9B1D-9F52D20A6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0B23C-FC23-443D-87F1-32F4E67D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2EB5D-9A83-4277-8730-89552CA027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5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0D5F9-E1F9-48DE-BF78-4062F4A7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Por que los compuestos de cobre cambiaron de color al </a:t>
            </a:r>
            <a:r>
              <a:rPr lang="es-MX" dirty="0" err="1"/>
              <a:t>disoverlos</a:t>
            </a:r>
            <a:r>
              <a:rPr lang="es-MX" dirty="0"/>
              <a:t> en diferentes disolventes?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C5E701-AFB5-464A-BDA2-0DBF48A3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1482"/>
          </a:xfrm>
        </p:spPr>
        <p:txBody>
          <a:bodyPr/>
          <a:lstStyle/>
          <a:p>
            <a:r>
              <a:rPr lang="es-MX" dirty="0"/>
              <a:t>Los elementos de transición tienes orbitales d, que pueden estar semillenos o llenos</a:t>
            </a:r>
          </a:p>
          <a:p>
            <a:r>
              <a:rPr lang="es-MX" dirty="0"/>
              <a:t>Esos orbitales en el </a:t>
            </a:r>
            <a:r>
              <a:rPr lang="es-MX" dirty="0" err="1"/>
              <a:t>vacio</a:t>
            </a:r>
            <a:r>
              <a:rPr lang="es-MX" dirty="0"/>
              <a:t> están energéticamente degenerados, es decir todos tienen la misma energía</a:t>
            </a:r>
          </a:p>
          <a:p>
            <a:r>
              <a:rPr lang="es-MX" dirty="0"/>
              <a:t>Cuando los ligantes se aproximan a esos orbitales dependiendo por que eje lo haga, serán los orbitales que se verán afectados e incrementen su energía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4CBE53-8059-45B5-994B-68294246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06" y="4361032"/>
            <a:ext cx="27908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3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90410-EF77-49B2-B3EF-5EBEBBF3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Ahora, pueden explicar por el cloruro de zinc en blanco?</a:t>
            </a:r>
          </a:p>
        </p:txBody>
      </p:sp>
      <p:pic>
        <p:nvPicPr>
          <p:cNvPr id="3074" name="Picture 2" descr="Cloruro de Zinc">
            <a:extLst>
              <a:ext uri="{FF2B5EF4-FFF2-40B4-BE49-F238E27FC236}">
                <a16:creationId xmlns:a16="http://schemas.microsoft.com/office/drawing/2014/main" id="{BD9D9239-545B-4545-81E6-87954A77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702719"/>
            <a:ext cx="4238625" cy="31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B5C82E-D3FA-424B-906C-41E5DB8FD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2502160"/>
            <a:ext cx="4362450" cy="36287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A75828-6116-4770-BB1C-D185947D797F}"/>
              </a:ext>
            </a:extLst>
          </p:cNvPr>
          <p:cNvSpPr txBox="1"/>
          <p:nvPr/>
        </p:nvSpPr>
        <p:spPr>
          <a:xfrm>
            <a:off x="914401" y="201203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Cloruro de cobre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B36E96-E816-486E-8D27-2C0956C880AD}"/>
              </a:ext>
            </a:extLst>
          </p:cNvPr>
          <p:cNvSpPr txBox="1"/>
          <p:nvPr/>
        </p:nvSpPr>
        <p:spPr>
          <a:xfrm>
            <a:off x="6096000" y="2012037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Cloruro de zinc</a:t>
            </a:r>
          </a:p>
        </p:txBody>
      </p:sp>
    </p:spTree>
    <p:extLst>
      <p:ext uri="{BB962C8B-B14F-4D97-AF65-F5344CB8AC3E}">
        <p14:creationId xmlns:p14="http://schemas.microsoft.com/office/powerpoint/2010/main" val="276337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266F68-6063-493B-9E98-19F8C1F8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" y="2397570"/>
            <a:ext cx="7734300" cy="1914525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BC2C70-4DD7-4057-A3CC-DDD00A317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9" y="434976"/>
            <a:ext cx="10294584" cy="1465261"/>
          </a:xfrm>
        </p:spPr>
        <p:txBody>
          <a:bodyPr/>
          <a:lstStyle/>
          <a:p>
            <a:r>
              <a:rPr lang="es-MX" dirty="0"/>
              <a:t>Esos orbitales se desdoblan en octaédricos o tetraédricos (solo vamos a considerar esos, hay varios mas)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979E1F-071D-444E-8951-44D2A958E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072" y="4689767"/>
            <a:ext cx="4029075" cy="1628775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CDA5A7E-378D-486C-A476-E9716AE0FB63}"/>
              </a:ext>
            </a:extLst>
          </p:cNvPr>
          <p:cNvCxnSpPr/>
          <p:nvPr/>
        </p:nvCxnSpPr>
        <p:spPr>
          <a:xfrm>
            <a:off x="8089129" y="4962617"/>
            <a:ext cx="0" cy="54153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:a16="http://schemas.microsoft.com/office/drawing/2014/main" id="{1B02CF8B-850D-48DF-BAF9-F80F0FFE8DD1}"/>
              </a:ext>
            </a:extLst>
          </p:cNvPr>
          <p:cNvSpPr/>
          <p:nvPr/>
        </p:nvSpPr>
        <p:spPr>
          <a:xfrm>
            <a:off x="7776422" y="2382724"/>
            <a:ext cx="466725" cy="1551280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003C940-8BF4-4642-89BF-1D879BF65077}"/>
              </a:ext>
            </a:extLst>
          </p:cNvPr>
          <p:cNvSpPr/>
          <p:nvPr/>
        </p:nvSpPr>
        <p:spPr>
          <a:xfrm>
            <a:off x="7972424" y="4689766"/>
            <a:ext cx="342901" cy="1053809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C20032-106B-45A7-9A5C-A2BE0452910B}"/>
              </a:ext>
            </a:extLst>
          </p:cNvPr>
          <p:cNvSpPr txBox="1"/>
          <p:nvPr/>
        </p:nvSpPr>
        <p:spPr>
          <a:xfrm>
            <a:off x="8601075" y="3287673"/>
            <a:ext cx="2398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Este </a:t>
            </a:r>
            <a:r>
              <a:rPr lang="es-MX" dirty="0">
                <a:sym typeface="Symbol" panose="05050102010706020507" pitchFamily="18" charset="2"/>
              </a:rPr>
              <a:t> es la diferencia de energía entre los orbitas t</a:t>
            </a:r>
            <a:r>
              <a:rPr lang="es-MX" baseline="-25000" dirty="0">
                <a:sym typeface="Symbol" panose="05050102010706020507" pitchFamily="18" charset="2"/>
              </a:rPr>
              <a:t>2g</a:t>
            </a:r>
            <a:r>
              <a:rPr lang="es-MX" dirty="0">
                <a:sym typeface="Symbol" panose="05050102010706020507" pitchFamily="18" charset="2"/>
              </a:rPr>
              <a:t> (</a:t>
            </a:r>
            <a:r>
              <a:rPr lang="es-MX" dirty="0" err="1">
                <a:sym typeface="Symbol" panose="05050102010706020507" pitchFamily="18" charset="2"/>
              </a:rPr>
              <a:t>dxy</a:t>
            </a:r>
            <a:r>
              <a:rPr lang="es-MX" dirty="0">
                <a:sym typeface="Symbol" panose="05050102010706020507" pitchFamily="18" charset="2"/>
              </a:rPr>
              <a:t>, </a:t>
            </a:r>
            <a:r>
              <a:rPr lang="es-MX" dirty="0" err="1">
                <a:sym typeface="Symbol" panose="05050102010706020507" pitchFamily="18" charset="2"/>
              </a:rPr>
              <a:t>dxz</a:t>
            </a:r>
            <a:r>
              <a:rPr lang="es-MX" dirty="0">
                <a:sym typeface="Symbol" panose="05050102010706020507" pitchFamily="18" charset="2"/>
              </a:rPr>
              <a:t> y </a:t>
            </a:r>
            <a:r>
              <a:rPr lang="es-MX" dirty="0" err="1">
                <a:sym typeface="Symbol" panose="05050102010706020507" pitchFamily="18" charset="2"/>
              </a:rPr>
              <a:t>dyx</a:t>
            </a:r>
            <a:r>
              <a:rPr lang="es-MX" dirty="0">
                <a:sym typeface="Symbol" panose="05050102010706020507" pitchFamily="18" charset="2"/>
              </a:rPr>
              <a:t>) y los orbitas </a:t>
            </a:r>
            <a:r>
              <a:rPr lang="es-MX" dirty="0" err="1">
                <a:sym typeface="Symbol" panose="05050102010706020507" pitchFamily="18" charset="2"/>
              </a:rPr>
              <a:t>e</a:t>
            </a:r>
            <a:r>
              <a:rPr lang="es-MX" baseline="-25000" dirty="0" err="1">
                <a:sym typeface="Symbol" panose="05050102010706020507" pitchFamily="18" charset="2"/>
              </a:rPr>
              <a:t>g</a:t>
            </a:r>
            <a:r>
              <a:rPr lang="es-MX" dirty="0">
                <a:sym typeface="Symbol" panose="05050102010706020507" pitchFamily="18" charset="2"/>
              </a:rPr>
              <a:t> (dx</a:t>
            </a:r>
            <a:r>
              <a:rPr lang="es-MX" baseline="30000" dirty="0">
                <a:sym typeface="Symbol" panose="05050102010706020507" pitchFamily="18" charset="2"/>
              </a:rPr>
              <a:t>2</a:t>
            </a:r>
            <a:r>
              <a:rPr lang="es-MX" dirty="0">
                <a:sym typeface="Symbol" panose="05050102010706020507" pitchFamily="18" charset="2"/>
              </a:rPr>
              <a:t>-y</a:t>
            </a:r>
            <a:r>
              <a:rPr lang="es-MX" baseline="30000" dirty="0">
                <a:sym typeface="Symbol" panose="05050102010706020507" pitchFamily="18" charset="2"/>
              </a:rPr>
              <a:t>2</a:t>
            </a:r>
            <a:r>
              <a:rPr lang="es-MX" dirty="0">
                <a:sym typeface="Symbol" panose="05050102010706020507" pitchFamily="18" charset="2"/>
              </a:rPr>
              <a:t> y dz</a:t>
            </a:r>
            <a:r>
              <a:rPr lang="es-MX" baseline="30000" dirty="0">
                <a:sym typeface="Symbol" panose="05050102010706020507" pitchFamily="18" charset="2"/>
              </a:rPr>
              <a:t>2</a:t>
            </a:r>
            <a:r>
              <a:rPr lang="es-MX" dirty="0">
                <a:sym typeface="Symbol" panose="05050102010706020507" pitchFamily="18" charset="2"/>
              </a:rPr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87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722E3-B00C-4E5C-B8EC-416070A1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Ese </a:t>
            </a:r>
            <a:r>
              <a:rPr lang="es-MX" sz="3200" dirty="0">
                <a:sym typeface="Symbol" panose="05050102010706020507" pitchFamily="18" charset="2"/>
              </a:rPr>
              <a:t></a:t>
            </a:r>
            <a:r>
              <a:rPr lang="es-MX" sz="3200" dirty="0"/>
              <a:t> o 10Dq, se modifica (incrementa o disminuye en función del tipo ligante que se aproxime 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DF13BD-68CE-4249-A7B9-6F11D642C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3086"/>
            <a:ext cx="3810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E7B6BB-C04E-468E-ACCB-0465D2C4A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0" y="2328862"/>
            <a:ext cx="3619500" cy="26574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AAC0AF-0A3B-4863-AEE6-9F0A21E11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7" y="2976559"/>
            <a:ext cx="3362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626B7C-9A04-4CB5-B9C3-F670C9B6D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Esa energía asociado al 10Dq (desdoblamiento) se puede correlacionar a la serie </a:t>
            </a:r>
            <a:r>
              <a:rPr lang="es-MX" dirty="0" err="1"/>
              <a:t>espectroquímica</a:t>
            </a:r>
            <a:r>
              <a:rPr lang="es-MX" dirty="0"/>
              <a:t> (ligantes de campo alto y bajo)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C89204-88C8-4CAB-B81D-AC3E2DCA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90" y="3429000"/>
            <a:ext cx="8458697" cy="190219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6D3995-D6C0-4A37-9B29-F3ADB3BB1F12}"/>
              </a:ext>
            </a:extLst>
          </p:cNvPr>
          <p:cNvSpPr txBox="1"/>
          <p:nvPr/>
        </p:nvSpPr>
        <p:spPr>
          <a:xfrm>
            <a:off x="3094078" y="4684864"/>
            <a:ext cx="253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Ligantes de campo débil</a:t>
            </a:r>
          </a:p>
          <a:p>
            <a:r>
              <a:rPr lang="es-MX" dirty="0">
                <a:latin typeface="Symbol" panose="05050102010706020507" pitchFamily="18" charset="2"/>
              </a:rPr>
              <a:t>D</a:t>
            </a:r>
            <a:r>
              <a:rPr lang="es-MX" dirty="0"/>
              <a:t> pequeño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520040-A240-4930-AC42-BF4E2DAD9026}"/>
              </a:ext>
            </a:extLst>
          </p:cNvPr>
          <p:cNvSpPr txBox="1"/>
          <p:nvPr/>
        </p:nvSpPr>
        <p:spPr>
          <a:xfrm>
            <a:off x="6843189" y="4684864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Ligantes de campo fuerte</a:t>
            </a:r>
          </a:p>
          <a:p>
            <a:r>
              <a:rPr lang="es-MX" dirty="0">
                <a:latin typeface="Symbol" panose="05050102010706020507" pitchFamily="18" charset="2"/>
              </a:rPr>
              <a:t>D</a:t>
            </a:r>
            <a:r>
              <a:rPr lang="es-MX" dirty="0"/>
              <a:t> grande</a:t>
            </a:r>
          </a:p>
        </p:txBody>
      </p:sp>
    </p:spTree>
    <p:extLst>
      <p:ext uri="{BB962C8B-B14F-4D97-AF65-F5344CB8AC3E}">
        <p14:creationId xmlns:p14="http://schemas.microsoft.com/office/powerpoint/2010/main" val="24187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0CC7923C-6630-4918-9685-F9D5CB2D0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43" y="3460654"/>
            <a:ext cx="3250800" cy="2681175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B3CC00-CFCD-402F-B5EF-C81836595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224" y="894294"/>
            <a:ext cx="5246151" cy="26106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2A2C60-7BA1-4908-A808-2A80CC05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553" y="1217460"/>
            <a:ext cx="5218947" cy="21097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96A4CD-3BEE-4615-88ED-C96E2943CDBC}"/>
              </a:ext>
            </a:extLst>
          </p:cNvPr>
          <p:cNvSpPr txBox="1"/>
          <p:nvPr/>
        </p:nvSpPr>
        <p:spPr>
          <a:xfrm>
            <a:off x="733425" y="495300"/>
            <a:ext cx="989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Electrónicamente lo que pasa es que la energía que necesita un </a:t>
            </a:r>
            <a:r>
              <a:rPr lang="es-MX" dirty="0" err="1"/>
              <a:t>electron</a:t>
            </a:r>
            <a:r>
              <a:rPr lang="es-MX" dirty="0"/>
              <a:t> para pasar de orbital a otro es diferente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879DAB5-853E-4907-BB26-EB699DA0C010}"/>
              </a:ext>
            </a:extLst>
          </p:cNvPr>
          <p:cNvCxnSpPr/>
          <p:nvPr/>
        </p:nvCxnSpPr>
        <p:spPr>
          <a:xfrm flipV="1">
            <a:off x="4438650" y="1943099"/>
            <a:ext cx="0" cy="4476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D043803-C9A1-48D2-97BA-EE19E2755822}"/>
              </a:ext>
            </a:extLst>
          </p:cNvPr>
          <p:cNvCxnSpPr/>
          <p:nvPr/>
        </p:nvCxnSpPr>
        <p:spPr>
          <a:xfrm flipV="1">
            <a:off x="4613168" y="818465"/>
            <a:ext cx="0" cy="447675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BD56D98B-431B-4881-A52F-6CB12969F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97" y="1792087"/>
            <a:ext cx="188992" cy="5425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D0DD224-E944-4C11-8885-D30269374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211" y="972442"/>
            <a:ext cx="231668" cy="5669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1F41028-DED6-4871-AB33-1BB576CC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491" y="4828811"/>
            <a:ext cx="188992" cy="5425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89C66A0-FF4B-4124-92BC-FDBCE607D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154" y="3198021"/>
            <a:ext cx="231668" cy="56697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FDDEBE4-4488-4FA0-93FA-9794E61ED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126" y="3562818"/>
            <a:ext cx="4153800" cy="227069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2745573-5BAF-4060-9FE5-374B64E7C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211" y="4601555"/>
            <a:ext cx="188992" cy="5425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385D364-1856-44C3-9693-794531CF4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543" y="3496721"/>
            <a:ext cx="231668" cy="56697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E8A9469-8468-44F3-A83A-E36E7DEF2DEC}"/>
              </a:ext>
            </a:extLst>
          </p:cNvPr>
          <p:cNvSpPr txBox="1"/>
          <p:nvPr/>
        </p:nvSpPr>
        <p:spPr>
          <a:xfrm>
            <a:off x="628650" y="6219796"/>
            <a:ext cx="1038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Físicamente lo que vemos es un cambio de color, porque la energía asociada a ese salto se encuentra en la región del espectro electromagnético del visible</a:t>
            </a:r>
          </a:p>
        </p:txBody>
      </p:sp>
    </p:spTree>
    <p:extLst>
      <p:ext uri="{BB962C8B-B14F-4D97-AF65-F5344CB8AC3E}">
        <p14:creationId xmlns:p14="http://schemas.microsoft.com/office/powerpoint/2010/main" val="242503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F5D87-3C1F-4DA7-89E0-61907C8E6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259" y="478998"/>
            <a:ext cx="10515600" cy="1041400"/>
          </a:xfrm>
        </p:spPr>
        <p:txBody>
          <a:bodyPr/>
          <a:lstStyle/>
          <a:p>
            <a:r>
              <a:rPr lang="es-MX" dirty="0"/>
              <a:t>En este caso ese </a:t>
            </a:r>
            <a:r>
              <a:rPr lang="es-MX" dirty="0">
                <a:latin typeface="Symbol" panose="05050102010706020507" pitchFamily="18" charset="2"/>
              </a:rPr>
              <a:t>D</a:t>
            </a:r>
            <a:r>
              <a:rPr lang="es-MX" dirty="0"/>
              <a:t> se esta modificando por que se sustituyen moléculas de disolvente que rodean al metal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0E8FC63-7A54-493A-A006-AB655A2C3BB7}"/>
              </a:ext>
            </a:extLst>
          </p:cNvPr>
          <p:cNvGrpSpPr/>
          <p:nvPr/>
        </p:nvGrpSpPr>
        <p:grpSpPr>
          <a:xfrm>
            <a:off x="1099833" y="1986961"/>
            <a:ext cx="2819403" cy="2986908"/>
            <a:chOff x="1366836" y="2370904"/>
            <a:chExt cx="2819403" cy="298690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53868990-7494-49F5-9074-D6296C2EC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062" y="2528887"/>
              <a:ext cx="1990725" cy="2828925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0369396-873D-4178-B534-FB08A4E5EC04}"/>
                </a:ext>
              </a:extLst>
            </p:cNvPr>
            <p:cNvSpPr txBox="1"/>
            <p:nvPr/>
          </p:nvSpPr>
          <p:spPr>
            <a:xfrm>
              <a:off x="2214559" y="2370904"/>
              <a:ext cx="84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H</a:t>
              </a:r>
              <a:r>
                <a:rPr lang="es-MX" sz="2400" baseline="-25000" dirty="0"/>
                <a:t>2</a:t>
              </a:r>
              <a:r>
                <a:rPr lang="es-MX" sz="2400" dirty="0"/>
                <a:t>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451A409-D489-4D8A-B17C-7D4290D2A1D5}"/>
                </a:ext>
              </a:extLst>
            </p:cNvPr>
            <p:cNvSpPr txBox="1"/>
            <p:nvPr/>
          </p:nvSpPr>
          <p:spPr>
            <a:xfrm>
              <a:off x="3262312" y="3116085"/>
              <a:ext cx="84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H</a:t>
              </a:r>
              <a:r>
                <a:rPr lang="es-MX" sz="2400" baseline="-25000" dirty="0"/>
                <a:t>2</a:t>
              </a:r>
              <a:r>
                <a:rPr lang="es-MX" sz="2400" dirty="0"/>
                <a:t>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E987CE09-B9F7-4ED4-9A33-475B5C2C27E0}"/>
                </a:ext>
              </a:extLst>
            </p:cNvPr>
            <p:cNvSpPr txBox="1"/>
            <p:nvPr/>
          </p:nvSpPr>
          <p:spPr>
            <a:xfrm>
              <a:off x="3338514" y="4004440"/>
              <a:ext cx="84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H</a:t>
              </a:r>
              <a:r>
                <a:rPr lang="es-MX" sz="2400" baseline="-25000" dirty="0"/>
                <a:t>2</a:t>
              </a:r>
              <a:r>
                <a:rPr lang="es-MX" sz="2400" dirty="0"/>
                <a:t>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C4C3887-003C-4848-8F1C-0B27BEE71DF6}"/>
                </a:ext>
              </a:extLst>
            </p:cNvPr>
            <p:cNvSpPr txBox="1"/>
            <p:nvPr/>
          </p:nvSpPr>
          <p:spPr>
            <a:xfrm>
              <a:off x="2214560" y="4896147"/>
              <a:ext cx="84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H</a:t>
              </a:r>
              <a:r>
                <a:rPr lang="es-MX" sz="2400" baseline="-25000" dirty="0"/>
                <a:t>2</a:t>
              </a:r>
              <a:r>
                <a:rPr lang="es-MX" sz="2400" dirty="0"/>
                <a:t>O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43BAEE3-1FD2-45AB-BEF9-ECA30B5BCA66}"/>
                </a:ext>
              </a:extLst>
            </p:cNvPr>
            <p:cNvSpPr txBox="1"/>
            <p:nvPr/>
          </p:nvSpPr>
          <p:spPr>
            <a:xfrm>
              <a:off x="1514472" y="4189061"/>
              <a:ext cx="84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H</a:t>
              </a:r>
              <a:r>
                <a:rPr lang="es-MX" sz="2400" baseline="-25000" dirty="0"/>
                <a:t>2</a:t>
              </a:r>
              <a:r>
                <a:rPr lang="es-MX" sz="2400" dirty="0"/>
                <a:t>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5A589B0-FEEE-4F12-BA92-0D4933D62C1D}"/>
                </a:ext>
              </a:extLst>
            </p:cNvPr>
            <p:cNvSpPr txBox="1"/>
            <p:nvPr/>
          </p:nvSpPr>
          <p:spPr>
            <a:xfrm>
              <a:off x="1366836" y="3358974"/>
              <a:ext cx="84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H</a:t>
              </a:r>
              <a:r>
                <a:rPr lang="es-MX" sz="2400" baseline="-25000" dirty="0"/>
                <a:t>2</a:t>
              </a:r>
              <a:r>
                <a:rPr lang="es-MX" sz="2400" dirty="0"/>
                <a:t>O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9C0B56A-FC4C-4FBA-92E4-9CD19DF01E2E}"/>
              </a:ext>
            </a:extLst>
          </p:cNvPr>
          <p:cNvGrpSpPr/>
          <p:nvPr/>
        </p:nvGrpSpPr>
        <p:grpSpPr>
          <a:xfrm>
            <a:off x="4204275" y="1944988"/>
            <a:ext cx="3403203" cy="3154821"/>
            <a:chOff x="4214814" y="2182820"/>
            <a:chExt cx="3403203" cy="315482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825CBBC3-8051-4E7C-841E-F8F83E90A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4414" y="2370904"/>
              <a:ext cx="1987468" cy="2828789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4C66786-F72C-4541-A449-20347718DF7F}"/>
                </a:ext>
              </a:extLst>
            </p:cNvPr>
            <p:cNvSpPr txBox="1"/>
            <p:nvPr/>
          </p:nvSpPr>
          <p:spPr>
            <a:xfrm>
              <a:off x="5174854" y="218282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CH</a:t>
              </a:r>
              <a:r>
                <a:rPr lang="es-MX" sz="2400" baseline="-25000" dirty="0"/>
                <a:t>3</a:t>
              </a:r>
              <a:r>
                <a:rPr lang="es-MX" sz="2400" dirty="0"/>
                <a:t>OH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FCBC64C-393D-470E-B13A-B7515CFF34DF}"/>
                </a:ext>
              </a:extLst>
            </p:cNvPr>
            <p:cNvSpPr txBox="1"/>
            <p:nvPr/>
          </p:nvSpPr>
          <p:spPr>
            <a:xfrm>
              <a:off x="4348164" y="4405014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CH</a:t>
              </a:r>
              <a:r>
                <a:rPr lang="es-MX" sz="2400" baseline="-25000" dirty="0"/>
                <a:t>3</a:t>
              </a:r>
              <a:r>
                <a:rPr lang="es-MX" sz="2400" dirty="0"/>
                <a:t>OH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A2F2C2C2-B00E-4A1B-9E48-EC4FD06C287D}"/>
                </a:ext>
              </a:extLst>
            </p:cNvPr>
            <p:cNvSpPr txBox="1"/>
            <p:nvPr/>
          </p:nvSpPr>
          <p:spPr>
            <a:xfrm>
              <a:off x="5329237" y="487597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CH</a:t>
              </a:r>
              <a:r>
                <a:rPr lang="es-MX" sz="2400" baseline="-25000" dirty="0"/>
                <a:t>3</a:t>
              </a:r>
              <a:r>
                <a:rPr lang="es-MX" sz="2400" dirty="0"/>
                <a:t>OH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333051C-70F7-430D-89DF-02C49F926192}"/>
                </a:ext>
              </a:extLst>
            </p:cNvPr>
            <p:cNvSpPr txBox="1"/>
            <p:nvPr/>
          </p:nvSpPr>
          <p:spPr>
            <a:xfrm>
              <a:off x="4214814" y="3110798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CH</a:t>
              </a:r>
              <a:r>
                <a:rPr lang="es-MX" sz="2400" baseline="-25000" dirty="0"/>
                <a:t>3</a:t>
              </a:r>
              <a:r>
                <a:rPr lang="es-MX" sz="2400" dirty="0"/>
                <a:t>OH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09D1F4B-5CCD-442D-A7D3-165B25038AD9}"/>
                </a:ext>
              </a:extLst>
            </p:cNvPr>
            <p:cNvSpPr txBox="1"/>
            <p:nvPr/>
          </p:nvSpPr>
          <p:spPr>
            <a:xfrm>
              <a:off x="6307059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CH</a:t>
              </a:r>
              <a:r>
                <a:rPr lang="es-MX" sz="2400" baseline="-25000" dirty="0"/>
                <a:t>3</a:t>
              </a:r>
              <a:r>
                <a:rPr lang="es-MX" sz="2400" dirty="0"/>
                <a:t>OH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CA4686B-CF42-41F1-A1BA-FE24AC44A7B6}"/>
                </a:ext>
              </a:extLst>
            </p:cNvPr>
            <p:cNvSpPr txBox="1"/>
            <p:nvPr/>
          </p:nvSpPr>
          <p:spPr>
            <a:xfrm>
              <a:off x="6398817" y="394334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dirty="0"/>
                <a:t>CH</a:t>
              </a:r>
              <a:r>
                <a:rPr lang="es-MX" sz="2400" baseline="-25000" dirty="0"/>
                <a:t>3</a:t>
              </a:r>
              <a:r>
                <a:rPr lang="es-MX" sz="2400" dirty="0"/>
                <a:t>OH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F20D1CC0-51CE-4646-8311-42BDC9DDBBB9}"/>
              </a:ext>
            </a:extLst>
          </p:cNvPr>
          <p:cNvGrpSpPr/>
          <p:nvPr/>
        </p:nvGrpSpPr>
        <p:grpSpPr>
          <a:xfrm>
            <a:off x="8004518" y="1750076"/>
            <a:ext cx="3480555" cy="3618659"/>
            <a:chOff x="7871954" y="1944988"/>
            <a:chExt cx="3480555" cy="3618659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CDC8DEC-546D-4334-9AC7-BA5A293FA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7421" y="2400662"/>
              <a:ext cx="1987468" cy="2828789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B6A414B3-34F3-475D-BD68-06C6FE45F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9373" y="1944988"/>
              <a:ext cx="1056178" cy="699497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1BB038B-E1A1-4BCE-AD53-5C6BE869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1954" y="2789854"/>
              <a:ext cx="1054699" cy="701101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B0043283-A173-4C8D-807C-83F910993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44921" y="4069342"/>
              <a:ext cx="1054699" cy="701101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909614E-3507-4336-925C-10CAD8844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38351" y="4862546"/>
              <a:ext cx="1054699" cy="701101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3C82DD9-F7AA-4893-9538-06CF3131E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7810" y="3859958"/>
              <a:ext cx="1054699" cy="701101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9E06464-2AFB-4394-B1C6-864745305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3050" y="2640529"/>
              <a:ext cx="1054699" cy="701101"/>
            </a:xfrm>
            <a:prstGeom prst="rect">
              <a:avLst/>
            </a:prstGeom>
          </p:spPr>
        </p:pic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1B13094-C6D9-441C-857D-DEB54CDD36BD}"/>
              </a:ext>
            </a:extLst>
          </p:cNvPr>
          <p:cNvSpPr txBox="1"/>
          <p:nvPr/>
        </p:nvSpPr>
        <p:spPr>
          <a:xfrm>
            <a:off x="1099833" y="5543550"/>
            <a:ext cx="9711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este caso solo se modifican las moléculas de disolvente que rodean al metal de transición, eso hace que se modifique el 10Dq</a:t>
            </a:r>
          </a:p>
        </p:txBody>
      </p:sp>
    </p:spTree>
    <p:extLst>
      <p:ext uri="{BB962C8B-B14F-4D97-AF65-F5344CB8AC3E}">
        <p14:creationId xmlns:p14="http://schemas.microsoft.com/office/powerpoint/2010/main" val="416748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09021-6E2D-4097-9217-41741F4E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374" y="3752573"/>
            <a:ext cx="4603812" cy="2369075"/>
          </a:xfrm>
        </p:spPr>
        <p:txBody>
          <a:bodyPr/>
          <a:lstStyle/>
          <a:p>
            <a:r>
              <a:rPr lang="es-MX" dirty="0"/>
              <a:t>h= constante de Planck</a:t>
            </a:r>
          </a:p>
          <a:p>
            <a:r>
              <a:rPr lang="es-MX" dirty="0">
                <a:latin typeface="Symbol" panose="05050102010706020507" pitchFamily="18" charset="2"/>
              </a:rPr>
              <a:t>n</a:t>
            </a:r>
            <a:r>
              <a:rPr lang="es-MX" dirty="0"/>
              <a:t> = frecuencia de la onda</a:t>
            </a:r>
          </a:p>
          <a:p>
            <a:r>
              <a:rPr lang="es-MX" dirty="0"/>
              <a:t>c = velocidad de la luz</a:t>
            </a:r>
          </a:p>
          <a:p>
            <a:r>
              <a:rPr lang="es-MX" dirty="0">
                <a:latin typeface="Symbol" panose="05050102010706020507" pitchFamily="18" charset="2"/>
              </a:rPr>
              <a:t>l</a:t>
            </a:r>
            <a:r>
              <a:rPr lang="es-MX" dirty="0"/>
              <a:t> = longitud de onda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BD8A864-D19F-44AD-B945-9516D7D6688F}"/>
                  </a:ext>
                </a:extLst>
              </p:cNvPr>
              <p:cNvSpPr txBox="1"/>
              <p:nvPr/>
            </p:nvSpPr>
            <p:spPr>
              <a:xfrm>
                <a:off x="3377584" y="2000251"/>
                <a:ext cx="4775815" cy="474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MX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𝑒𝑙𝑒𝑐𝑡𝑟</m:t>
                      </m:r>
                      <m:r>
                        <a:rPr lang="es-MX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es-MX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𝑓𝑜𝑡𝑜𝑛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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</m:t>
                          </m:r>
                        </m:den>
                      </m:f>
                    </m:oMath>
                  </m:oMathPara>
                </a14:m>
                <a:endParaRPr lang="es-MX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BD8A864-D19F-44AD-B945-9516D7D6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584" y="2000251"/>
                <a:ext cx="4775815" cy="474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929406B1-DB21-4A57-8FFE-D10703D519B1}"/>
              </a:ext>
            </a:extLst>
          </p:cNvPr>
          <p:cNvSpPr txBox="1"/>
          <p:nvPr/>
        </p:nvSpPr>
        <p:spPr>
          <a:xfrm>
            <a:off x="1444010" y="649972"/>
            <a:ext cx="10081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Ese 10Dq o D se relaciona matemáticamente con una longitud de onda</a:t>
            </a:r>
          </a:p>
        </p:txBody>
      </p:sp>
    </p:spTree>
    <p:extLst>
      <p:ext uri="{BB962C8B-B14F-4D97-AF65-F5344CB8AC3E}">
        <p14:creationId xmlns:p14="http://schemas.microsoft.com/office/powerpoint/2010/main" val="320066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48D3C-8E6C-4661-BDEF-F72FEAA3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Esa longitud de onda esta asociada a un color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94A792-50BC-4873-BCE7-03455309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75" y="2639610"/>
            <a:ext cx="5395050" cy="31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6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AA394-658D-40D9-862D-C3D14872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Entonces depende, del color que se absorba es el color que vemos en el compuesto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B78BDD2-AE28-4DCE-B5E0-561F08EB3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950" y="2145544"/>
            <a:ext cx="3650700" cy="2987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439AD8-14C6-4082-8CC6-8A947D747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150" y="2530133"/>
            <a:ext cx="4573051" cy="17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87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364</Words>
  <Application>Microsoft Office PowerPoint</Application>
  <PresentationFormat>Panorámica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Symbol</vt:lpstr>
      <vt:lpstr>Tema de Office</vt:lpstr>
      <vt:lpstr>Por que los compuestos de cobre cambiaron de color al disoverlos en diferentes disolventes?</vt:lpstr>
      <vt:lpstr>Presentación de PowerPoint</vt:lpstr>
      <vt:lpstr>Ese  o 10Dq, se modifica (incrementa o disminuye en función del tipo ligante que se aproxime )</vt:lpstr>
      <vt:lpstr>Presentación de PowerPoint</vt:lpstr>
      <vt:lpstr>Presentación de PowerPoint</vt:lpstr>
      <vt:lpstr>Presentación de PowerPoint</vt:lpstr>
      <vt:lpstr>Presentación de PowerPoint</vt:lpstr>
      <vt:lpstr>Esa longitud de onda esta asociada a un color</vt:lpstr>
      <vt:lpstr>Entonces depende, del color que se absorba es el color que vemos en el compuesto</vt:lpstr>
      <vt:lpstr>Ahora, pueden explicar por el cloruro de zinc en blanco?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aratovt</dc:creator>
  <cp:lastModifiedBy>aratovt</cp:lastModifiedBy>
  <cp:revision>18</cp:revision>
  <dcterms:created xsi:type="dcterms:W3CDTF">2020-04-01T03:57:28Z</dcterms:created>
  <dcterms:modified xsi:type="dcterms:W3CDTF">2020-04-02T03:15:24Z</dcterms:modified>
</cp:coreProperties>
</file>