
<file path=[Content_Types].xml><?xml version="1.0" encoding="utf-8"?>
<Types xmlns="http://schemas.openxmlformats.org/package/2006/content-types">
  <Default Extension="emf" ContentType="image/x-emf"/>
  <Default Extension="jpe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56"/>
  </p:notesMasterIdLst>
  <p:sldIdLst>
    <p:sldId id="256" r:id="rId2"/>
    <p:sldId id="307" r:id="rId3"/>
    <p:sldId id="309" r:id="rId4"/>
    <p:sldId id="257" r:id="rId5"/>
    <p:sldId id="259" r:id="rId6"/>
    <p:sldId id="266" r:id="rId7"/>
    <p:sldId id="261" r:id="rId8"/>
    <p:sldId id="310" r:id="rId9"/>
    <p:sldId id="311" r:id="rId10"/>
    <p:sldId id="291" r:id="rId11"/>
    <p:sldId id="262" r:id="rId12"/>
    <p:sldId id="289" r:id="rId13"/>
    <p:sldId id="263" r:id="rId14"/>
    <p:sldId id="267" r:id="rId15"/>
    <p:sldId id="276" r:id="rId16"/>
    <p:sldId id="277" r:id="rId17"/>
    <p:sldId id="278" r:id="rId18"/>
    <p:sldId id="279" r:id="rId19"/>
    <p:sldId id="272" r:id="rId20"/>
    <p:sldId id="273" r:id="rId21"/>
    <p:sldId id="274" r:id="rId22"/>
    <p:sldId id="275" r:id="rId23"/>
    <p:sldId id="269" r:id="rId24"/>
    <p:sldId id="270" r:id="rId25"/>
    <p:sldId id="271" r:id="rId26"/>
    <p:sldId id="264" r:id="rId27"/>
    <p:sldId id="306" r:id="rId28"/>
    <p:sldId id="305" r:id="rId29"/>
    <p:sldId id="290" r:id="rId30"/>
    <p:sldId id="313" r:id="rId31"/>
    <p:sldId id="265" r:id="rId32"/>
    <p:sldId id="288" r:id="rId33"/>
    <p:sldId id="281" r:id="rId34"/>
    <p:sldId id="282" r:id="rId35"/>
    <p:sldId id="283" r:id="rId36"/>
    <p:sldId id="280" r:id="rId37"/>
    <p:sldId id="286" r:id="rId38"/>
    <p:sldId id="285" r:id="rId39"/>
    <p:sldId id="303" r:id="rId40"/>
    <p:sldId id="292" r:id="rId41"/>
    <p:sldId id="293" r:id="rId42"/>
    <p:sldId id="297" r:id="rId43"/>
    <p:sldId id="294" r:id="rId44"/>
    <p:sldId id="299" r:id="rId45"/>
    <p:sldId id="295" r:id="rId46"/>
    <p:sldId id="300" r:id="rId47"/>
    <p:sldId id="260" r:id="rId48"/>
    <p:sldId id="301" r:id="rId49"/>
    <p:sldId id="296" r:id="rId50"/>
    <p:sldId id="302" r:id="rId51"/>
    <p:sldId id="308" r:id="rId52"/>
    <p:sldId id="304" r:id="rId53"/>
    <p:sldId id="312" r:id="rId54"/>
    <p:sldId id="287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 RAMOS PEREZ" initials="DRP" lastIdx="1" clrIdx="0">
    <p:extLst>
      <p:ext uri="{19B8F6BF-5375-455C-9EA6-DF929625EA0E}">
        <p15:presenceInfo xmlns:p15="http://schemas.microsoft.com/office/powerpoint/2012/main" userId="DANIEL RAMOS PERE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BB5E8-0309-4852-A890-4AB05DFEC371}" type="datetimeFigureOut">
              <a:rPr lang="es-MX" smtClean="0"/>
              <a:t>06/11/2020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67C859-EBB3-42A7-A944-4FD5DF64286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9101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C00D715-0A22-4AC9-A1A1-C76FEE9DF873}" type="slidenum">
              <a:rPr lang="en-US" altLang="es-MX" sz="1200" b="0"/>
              <a:pPr/>
              <a:t>6</a:t>
            </a:fld>
            <a:endParaRPr lang="en-US" altLang="es-MX" sz="1200" b="0"/>
          </a:p>
        </p:txBody>
      </p:sp>
      <p:sp>
        <p:nvSpPr>
          <p:cNvPr id="617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401404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3189CE8-3878-494E-8A55-D2A3980CA78C}" type="slidenum">
              <a:rPr lang="es-MX" altLang="es-MX" sz="1200" b="0"/>
              <a:pPr/>
              <a:t>21</a:t>
            </a:fld>
            <a:endParaRPr lang="es-MX" altLang="es-MX" sz="1200" b="0"/>
          </a:p>
        </p:txBody>
      </p:sp>
      <p:sp>
        <p:nvSpPr>
          <p:cNvPr id="573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498202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D16C40E-C9BA-4E7E-82D1-893E8465CD6F}" type="slidenum">
              <a:rPr lang="es-MX" altLang="es-MX" sz="1200" b="0"/>
              <a:pPr/>
              <a:t>22</a:t>
            </a:fld>
            <a:endParaRPr lang="es-MX" altLang="es-MX" sz="1200" b="0"/>
          </a:p>
        </p:txBody>
      </p:sp>
      <p:sp>
        <p:nvSpPr>
          <p:cNvPr id="574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4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571132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A957964-B34E-4AB6-A23F-28D1EB611FDF}" type="slidenum">
              <a:rPr lang="es-MX" altLang="es-MX" sz="1200" b="0"/>
              <a:pPr/>
              <a:t>24</a:t>
            </a:fld>
            <a:endParaRPr lang="es-MX" altLang="es-MX" sz="1200" b="0"/>
          </a:p>
        </p:txBody>
      </p:sp>
      <p:sp>
        <p:nvSpPr>
          <p:cNvPr id="575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5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428099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FD81AA6-5FFF-44EB-998B-239DE80A6214}" type="slidenum">
              <a:rPr lang="es-MX" altLang="es-MX" sz="1200" b="0"/>
              <a:pPr/>
              <a:t>26</a:t>
            </a:fld>
            <a:endParaRPr lang="es-MX" altLang="es-MX" sz="1200" b="0"/>
          </a:p>
        </p:txBody>
      </p:sp>
      <p:sp>
        <p:nvSpPr>
          <p:cNvPr id="567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7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83621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C518BC8-54A9-473A-8885-4A5CC27F4F69}" type="slidenum">
              <a:rPr lang="es-MX" altLang="es-MX" sz="1200" b="0"/>
              <a:pPr/>
              <a:t>34</a:t>
            </a:fld>
            <a:endParaRPr lang="es-MX" altLang="es-MX" sz="1200" b="0"/>
          </a:p>
        </p:txBody>
      </p:sp>
      <p:sp>
        <p:nvSpPr>
          <p:cNvPr id="523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734077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DB1BEDC-D3E0-49B7-85D1-5F29430388F9}" type="slidenum">
              <a:rPr lang="es-MX" altLang="es-MX" sz="1200" b="0"/>
              <a:pPr/>
              <a:t>35</a:t>
            </a:fld>
            <a:endParaRPr lang="es-MX" altLang="es-MX" sz="1200" b="0"/>
          </a:p>
        </p:txBody>
      </p:sp>
      <p:sp>
        <p:nvSpPr>
          <p:cNvPr id="524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4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7877119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A674A14-34DC-4A0F-A40F-8B7C540458B8}" type="slidenum">
              <a:rPr lang="es-MX" altLang="es-MX" sz="1200" b="0"/>
              <a:pPr/>
              <a:t>36</a:t>
            </a:fld>
            <a:endParaRPr lang="es-MX" altLang="es-MX" sz="1200" b="0"/>
          </a:p>
        </p:txBody>
      </p:sp>
      <p:sp>
        <p:nvSpPr>
          <p:cNvPr id="526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6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7413449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A674A14-34DC-4A0F-A40F-8B7C540458B8}" type="slidenum">
              <a:rPr lang="es-MX" altLang="es-MX" sz="1200" b="0"/>
              <a:pPr/>
              <a:t>37</a:t>
            </a:fld>
            <a:endParaRPr lang="es-MX" altLang="es-MX" sz="1200" b="0"/>
          </a:p>
        </p:txBody>
      </p:sp>
      <p:sp>
        <p:nvSpPr>
          <p:cNvPr id="526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6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6520403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A674A14-34DC-4A0F-A40F-8B7C540458B8}" type="slidenum">
              <a:rPr lang="es-MX" altLang="es-MX" sz="1200" b="0"/>
              <a:pPr/>
              <a:t>38</a:t>
            </a:fld>
            <a:endParaRPr lang="es-MX" altLang="es-MX" sz="1200" b="0"/>
          </a:p>
        </p:txBody>
      </p:sp>
      <p:sp>
        <p:nvSpPr>
          <p:cNvPr id="526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6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693926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A3919DC-7F1B-4456-96C4-02E0168D9C24}" type="slidenum">
              <a:rPr lang="es-MX" altLang="es-MX" sz="1200" b="0"/>
              <a:pPr/>
              <a:t>11</a:t>
            </a:fld>
            <a:endParaRPr lang="es-MX" altLang="es-MX" sz="1200" b="0"/>
          </a:p>
        </p:txBody>
      </p:sp>
      <p:sp>
        <p:nvSpPr>
          <p:cNvPr id="565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5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492228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396B6F8-4A75-42BD-A6FB-5B2EAFC11784}" type="slidenum">
              <a:rPr lang="es-MX" altLang="es-MX" sz="1200" b="0"/>
              <a:pPr/>
              <a:t>13</a:t>
            </a:fld>
            <a:endParaRPr lang="es-MX" altLang="es-MX" sz="1200" b="0"/>
          </a:p>
        </p:txBody>
      </p:sp>
      <p:sp>
        <p:nvSpPr>
          <p:cNvPr id="566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6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814310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981AF37-14C1-4112-95A5-31A08462D27C}" type="slidenum">
              <a:rPr lang="es-MX" altLang="es-MX" sz="1200" b="0"/>
              <a:pPr/>
              <a:t>14</a:t>
            </a:fld>
            <a:endParaRPr lang="es-MX" altLang="es-MX" sz="1200" b="0"/>
          </a:p>
        </p:txBody>
      </p:sp>
      <p:sp>
        <p:nvSpPr>
          <p:cNvPr id="576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6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944113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A5ECEC5-AB2F-41A1-8F68-DA82E9A12913}" type="slidenum">
              <a:rPr lang="es-MX" altLang="es-MX" sz="1200" b="0"/>
              <a:pPr/>
              <a:t>15</a:t>
            </a:fld>
            <a:endParaRPr lang="es-MX" altLang="es-MX" sz="1200" b="0"/>
          </a:p>
        </p:txBody>
      </p:sp>
      <p:sp>
        <p:nvSpPr>
          <p:cNvPr id="568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8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704396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93FEB67-735D-46C5-AE4D-F2A9CD82BDD1}" type="slidenum">
              <a:rPr lang="es-MX" altLang="es-MX" sz="1200" b="0"/>
              <a:pPr/>
              <a:t>16</a:t>
            </a:fld>
            <a:endParaRPr lang="es-MX" altLang="es-MX" sz="1200" b="0"/>
          </a:p>
        </p:txBody>
      </p:sp>
      <p:sp>
        <p:nvSpPr>
          <p:cNvPr id="569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9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785047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3297E6D-0E38-443D-B98E-33A3977286EE}" type="slidenum">
              <a:rPr lang="es-MX" altLang="es-MX" sz="1200" b="0"/>
              <a:pPr/>
              <a:t>17</a:t>
            </a:fld>
            <a:endParaRPr lang="es-MX" altLang="es-MX" sz="1200" b="0"/>
          </a:p>
        </p:txBody>
      </p:sp>
      <p:sp>
        <p:nvSpPr>
          <p:cNvPr id="570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0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411693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7D086C-D688-45CA-A798-7B9E74E7F296}" type="slidenum">
              <a:rPr lang="es-MX" altLang="es-MX" sz="1200" b="0"/>
              <a:pPr/>
              <a:t>18</a:t>
            </a:fld>
            <a:endParaRPr lang="es-MX" altLang="es-MX" sz="1200" b="0"/>
          </a:p>
        </p:txBody>
      </p:sp>
      <p:sp>
        <p:nvSpPr>
          <p:cNvPr id="571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1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706574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ED49FCB-EFEE-4D31-8483-557C01908ACB}" type="slidenum">
              <a:rPr lang="es-MX" altLang="es-MX" sz="1200" b="0"/>
              <a:pPr/>
              <a:t>19</a:t>
            </a:fld>
            <a:endParaRPr lang="es-MX" altLang="es-MX" sz="1200" b="0"/>
          </a:p>
        </p:txBody>
      </p:sp>
      <p:sp>
        <p:nvSpPr>
          <p:cNvPr id="572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2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560914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E016143-E03C-4CFD-AFDC-14E5BDEA754C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profile.php?id=100010129183459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emf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eg"/><Relationship Id="rId5" Type="http://schemas.openxmlformats.org/officeDocument/2006/relationships/image" Target="../media/image59.jpeg"/><Relationship Id="rId4" Type="http://schemas.openxmlformats.org/officeDocument/2006/relationships/image" Target="../media/image66.emf"/><Relationship Id="rId9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"/><Relationship Id="rId7" Type="http://schemas.openxmlformats.org/officeDocument/2006/relationships/image" Target="../media/image16.jpeg"/><Relationship Id="rId2" Type="http://schemas.openxmlformats.org/officeDocument/2006/relationships/image" Target="../media/image11.jpe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uWqPNRXFVz0" TargetMode="External"/><Relationship Id="rId13" Type="http://schemas.openxmlformats.org/officeDocument/2006/relationships/hyperlink" Target="https://www.youtube.com/watch?v=BmEW3n3qSko&amp;t=10s" TargetMode="External"/><Relationship Id="rId3" Type="http://schemas.openxmlformats.org/officeDocument/2006/relationships/hyperlink" Target="https://www.youtube.com/watch?v=TzMdFXAS1Fk" TargetMode="External"/><Relationship Id="rId7" Type="http://schemas.openxmlformats.org/officeDocument/2006/relationships/hyperlink" Target="https://www.youtube.com/watch?v=zSgHQy3qpAY" TargetMode="External"/><Relationship Id="rId12" Type="http://schemas.openxmlformats.org/officeDocument/2006/relationships/hyperlink" Target="https://www.youtube.com/watch?v=FHdsMH8p-lE" TargetMode="External"/><Relationship Id="rId17" Type="http://schemas.openxmlformats.org/officeDocument/2006/relationships/hyperlink" Target="https://www.youtube.com/watch?v=ZGV9OUsErF0" TargetMode="External"/><Relationship Id="rId2" Type="http://schemas.openxmlformats.org/officeDocument/2006/relationships/hyperlink" Target="https://www.youtube.com/watch?v=rT5cFN0fOYY" TargetMode="External"/><Relationship Id="rId16" Type="http://schemas.openxmlformats.org/officeDocument/2006/relationships/hyperlink" Target="https://www.youtube.com/watch?v=gU7OQwpVwc8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youtube.com/watch?v=DMJE71RdN00" TargetMode="External"/><Relationship Id="rId11" Type="http://schemas.openxmlformats.org/officeDocument/2006/relationships/hyperlink" Target="https://www.youtube.com/watch?v=oXEBZTOf3cw" TargetMode="External"/><Relationship Id="rId5" Type="http://schemas.openxmlformats.org/officeDocument/2006/relationships/hyperlink" Target="https://www.youtube.com/watch?v=JtElljVTmig" TargetMode="External"/><Relationship Id="rId15" Type="http://schemas.openxmlformats.org/officeDocument/2006/relationships/hyperlink" Target="https://www.youtube.com/watch?v=z3PJzOwcGeE" TargetMode="External"/><Relationship Id="rId10" Type="http://schemas.openxmlformats.org/officeDocument/2006/relationships/hyperlink" Target="https://www.youtube.com/watch?v=3GcDZ3c6sjE" TargetMode="External"/><Relationship Id="rId4" Type="http://schemas.openxmlformats.org/officeDocument/2006/relationships/hyperlink" Target="https://www.youtube.com/watch?v=OreViqye40M" TargetMode="External"/><Relationship Id="rId9" Type="http://schemas.openxmlformats.org/officeDocument/2006/relationships/hyperlink" Target="https://www.youtube.com/watch?v=YUGFpzGyRn4" TargetMode="External"/><Relationship Id="rId14" Type="http://schemas.openxmlformats.org/officeDocument/2006/relationships/hyperlink" Target="https://www.youtube.com/watch?v=0SKNE6vqcPI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1/cshperspect.a019794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3574509"/>
          </a:xfrm>
        </p:spPr>
        <p:txBody>
          <a:bodyPr/>
          <a:lstStyle/>
          <a:p>
            <a:r>
              <a:rPr lang="es-MX" dirty="0"/>
              <a:t>Tema 4 Cultivo de hongos 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algn="r"/>
            <a:r>
              <a:rPr lang="es-MX" dirty="0"/>
              <a:t>Microbiología experimental</a:t>
            </a:r>
          </a:p>
          <a:p>
            <a:pPr algn="r"/>
            <a:r>
              <a:rPr lang="es-MX" dirty="0"/>
              <a:t>Elaborado por Micro </a:t>
            </a:r>
            <a:r>
              <a:rPr lang="es-MX" dirty="0" err="1"/>
              <a:t>Exp</a:t>
            </a:r>
            <a:r>
              <a:rPr lang="es-MX" dirty="0"/>
              <a:t>.</a:t>
            </a:r>
          </a:p>
          <a:p>
            <a:pPr algn="r"/>
            <a:r>
              <a:rPr lang="es-MX" dirty="0">
                <a:hlinkClick r:id="rId2"/>
              </a:rPr>
              <a:t>https://www.facebook.com/profile.php?id=100010129183459</a:t>
            </a:r>
            <a:endParaRPr lang="es-MX" dirty="0"/>
          </a:p>
          <a:p>
            <a:pPr algn="r"/>
            <a:r>
              <a:rPr lang="es-MX" dirty="0"/>
              <a:t>Dudas y sugerencias en </a:t>
            </a:r>
            <a:r>
              <a:rPr lang="es-MX" dirty="0" err="1"/>
              <a:t>Inbox</a:t>
            </a:r>
            <a:r>
              <a:rPr lang="es-MX" dirty="0"/>
              <a:t> Micro </a:t>
            </a:r>
            <a:r>
              <a:rPr lang="es-MX" dirty="0" err="1"/>
              <a:t>Exp</a:t>
            </a:r>
            <a:r>
              <a:rPr lang="es-MX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9945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1872" y="42520"/>
            <a:ext cx="9692640" cy="1325562"/>
          </a:xfrm>
        </p:spPr>
        <p:txBody>
          <a:bodyPr/>
          <a:lstStyle/>
          <a:p>
            <a:r>
              <a:rPr lang="es-MX" dirty="0"/>
              <a:t>Tipos de cultivo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 err="1"/>
              <a:t>Microcultivo</a:t>
            </a:r>
            <a:endParaRPr lang="es-MX" dirty="0"/>
          </a:p>
          <a:p>
            <a:pPr lvl="1"/>
            <a:r>
              <a:rPr lang="es-MX" dirty="0"/>
              <a:t>Permite observar estructuras y crecimiento fúngico integro.</a:t>
            </a:r>
          </a:p>
          <a:p>
            <a:pPr lvl="1"/>
            <a:r>
              <a:rPr lang="es-MX" dirty="0"/>
              <a:t>Crecimiento en portaobjetos y observación al microscopio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00813" y="838627"/>
            <a:ext cx="4480560" cy="4351337"/>
          </a:xfrm>
        </p:spPr>
        <p:txBody>
          <a:bodyPr/>
          <a:lstStyle/>
          <a:p>
            <a:r>
              <a:rPr lang="es-MX" dirty="0"/>
              <a:t>Caja de Petri</a:t>
            </a:r>
          </a:p>
          <a:p>
            <a:pPr lvl="1"/>
            <a:r>
              <a:rPr lang="es-MX" dirty="0"/>
              <a:t>Permite observar características </a:t>
            </a:r>
            <a:r>
              <a:rPr lang="es-MX" dirty="0" err="1"/>
              <a:t>morfocoloniales</a:t>
            </a:r>
            <a:r>
              <a:rPr lang="es-MX" dirty="0"/>
              <a:t> y propagación.</a:t>
            </a:r>
          </a:p>
          <a:p>
            <a:r>
              <a:rPr lang="es-MX" dirty="0"/>
              <a:t>Tubo de ensayo</a:t>
            </a:r>
          </a:p>
          <a:p>
            <a:pPr lvl="1"/>
            <a:r>
              <a:rPr lang="es-MX" dirty="0"/>
              <a:t>Permite observar mejor la difusión de pigmentos, conservación.</a:t>
            </a:r>
          </a:p>
        </p:txBody>
      </p:sp>
      <p:pic>
        <p:nvPicPr>
          <p:cNvPr id="1026" name="Picture 2" descr="Resultado de imagen para microcultivo de hong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0" t="6158" b="11023"/>
          <a:stretch/>
        </p:blipFill>
        <p:spPr bwMode="auto">
          <a:xfrm>
            <a:off x="1571360" y="3249636"/>
            <a:ext cx="3543359" cy="343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tubo hong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915" y="3843704"/>
            <a:ext cx="4429125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CCC3F9-310C-4173-AE0E-A6A7039BD556}"/>
              </a:ext>
            </a:extLst>
          </p:cNvPr>
          <p:cNvSpPr txBox="1"/>
          <p:nvPr/>
        </p:nvSpPr>
        <p:spPr>
          <a:xfrm rot="16200000">
            <a:off x="-898953" y="4412454"/>
            <a:ext cx="3435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Inoculación con asa micológica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940668-FE55-44B3-A3A5-EF15ED2F0FEC}"/>
              </a:ext>
            </a:extLst>
          </p:cNvPr>
          <p:cNvSpPr txBox="1"/>
          <p:nvPr/>
        </p:nvSpPr>
        <p:spPr>
          <a:xfrm>
            <a:off x="6186131" y="2955857"/>
            <a:ext cx="1667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Incubación</a:t>
            </a:r>
          </a:p>
          <a:p>
            <a:r>
              <a:rPr lang="es-MX" dirty="0"/>
              <a:t>28°C, 5-7 días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55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87600" y="498475"/>
            <a:ext cx="7518400" cy="98425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FORMACI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  <a:cs typeface="Arial" charset="0"/>
              </a:rPr>
              <a:t>Ó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N DE COLONIA F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  <a:cs typeface="Arial" charset="0"/>
              </a:rPr>
              <a:t>Ú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NGICA</a:t>
            </a:r>
          </a:p>
        </p:txBody>
      </p:sp>
      <p:sp>
        <p:nvSpPr>
          <p:cNvPr id="163842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MGI-FQUNAM</a:t>
            </a:r>
          </a:p>
        </p:txBody>
      </p:sp>
      <p:pic>
        <p:nvPicPr>
          <p:cNvPr id="232452" name="Picture 3" descr="img1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0"/>
          <a:stretch>
            <a:fillRect/>
          </a:stretch>
        </p:blipFill>
        <p:spPr bwMode="auto">
          <a:xfrm>
            <a:off x="1676400" y="2438400"/>
            <a:ext cx="426720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53" name="Picture 4" descr="img1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9" b="1671"/>
          <a:stretch>
            <a:fillRect/>
          </a:stretch>
        </p:blipFill>
        <p:spPr bwMode="auto">
          <a:xfrm>
            <a:off x="6248400" y="1676400"/>
            <a:ext cx="43005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234664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/>
              <a:t>DESCRIPCIÓN MACROSCÓPICA DE HONGOS</a:t>
            </a: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/>
              <a:t>CARACTERÍSTICAS MORFOCOLONIALES</a:t>
            </a:r>
          </a:p>
        </p:txBody>
      </p:sp>
    </p:spTree>
    <p:extLst>
      <p:ext uri="{BB962C8B-B14F-4D97-AF65-F5344CB8AC3E}">
        <p14:creationId xmlns:p14="http://schemas.microsoft.com/office/powerpoint/2010/main" val="2722784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37957" y="304800"/>
            <a:ext cx="8820443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/>
              <a:t>DESCRIPCIÓN MACROSCÓPICA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idx="1"/>
          </p:nvPr>
        </p:nvSpPr>
        <p:spPr>
          <a:xfrm>
            <a:off x="520505" y="1600199"/>
            <a:ext cx="9461695" cy="5011615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SOBRE LA SUPERFICIE (ANVERSO): </a:t>
            </a:r>
          </a:p>
          <a:p>
            <a:pPr algn="just" eaLnBrk="1" hangingPunct="1">
              <a:lnSpc>
                <a:spcPct val="80000"/>
              </a:lnSpc>
              <a:buFont typeface="Monotype Sorts" pitchFamily="2" charset="2"/>
              <a:buNone/>
              <a:defRPr/>
            </a:pP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A. TEXTURA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lanosa, </a:t>
            </a:r>
            <a:r>
              <a:rPr lang="en-US" sz="2800" b="1" dirty="0" err="1">
                <a:solidFill>
                  <a:schemeClr val="tx1">
                    <a:lumMod val="85000"/>
                  </a:schemeClr>
                </a:solidFill>
              </a:rPr>
              <a:t>aterciopelada</a:t>
            </a:r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,     </a:t>
            </a:r>
            <a:r>
              <a:rPr lang="en-US" sz="2800" b="1" dirty="0" err="1">
                <a:solidFill>
                  <a:schemeClr val="tx1">
                    <a:lumMod val="85000"/>
                  </a:schemeClr>
                </a:solidFill>
              </a:rPr>
              <a:t>vellosa</a:t>
            </a:r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tx1">
                    <a:lumMod val="85000"/>
                  </a:schemeClr>
                </a:solidFill>
              </a:rPr>
              <a:t>algodonosa</a:t>
            </a:r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tx1">
                    <a:lumMod val="85000"/>
                  </a:schemeClr>
                </a:solidFill>
              </a:rPr>
              <a:t>polvosa</a:t>
            </a:r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, granulosa o </a:t>
            </a:r>
            <a:r>
              <a:rPr lang="en-US" sz="2800" b="1" dirty="0" err="1">
                <a:solidFill>
                  <a:schemeClr val="tx1">
                    <a:lumMod val="85000"/>
                  </a:schemeClr>
                </a:solidFill>
              </a:rPr>
              <a:t>cremosa</a:t>
            </a:r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.</a:t>
            </a:r>
          </a:p>
          <a:p>
            <a:pPr algn="just" eaLnBrk="1" hangingPunct="1">
              <a:lnSpc>
                <a:spcPct val="80000"/>
              </a:lnSpc>
              <a:buFont typeface="Monotype Sorts" pitchFamily="2" charset="2"/>
              <a:buNone/>
              <a:defRPr/>
            </a:pP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B. SUPERFICIE: </a:t>
            </a:r>
            <a:r>
              <a:rPr lang="en-US" sz="2800" b="1" dirty="0" err="1">
                <a:solidFill>
                  <a:schemeClr val="tx1">
                    <a:lumMod val="85000"/>
                  </a:schemeClr>
                </a:solidFill>
              </a:rPr>
              <a:t>plana</a:t>
            </a:r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tx1">
                    <a:lumMod val="85000"/>
                  </a:schemeClr>
                </a:solidFill>
              </a:rPr>
              <a:t>plegada</a:t>
            </a:r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tx1">
                    <a:lumMod val="85000"/>
                  </a:schemeClr>
                </a:solidFill>
              </a:rPr>
              <a:t>cerebriforme</a:t>
            </a:r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tx1">
                    <a:lumMod val="85000"/>
                  </a:schemeClr>
                </a:solidFill>
              </a:rPr>
              <a:t>crateriforme</a:t>
            </a:r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tx1">
                    <a:lumMod val="85000"/>
                  </a:schemeClr>
                </a:solidFill>
              </a:rPr>
              <a:t>corrugada</a:t>
            </a:r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 o </a:t>
            </a:r>
            <a:r>
              <a:rPr lang="en-US" sz="2800" b="1" dirty="0" err="1">
                <a:solidFill>
                  <a:schemeClr val="tx1">
                    <a:lumMod val="85000"/>
                  </a:schemeClr>
                </a:solidFill>
              </a:rPr>
              <a:t>convexa</a:t>
            </a:r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.</a:t>
            </a:r>
          </a:p>
          <a:p>
            <a:pPr algn="just" eaLnBrk="1" hangingPunct="1">
              <a:lnSpc>
                <a:spcPct val="80000"/>
              </a:lnSpc>
              <a:buFont typeface="Monotype Sorts" pitchFamily="2" charset="2"/>
              <a:buNone/>
              <a:defRPr/>
            </a:pP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C.  ASPECTO: </a:t>
            </a:r>
            <a:r>
              <a:rPr lang="en-US" sz="2800" b="1" dirty="0" err="1">
                <a:solidFill>
                  <a:schemeClr val="tx1">
                    <a:lumMod val="85000"/>
                  </a:schemeClr>
                </a:solidFill>
              </a:rPr>
              <a:t>seco</a:t>
            </a:r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 o </a:t>
            </a:r>
            <a:r>
              <a:rPr lang="en-US" sz="2800" b="1" dirty="0" err="1">
                <a:solidFill>
                  <a:schemeClr val="tx1">
                    <a:lumMod val="85000"/>
                  </a:schemeClr>
                </a:solidFill>
              </a:rPr>
              <a:t>h</a:t>
            </a:r>
            <a:r>
              <a:rPr lang="en-US" sz="2800" b="1" dirty="0" err="1">
                <a:solidFill>
                  <a:schemeClr val="tx1">
                    <a:lumMod val="85000"/>
                  </a:schemeClr>
                </a:solidFill>
                <a:cs typeface="Arial" charset="0"/>
              </a:rPr>
              <a:t>ú</a:t>
            </a:r>
            <a:r>
              <a:rPr lang="en-US" sz="2800" b="1" dirty="0" err="1">
                <a:solidFill>
                  <a:schemeClr val="tx1">
                    <a:lumMod val="85000"/>
                  </a:schemeClr>
                </a:solidFill>
              </a:rPr>
              <a:t>medo</a:t>
            </a:r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.</a:t>
            </a:r>
          </a:p>
          <a:p>
            <a:pPr algn="just" eaLnBrk="1" hangingPunct="1">
              <a:lnSpc>
                <a:spcPct val="80000"/>
              </a:lnSpc>
              <a:buFont typeface="Monotype Sorts" pitchFamily="2" charset="2"/>
              <a:buNone/>
              <a:defRPr/>
            </a:pP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D. COLOR </a:t>
            </a:r>
            <a:r>
              <a:rPr lang="en-US" sz="2800" b="1" dirty="0" err="1">
                <a:solidFill>
                  <a:schemeClr val="tx1">
                    <a:lumMod val="85000"/>
                  </a:schemeClr>
                </a:solidFill>
              </a:rPr>
              <a:t>blanco</a:t>
            </a:r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tx1">
                    <a:lumMod val="85000"/>
                  </a:schemeClr>
                </a:solidFill>
              </a:rPr>
              <a:t>rosa</a:t>
            </a:r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, marron, crema, </a:t>
            </a:r>
            <a:r>
              <a:rPr lang="en-US" sz="2800" b="1" dirty="0" err="1">
                <a:solidFill>
                  <a:schemeClr val="tx1">
                    <a:lumMod val="85000"/>
                  </a:schemeClr>
                </a:solidFill>
              </a:rPr>
              <a:t>amarillento</a:t>
            </a:r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tx1">
                    <a:lumMod val="85000"/>
                  </a:schemeClr>
                </a:solidFill>
              </a:rPr>
              <a:t>naranja</a:t>
            </a:r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tx1">
                    <a:lumMod val="85000"/>
                  </a:schemeClr>
                </a:solidFill>
              </a:rPr>
              <a:t>rojo</a:t>
            </a:r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tx1">
                    <a:lumMod val="85000"/>
                  </a:schemeClr>
                </a:solidFill>
              </a:rPr>
              <a:t>verde</a:t>
            </a:r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tx1">
                    <a:lumMod val="85000"/>
                  </a:schemeClr>
                </a:solidFill>
              </a:rPr>
              <a:t>azulado</a:t>
            </a:r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tx1">
                    <a:lumMod val="85000"/>
                  </a:schemeClr>
                </a:solidFill>
              </a:rPr>
              <a:t>gris</a:t>
            </a:r>
            <a:r>
              <a:rPr lang="en-US" sz="2800" b="1" dirty="0" err="1">
                <a:solidFill>
                  <a:schemeClr val="tx1">
                    <a:lumMod val="85000"/>
                  </a:schemeClr>
                </a:solidFill>
                <a:cs typeface="Arial" charset="0"/>
              </a:rPr>
              <a:t>á</a:t>
            </a:r>
            <a:r>
              <a:rPr lang="en-US" sz="2800" b="1" dirty="0" err="1">
                <a:solidFill>
                  <a:schemeClr val="tx1">
                    <a:lumMod val="85000"/>
                  </a:schemeClr>
                </a:solidFill>
              </a:rPr>
              <a:t>ceo</a:t>
            </a:r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 o negro.</a:t>
            </a:r>
          </a:p>
          <a:p>
            <a:pPr algn="just" eaLnBrk="1" hangingPunct="1">
              <a:lnSpc>
                <a:spcPct val="80000"/>
              </a:lnSpc>
              <a:buFont typeface="Monotype Sorts" pitchFamily="2" charset="2"/>
              <a:buNone/>
              <a:defRPr/>
            </a:pPr>
            <a:endParaRPr lang="en-US" sz="2800" b="1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5890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MGI-FQUNAM</a:t>
            </a:r>
          </a:p>
        </p:txBody>
      </p:sp>
    </p:spTree>
    <p:extLst>
      <p:ext uri="{BB962C8B-B14F-4D97-AF65-F5344CB8AC3E}">
        <p14:creationId xmlns:p14="http://schemas.microsoft.com/office/powerpoint/2010/main" val="265473023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MGI-FQUNAM</a:t>
            </a:r>
          </a:p>
        </p:txBody>
      </p:sp>
      <p:pic>
        <p:nvPicPr>
          <p:cNvPr id="253955" name="Picture 2" descr="img10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6250"/>
          <a:stretch>
            <a:fillRect/>
          </a:stretch>
        </p:blipFill>
        <p:spPr bwMode="auto">
          <a:xfrm>
            <a:off x="152400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2362201" y="166688"/>
            <a:ext cx="52709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DESCRIPCIÓN DE SUPERFICIE  </a:t>
            </a:r>
          </a:p>
        </p:txBody>
      </p:sp>
      <p:sp>
        <p:nvSpPr>
          <p:cNvPr id="178180" name="Text Box 4"/>
          <p:cNvSpPr txBox="1">
            <a:spLocks noChangeArrowheads="1"/>
          </p:cNvSpPr>
          <p:nvPr/>
        </p:nvSpPr>
        <p:spPr bwMode="auto">
          <a:xfrm>
            <a:off x="4132263" y="990601"/>
            <a:ext cx="1278876" cy="276999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CRATERIFORME</a:t>
            </a:r>
          </a:p>
        </p:txBody>
      </p:sp>
      <p:sp>
        <p:nvSpPr>
          <p:cNvPr id="178181" name="Text Box 5"/>
          <p:cNvSpPr txBox="1">
            <a:spLocks noChangeArrowheads="1"/>
          </p:cNvSpPr>
          <p:nvPr/>
        </p:nvSpPr>
        <p:spPr bwMode="auto">
          <a:xfrm>
            <a:off x="1717676" y="1000126"/>
            <a:ext cx="632033" cy="276999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PLANA</a:t>
            </a:r>
          </a:p>
        </p:txBody>
      </p:sp>
      <p:sp>
        <p:nvSpPr>
          <p:cNvPr id="178182" name="Rectangle 6"/>
          <p:cNvSpPr>
            <a:spLocks noChangeArrowheads="1"/>
          </p:cNvSpPr>
          <p:nvPr/>
        </p:nvSpPr>
        <p:spPr bwMode="auto">
          <a:xfrm>
            <a:off x="2667001" y="990601"/>
            <a:ext cx="1282723" cy="276999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CEREBRIFORME</a:t>
            </a:r>
          </a:p>
        </p:txBody>
      </p:sp>
      <p:sp>
        <p:nvSpPr>
          <p:cNvPr id="178183" name="Text Box 7"/>
          <p:cNvSpPr txBox="1">
            <a:spLocks noChangeArrowheads="1"/>
          </p:cNvSpPr>
          <p:nvPr/>
        </p:nvSpPr>
        <p:spPr bwMode="auto">
          <a:xfrm>
            <a:off x="7391401" y="944564"/>
            <a:ext cx="632033" cy="276999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PLANA</a:t>
            </a:r>
          </a:p>
        </p:txBody>
      </p:sp>
      <p:sp>
        <p:nvSpPr>
          <p:cNvPr id="253961" name="Line 8"/>
          <p:cNvSpPr>
            <a:spLocks noChangeShapeType="1"/>
          </p:cNvSpPr>
          <p:nvPr/>
        </p:nvSpPr>
        <p:spPr bwMode="auto">
          <a:xfrm flipH="1">
            <a:off x="6019800" y="1066800"/>
            <a:ext cx="1447800" cy="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253962" name="Line 9"/>
          <p:cNvSpPr>
            <a:spLocks noChangeShapeType="1"/>
          </p:cNvSpPr>
          <p:nvPr/>
        </p:nvSpPr>
        <p:spPr bwMode="auto">
          <a:xfrm>
            <a:off x="6019800" y="1066800"/>
            <a:ext cx="0" cy="3048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253963" name="Line 10"/>
          <p:cNvSpPr>
            <a:spLocks noChangeShapeType="1"/>
          </p:cNvSpPr>
          <p:nvPr/>
        </p:nvSpPr>
        <p:spPr bwMode="auto">
          <a:xfrm>
            <a:off x="7924800" y="1066800"/>
            <a:ext cx="1981200" cy="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253964" name="Line 11"/>
          <p:cNvSpPr>
            <a:spLocks noChangeShapeType="1"/>
          </p:cNvSpPr>
          <p:nvPr/>
        </p:nvSpPr>
        <p:spPr bwMode="auto">
          <a:xfrm>
            <a:off x="9906000" y="1066800"/>
            <a:ext cx="0" cy="2286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178188" name="Text Box 12"/>
          <p:cNvSpPr txBox="1">
            <a:spLocks noChangeArrowheads="1"/>
          </p:cNvSpPr>
          <p:nvPr/>
        </p:nvSpPr>
        <p:spPr bwMode="auto">
          <a:xfrm>
            <a:off x="1557339" y="6399213"/>
            <a:ext cx="19447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20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MGI-FQUNAM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B0C5AB-8F1F-4D4A-BDB8-EC1642B42BBB}"/>
              </a:ext>
            </a:extLst>
          </p:cNvPr>
          <p:cNvSpPr txBox="1"/>
          <p:nvPr/>
        </p:nvSpPr>
        <p:spPr>
          <a:xfrm rot="16200000">
            <a:off x="-1999892" y="3303974"/>
            <a:ext cx="5944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Cultivo en agar inclinado evita dispersión de </a:t>
            </a:r>
            <a:r>
              <a:rPr lang="es-MX" dirty="0" err="1"/>
              <a:t>conidias</a:t>
            </a:r>
            <a:r>
              <a:rPr lang="es-MX" dirty="0"/>
              <a:t> </a:t>
            </a:r>
          </a:p>
          <a:p>
            <a:pPr algn="ctr"/>
            <a:r>
              <a:rPr lang="es-MX" dirty="0"/>
              <a:t>Disminuye contaminación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77427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809820"/>
          </a:xfrm>
        </p:spPr>
        <p:txBody>
          <a:bodyPr>
            <a:normAutofit fontScale="90000"/>
          </a:bodyPr>
          <a:lstStyle/>
          <a:p>
            <a:r>
              <a:rPr lang="es-MX" dirty="0"/>
              <a:t>DESCRIPCIÓN DE TEXTURA, SUPERFICIE Y ASPECTO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67938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MGI-FQUNAM</a:t>
            </a:r>
          </a:p>
        </p:txBody>
      </p:sp>
      <p:pic>
        <p:nvPicPr>
          <p:cNvPr id="235523" name="Picture 2" descr="img1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r="16092"/>
          <a:stretch>
            <a:fillRect/>
          </a:stretch>
        </p:blipFill>
        <p:spPr bwMode="auto">
          <a:xfrm>
            <a:off x="1524001" y="1175580"/>
            <a:ext cx="4343400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24" name="Picture 3" descr="img1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" r="8475"/>
          <a:stretch>
            <a:fillRect/>
          </a:stretch>
        </p:blipFill>
        <p:spPr bwMode="auto">
          <a:xfrm>
            <a:off x="5962676" y="1250607"/>
            <a:ext cx="472440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2" name="Text Box 4"/>
          <p:cNvSpPr txBox="1">
            <a:spLocks noChangeArrowheads="1"/>
          </p:cNvSpPr>
          <p:nvPr/>
        </p:nvSpPr>
        <p:spPr bwMode="auto">
          <a:xfrm>
            <a:off x="3166403" y="5546725"/>
            <a:ext cx="5943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COL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O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NIAS LANOSAS, PLANAS Y SECAS</a:t>
            </a:r>
          </a:p>
        </p:txBody>
      </p:sp>
    </p:spTree>
    <p:extLst>
      <p:ext uri="{BB962C8B-B14F-4D97-AF65-F5344CB8AC3E}">
        <p14:creationId xmlns:p14="http://schemas.microsoft.com/office/powerpoint/2010/main" val="126356790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MGI-FQUNAM</a:t>
            </a:r>
          </a:p>
        </p:txBody>
      </p:sp>
      <p:pic>
        <p:nvPicPr>
          <p:cNvPr id="236547" name="Picture 2" descr="Escanear00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1054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9" name="Text Box 3"/>
          <p:cNvSpPr txBox="1">
            <a:spLocks noChangeArrowheads="1"/>
          </p:cNvSpPr>
          <p:nvPr/>
        </p:nvSpPr>
        <p:spPr bwMode="auto">
          <a:xfrm>
            <a:off x="762000" y="4235450"/>
            <a:ext cx="6705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COLONIAS SECAS</a:t>
            </a:r>
          </a:p>
          <a:p>
            <a:pPr algn="ctr">
              <a:defRPr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ATERCIOPELADAS </a:t>
            </a:r>
          </a:p>
        </p:txBody>
      </p:sp>
      <p:pic>
        <p:nvPicPr>
          <p:cNvPr id="236549" name="Picture 4" descr="img1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4" r="37975" b="2798"/>
          <a:stretch>
            <a:fillRect/>
          </a:stretch>
        </p:blipFill>
        <p:spPr bwMode="auto">
          <a:xfrm>
            <a:off x="6651626" y="2514600"/>
            <a:ext cx="40163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362200" y="2743200"/>
            <a:ext cx="73152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 err="1">
                <a:solidFill>
                  <a:schemeClr val="bg1"/>
                </a:solidFill>
              </a:rPr>
              <a:t>Cladosporium</a:t>
            </a:r>
            <a:r>
              <a:rPr lang="en-US" sz="3200" i="1" dirty="0">
                <a:solidFill>
                  <a:schemeClr val="bg1"/>
                </a:solidFill>
              </a:rPr>
              <a:t> sp</a:t>
            </a:r>
            <a:r>
              <a:rPr lang="en-US" sz="2800" i="1" dirty="0">
                <a:solidFill>
                  <a:schemeClr val="bg1"/>
                </a:solidFill>
              </a:rPr>
              <a:t>.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488113" y="3397250"/>
            <a:ext cx="43434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Penicillium</a:t>
            </a:r>
            <a:r>
              <a:rPr lang="en-US" sz="3200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i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versicolor</a:t>
            </a:r>
            <a:endParaRPr lang="es-ES" sz="2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526132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MGI-FQUNAM</a:t>
            </a:r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276600" y="90488"/>
            <a:ext cx="5943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COLONIAS VELLOSAS Y SECAS</a:t>
            </a:r>
          </a:p>
        </p:txBody>
      </p:sp>
      <p:pic>
        <p:nvPicPr>
          <p:cNvPr id="237572" name="Picture 3" descr="img1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4648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573" name="Picture 4" descr="img1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819401"/>
            <a:ext cx="4724400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788626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MGI-FQUNAM</a:t>
            </a:r>
          </a:p>
        </p:txBody>
      </p:sp>
      <p:pic>
        <p:nvPicPr>
          <p:cNvPr id="238595" name="Picture 5" descr="img1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3333"/>
          <a:stretch>
            <a:fillRect/>
          </a:stretch>
        </p:blipFill>
        <p:spPr bwMode="auto">
          <a:xfrm>
            <a:off x="2286000" y="1143000"/>
            <a:ext cx="7696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438400" y="0"/>
            <a:ext cx="7467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COLONIA VELLOSA Y H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Ú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MEDA</a:t>
            </a:r>
          </a:p>
          <a:p>
            <a:pPr algn="ctr">
              <a:defRPr/>
            </a:pP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Geotrichum sp.</a:t>
            </a:r>
          </a:p>
        </p:txBody>
      </p:sp>
    </p:spTree>
    <p:extLst>
      <p:ext uri="{BB962C8B-B14F-4D97-AF65-F5344CB8AC3E}">
        <p14:creationId xmlns:p14="http://schemas.microsoft.com/office/powerpoint/2010/main" val="199694193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MGI-FQUNAM</a:t>
            </a:r>
          </a:p>
        </p:txBody>
      </p:sp>
      <p:pic>
        <p:nvPicPr>
          <p:cNvPr id="244739" name="Picture 2" descr="img1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0" r="17545" b="4425"/>
          <a:stretch>
            <a:fillRect/>
          </a:stretch>
        </p:blipFill>
        <p:spPr bwMode="auto">
          <a:xfrm>
            <a:off x="3581400" y="3352800"/>
            <a:ext cx="4343400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5" name="Text Box 3"/>
          <p:cNvSpPr txBox="1">
            <a:spLocks noChangeArrowheads="1"/>
          </p:cNvSpPr>
          <p:nvPr/>
        </p:nvSpPr>
        <p:spPr bwMode="auto">
          <a:xfrm>
            <a:off x="3276600" y="242888"/>
            <a:ext cx="5943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COLONIAS ALGODONOSAS  Y SECAS</a:t>
            </a:r>
            <a:endParaRPr lang="en-US" sz="4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244741" name="Picture 4" descr="img1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r="14815"/>
          <a:stretch>
            <a:fillRect/>
          </a:stretch>
        </p:blipFill>
        <p:spPr bwMode="auto">
          <a:xfrm>
            <a:off x="1524000" y="838201"/>
            <a:ext cx="342900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742" name="Picture 5" descr="img1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8" r="21428"/>
          <a:stretch>
            <a:fillRect/>
          </a:stretch>
        </p:blipFill>
        <p:spPr bwMode="auto">
          <a:xfrm>
            <a:off x="7239000" y="914400"/>
            <a:ext cx="3429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8" name="Text Box 6"/>
          <p:cNvSpPr txBox="1">
            <a:spLocks noChangeArrowheads="1"/>
          </p:cNvSpPr>
          <p:nvPr/>
        </p:nvSpPr>
        <p:spPr bwMode="auto">
          <a:xfrm>
            <a:off x="1557339" y="6399213"/>
            <a:ext cx="19447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20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MGI-FQUNAM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890963" y="3198813"/>
            <a:ext cx="41283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Típicas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de los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Mucorales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324576331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E303C-BF8F-4C1D-9F4F-69447867E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57201"/>
            <a:ext cx="3200400" cy="1005840"/>
          </a:xfrm>
        </p:spPr>
        <p:txBody>
          <a:bodyPr/>
          <a:lstStyle/>
          <a:p>
            <a:r>
              <a:rPr lang="es-MX" dirty="0"/>
              <a:t>Hongos levaduriformes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F206CD-A337-43FA-A564-6D4869039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6235" y="1675618"/>
            <a:ext cx="4447050" cy="502360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Hongos unicelulares, eucariontes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Morfología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dirty="0"/>
              <a:t>Células ovoides con algunas variaciones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dirty="0"/>
              <a:t>Algunas desarrollan filamentos llamados PSEUDOHIFAS.</a:t>
            </a:r>
          </a:p>
          <a:p>
            <a:r>
              <a:rPr lang="en-US" dirty="0" err="1"/>
              <a:t>Formas</a:t>
            </a:r>
            <a:r>
              <a:rPr lang="en-US" dirty="0"/>
              <a:t> de </a:t>
            </a:r>
            <a:r>
              <a:rPr lang="en-US" dirty="0" err="1"/>
              <a:t>reproducción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Reproducción</a:t>
            </a:r>
            <a:r>
              <a:rPr lang="en-US" dirty="0"/>
              <a:t> asexual: </a:t>
            </a:r>
            <a:r>
              <a:rPr lang="en-US" dirty="0" err="1"/>
              <a:t>Blastoconidias</a:t>
            </a:r>
            <a:r>
              <a:rPr lang="en-US" dirty="0"/>
              <a:t> (</a:t>
            </a:r>
            <a:r>
              <a:rPr lang="en-US" dirty="0" err="1"/>
              <a:t>Gemaciones</a:t>
            </a:r>
            <a:r>
              <a:rPr lang="en-US" dirty="0"/>
              <a:t>)/</a:t>
            </a:r>
            <a:r>
              <a:rPr lang="en-US" dirty="0" err="1"/>
              <a:t>Fisión</a:t>
            </a:r>
            <a:r>
              <a:rPr lang="en-US" dirty="0"/>
              <a:t> </a:t>
            </a:r>
            <a:r>
              <a:rPr lang="en-US" dirty="0" err="1"/>
              <a:t>binaria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Reproducción</a:t>
            </a:r>
            <a:r>
              <a:rPr lang="en-US" dirty="0"/>
              <a:t> sexual: </a:t>
            </a:r>
            <a:r>
              <a:rPr lang="en-US" dirty="0" err="1"/>
              <a:t>ascosporas</a:t>
            </a:r>
            <a:r>
              <a:rPr lang="en-US" dirty="0"/>
              <a:t> (</a:t>
            </a:r>
            <a:r>
              <a:rPr lang="en-US" dirty="0" err="1"/>
              <a:t>bolsas</a:t>
            </a:r>
            <a:r>
              <a:rPr lang="en-US" dirty="0"/>
              <a:t> con </a:t>
            </a:r>
            <a:r>
              <a:rPr lang="en-US" dirty="0" err="1"/>
              <a:t>esporas</a:t>
            </a:r>
            <a:r>
              <a:rPr lang="en-US" dirty="0"/>
              <a:t> dentro de la </a:t>
            </a:r>
            <a:r>
              <a:rPr lang="en-US" dirty="0" err="1"/>
              <a:t>célula</a:t>
            </a:r>
            <a:r>
              <a:rPr lang="en-US" dirty="0"/>
              <a:t>, solo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algunos</a:t>
            </a:r>
            <a:r>
              <a:rPr lang="en-US" dirty="0"/>
              <a:t> </a:t>
            </a:r>
            <a:r>
              <a:rPr lang="en-US" dirty="0" err="1"/>
              <a:t>géneros</a:t>
            </a:r>
            <a:r>
              <a:rPr lang="en-US" dirty="0"/>
              <a:t> (Ascomycota)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Medios</a:t>
            </a:r>
            <a:r>
              <a:rPr lang="en-US" dirty="0"/>
              <a:t> de </a:t>
            </a:r>
            <a:r>
              <a:rPr lang="en-US" dirty="0" err="1"/>
              <a:t>cultivo</a:t>
            </a:r>
            <a:r>
              <a:rPr lang="en-US" dirty="0"/>
              <a:t>: </a:t>
            </a:r>
            <a:r>
              <a:rPr lang="en-US" dirty="0" err="1"/>
              <a:t>Sabouraud</a:t>
            </a:r>
            <a:r>
              <a:rPr lang="en-US" dirty="0"/>
              <a:t>, Agar </a:t>
            </a:r>
            <a:r>
              <a:rPr lang="en-US" dirty="0" err="1"/>
              <a:t>Extracto</a:t>
            </a:r>
            <a:r>
              <a:rPr lang="en-US" dirty="0"/>
              <a:t> de Malta, Papa </a:t>
            </a:r>
            <a:r>
              <a:rPr lang="en-US" dirty="0" err="1"/>
              <a:t>Dextrosa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Incubación</a:t>
            </a:r>
            <a:r>
              <a:rPr lang="en-US" dirty="0"/>
              <a:t>: 28°C 3-5 </a:t>
            </a:r>
            <a:r>
              <a:rPr lang="en-US" dirty="0" err="1"/>
              <a:t>días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Inoculación</a:t>
            </a:r>
            <a:r>
              <a:rPr lang="en-US" dirty="0"/>
              <a:t>: </a:t>
            </a:r>
            <a:r>
              <a:rPr lang="en-US" dirty="0" err="1"/>
              <a:t>Semejante</a:t>
            </a:r>
            <a:r>
              <a:rPr lang="en-US" dirty="0"/>
              <a:t> a </a:t>
            </a:r>
            <a:r>
              <a:rPr lang="en-US" dirty="0" err="1"/>
              <a:t>bacterias</a:t>
            </a:r>
            <a:r>
              <a:rPr lang="en-US" dirty="0"/>
              <a:t> (</a:t>
            </a:r>
            <a:r>
              <a:rPr lang="en-US" dirty="0" err="1"/>
              <a:t>Estriado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Importancia</a:t>
            </a:r>
            <a:r>
              <a:rPr lang="en-US" dirty="0"/>
              <a:t>: </a:t>
            </a:r>
            <a:r>
              <a:rPr lang="en-US" dirty="0" err="1"/>
              <a:t>Producción</a:t>
            </a:r>
            <a:r>
              <a:rPr lang="en-US" dirty="0"/>
              <a:t> de </a:t>
            </a:r>
            <a:r>
              <a:rPr lang="en-US" dirty="0" err="1"/>
              <a:t>alimentos</a:t>
            </a:r>
            <a:r>
              <a:rPr lang="en-US" dirty="0"/>
              <a:t>, </a:t>
            </a:r>
            <a:r>
              <a:rPr lang="en-US" dirty="0" err="1"/>
              <a:t>infecciones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piel</a:t>
            </a:r>
            <a:r>
              <a:rPr lang="en-US" dirty="0"/>
              <a:t>.</a:t>
            </a:r>
            <a:endParaRPr lang="es-MX" dirty="0"/>
          </a:p>
        </p:txBody>
      </p:sp>
      <p:pic>
        <p:nvPicPr>
          <p:cNvPr id="1030" name="Picture 6" descr="Saccharomyces sp. | Atlas de Identificación micológica">
            <a:extLst>
              <a:ext uri="{FF2B5EF4-FFF2-40B4-BE49-F238E27FC236}">
                <a16:creationId xmlns:a16="http://schemas.microsoft.com/office/drawing/2014/main" id="{E424D945-1611-4E12-B4AA-8572C3321E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t="6700" r="6977" b="33747"/>
          <a:stretch/>
        </p:blipFill>
        <p:spPr bwMode="auto">
          <a:xfrm>
            <a:off x="8320624" y="1707269"/>
            <a:ext cx="2159806" cy="171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igure 19 Yeasts: MIG - TML &amp; MSH MicroWeb">
            <a:extLst>
              <a:ext uri="{FF2B5EF4-FFF2-40B4-BE49-F238E27FC236}">
                <a16:creationId xmlns:a16="http://schemas.microsoft.com/office/drawing/2014/main" id="{0215EA6C-27CD-4069-82BC-DB2308F353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7" r="47477" b="20459"/>
          <a:stretch/>
        </p:blipFill>
        <p:spPr bwMode="auto">
          <a:xfrm>
            <a:off x="7752463" y="4108725"/>
            <a:ext cx="2614557" cy="185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Zygosaccharomyces - an overview | ScienceDirect Topics">
            <a:extLst>
              <a:ext uri="{FF2B5EF4-FFF2-40B4-BE49-F238E27FC236}">
                <a16:creationId xmlns:a16="http://schemas.microsoft.com/office/drawing/2014/main" id="{2839F53C-AFCB-457C-ABC7-372CF211D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593163" y="4172635"/>
            <a:ext cx="2126709" cy="202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34DA53-26ED-41EA-9AD9-EC3CCE4E8717}"/>
              </a:ext>
            </a:extLst>
          </p:cNvPr>
          <p:cNvSpPr txBox="1"/>
          <p:nvPr/>
        </p:nvSpPr>
        <p:spPr>
          <a:xfrm>
            <a:off x="8283078" y="3321102"/>
            <a:ext cx="2234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 err="1"/>
              <a:t>Pseudohifas</a:t>
            </a:r>
            <a:endParaRPr lang="es-MX" dirty="0"/>
          </a:p>
          <a:p>
            <a:pPr algn="ctr"/>
            <a:r>
              <a:rPr lang="es-MX" dirty="0"/>
              <a:t>(</a:t>
            </a:r>
            <a:r>
              <a:rPr lang="es-MX" i="1" dirty="0" err="1"/>
              <a:t>Candida</a:t>
            </a:r>
            <a:r>
              <a:rPr lang="es-MX" i="1" dirty="0"/>
              <a:t> </a:t>
            </a:r>
            <a:r>
              <a:rPr lang="es-MX" i="1" dirty="0" err="1"/>
              <a:t>albican</a:t>
            </a:r>
            <a:r>
              <a:rPr lang="es-MX" dirty="0" err="1"/>
              <a:t>s</a:t>
            </a:r>
            <a:r>
              <a:rPr lang="es-MX" dirty="0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4F8193-AF69-47E2-89BA-3203277A2F37}"/>
              </a:ext>
            </a:extLst>
          </p:cNvPr>
          <p:cNvSpPr txBox="1"/>
          <p:nvPr/>
        </p:nvSpPr>
        <p:spPr>
          <a:xfrm>
            <a:off x="6033380" y="6145223"/>
            <a:ext cx="44470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Ascosporas de </a:t>
            </a:r>
            <a:r>
              <a:rPr lang="es-MX" i="1" dirty="0" err="1"/>
              <a:t>Saccharomyces</a:t>
            </a:r>
            <a:r>
              <a:rPr lang="es-MX" i="1" dirty="0"/>
              <a:t> </a:t>
            </a:r>
            <a:r>
              <a:rPr lang="es-MX" i="1" dirty="0" err="1"/>
              <a:t>cerevisiae</a:t>
            </a:r>
            <a:endParaRPr lang="es-MX" i="1" dirty="0"/>
          </a:p>
          <a:p>
            <a:pPr algn="ctr"/>
            <a:r>
              <a:rPr lang="es-MX" sz="1100" dirty="0"/>
              <a:t>(Nos se tiñen, distribuidas en sacos dentro de la célula)</a:t>
            </a:r>
            <a:endParaRPr lang="en-US" sz="1100" dirty="0"/>
          </a:p>
        </p:txBody>
      </p:sp>
      <p:pic>
        <p:nvPicPr>
          <p:cNvPr id="15" name="Picture 12" descr="Diapositiva 1">
            <a:extLst>
              <a:ext uri="{FF2B5EF4-FFF2-40B4-BE49-F238E27FC236}">
                <a16:creationId xmlns:a16="http://schemas.microsoft.com/office/drawing/2014/main" id="{279584B8-3363-4CF9-BEC5-3C27212B0F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2"/>
          <a:stretch/>
        </p:blipFill>
        <p:spPr bwMode="auto">
          <a:xfrm>
            <a:off x="4884683" y="292712"/>
            <a:ext cx="5595747" cy="186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EVADURAS #2. Reproducción asexual y sexual - YouTube">
            <a:extLst>
              <a:ext uri="{FF2B5EF4-FFF2-40B4-BE49-F238E27FC236}">
                <a16:creationId xmlns:a16="http://schemas.microsoft.com/office/drawing/2014/main" id="{059356E8-D1C1-4474-95CC-90BA2CA69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326" y="2157828"/>
            <a:ext cx="1553031" cy="116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5D17961-7D9A-4A8E-9913-5BF41613C2E4}"/>
              </a:ext>
            </a:extLst>
          </p:cNvPr>
          <p:cNvSpPr txBox="1"/>
          <p:nvPr/>
        </p:nvSpPr>
        <p:spPr>
          <a:xfrm>
            <a:off x="4920145" y="3321101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 err="1"/>
              <a:t>Blastoconidias</a:t>
            </a:r>
            <a:endParaRPr lang="es-MX" dirty="0"/>
          </a:p>
          <a:p>
            <a:pPr algn="ctr"/>
            <a:r>
              <a:rPr lang="es-MX" dirty="0"/>
              <a:t>(</a:t>
            </a:r>
            <a:r>
              <a:rPr lang="es-MX" i="1" dirty="0"/>
              <a:t>Gemaciones</a:t>
            </a:r>
            <a:r>
              <a:rPr lang="es-MX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840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MGI-FQUNAM</a:t>
            </a:r>
          </a:p>
        </p:txBody>
      </p:sp>
      <p:pic>
        <p:nvPicPr>
          <p:cNvPr id="245763" name="3 Imagen" descr="PPT66E.tmp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524000" y="228600"/>
            <a:ext cx="6096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i="1" dirty="0" err="1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Aspergillus</a:t>
            </a:r>
            <a:r>
              <a:rPr lang="en-US" sz="3200" i="1" dirty="0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sz="3200" i="1" dirty="0" err="1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fumigatus</a:t>
            </a:r>
            <a:endParaRPr lang="en-US" sz="3200" i="1" dirty="0">
              <a:solidFill>
                <a:srgbClr val="00CC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7360604" y="8128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COLONIAS VELLOSAS  Y SECAS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95492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MGI-FQUNAM</a:t>
            </a:r>
          </a:p>
        </p:txBody>
      </p:sp>
      <p:pic>
        <p:nvPicPr>
          <p:cNvPr id="246787" name="Picture 2" descr="Escanear00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429001"/>
            <a:ext cx="5181600" cy="34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8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3" t="13646" r="12289"/>
          <a:stretch>
            <a:fillRect/>
          </a:stretch>
        </p:blipFill>
        <p:spPr bwMode="auto">
          <a:xfrm>
            <a:off x="1524000" y="0"/>
            <a:ext cx="4724400" cy="349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4" name="Text Box 4"/>
          <p:cNvSpPr txBox="1">
            <a:spLocks noChangeArrowheads="1"/>
          </p:cNvSpPr>
          <p:nvPr/>
        </p:nvSpPr>
        <p:spPr bwMode="auto">
          <a:xfrm>
            <a:off x="6324600" y="1568450"/>
            <a:ext cx="4191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COLONIAS POLVOSAS</a:t>
            </a:r>
          </a:p>
          <a:p>
            <a:pPr algn="ctr">
              <a:defRPr/>
            </a:pP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Y SECAS</a:t>
            </a:r>
            <a:endParaRPr lang="en-US" sz="4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174085" name="Text Box 5"/>
          <p:cNvSpPr txBox="1">
            <a:spLocks noChangeArrowheads="1"/>
          </p:cNvSpPr>
          <p:nvPr/>
        </p:nvSpPr>
        <p:spPr bwMode="auto">
          <a:xfrm>
            <a:off x="9172976" y="6456304"/>
            <a:ext cx="19447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2000" i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MGI-FQUNAM</a:t>
            </a:r>
          </a:p>
        </p:txBody>
      </p:sp>
      <p:sp>
        <p:nvSpPr>
          <p:cNvPr id="8" name="7 Rectángulo"/>
          <p:cNvSpPr/>
          <p:nvPr/>
        </p:nvSpPr>
        <p:spPr>
          <a:xfrm>
            <a:off x="5992495" y="3505200"/>
            <a:ext cx="41694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Penicillium</a:t>
            </a:r>
            <a:r>
              <a:rPr lang="en-US" sz="36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sz="3600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notatum</a:t>
            </a:r>
            <a:endParaRPr lang="en-US" sz="3600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91257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MGI-FQUNAM</a:t>
            </a:r>
          </a:p>
        </p:txBody>
      </p:sp>
      <p:pic>
        <p:nvPicPr>
          <p:cNvPr id="247811" name="Picture 2" descr="img1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505200"/>
            <a:ext cx="5486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2" name="Picture 3" descr="img1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-178594"/>
            <a:ext cx="4495800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3" name="Picture 4" descr="img18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44196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3" name="Text Box 5"/>
          <p:cNvSpPr txBox="1">
            <a:spLocks noChangeArrowheads="1"/>
          </p:cNvSpPr>
          <p:nvPr/>
        </p:nvSpPr>
        <p:spPr bwMode="auto">
          <a:xfrm>
            <a:off x="3721618" y="3028950"/>
            <a:ext cx="51392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COLONIAS POLVOSAS Y SECAS</a:t>
            </a:r>
          </a:p>
        </p:txBody>
      </p:sp>
      <p:sp>
        <p:nvSpPr>
          <p:cNvPr id="176134" name="Text Box 6"/>
          <p:cNvSpPr txBox="1">
            <a:spLocks noChangeArrowheads="1"/>
          </p:cNvSpPr>
          <p:nvPr/>
        </p:nvSpPr>
        <p:spPr bwMode="auto">
          <a:xfrm>
            <a:off x="1557339" y="6399213"/>
            <a:ext cx="19447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2000" i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MGI-FQUNAM</a:t>
            </a:r>
          </a:p>
        </p:txBody>
      </p:sp>
      <p:sp>
        <p:nvSpPr>
          <p:cNvPr id="9" name="8 Rectángulo"/>
          <p:cNvSpPr/>
          <p:nvPr/>
        </p:nvSpPr>
        <p:spPr>
          <a:xfrm>
            <a:off x="3657600" y="3505201"/>
            <a:ext cx="51816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MX" sz="2800" i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Trichotecium</a:t>
            </a:r>
            <a:r>
              <a:rPr lang="es-MX" sz="2800" i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 </a:t>
            </a:r>
            <a:r>
              <a:rPr lang="es-MX" sz="2800" i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roseum</a:t>
            </a:r>
            <a:endParaRPr lang="es-MX" sz="2800" i="1" dirty="0">
              <a:solidFill>
                <a:srgbClr val="66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905000" y="0"/>
            <a:ext cx="39624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MX" sz="32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Penicillium</a:t>
            </a:r>
            <a:r>
              <a:rPr lang="es-MX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</a:t>
            </a:r>
            <a:r>
              <a:rPr lang="es-MX" sz="32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sp.</a:t>
            </a:r>
            <a:r>
              <a:rPr lang="es-MX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</a:t>
            </a:r>
          </a:p>
        </p:txBody>
      </p:sp>
      <p:sp>
        <p:nvSpPr>
          <p:cNvPr id="11" name="10 Rectángulo"/>
          <p:cNvSpPr/>
          <p:nvPr/>
        </p:nvSpPr>
        <p:spPr>
          <a:xfrm rot="10800000" flipV="1">
            <a:off x="6705600" y="2133600"/>
            <a:ext cx="3962400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MX" sz="28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Aspergillus</a:t>
            </a:r>
            <a:r>
              <a:rPr lang="es-MX" sz="2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</a:t>
            </a:r>
            <a:r>
              <a:rPr lang="es-MX" sz="28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flavus</a:t>
            </a:r>
            <a:r>
              <a:rPr lang="es-MX" sz="2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0824324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MX"/>
          </a:p>
        </p:txBody>
      </p:sp>
      <p:sp>
        <p:nvSpPr>
          <p:cNvPr id="3532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MX"/>
          </a:p>
        </p:txBody>
      </p:sp>
      <p:sp>
        <p:nvSpPr>
          <p:cNvPr id="181250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MGI-FQUNAM</a:t>
            </a:r>
          </a:p>
        </p:txBody>
      </p:sp>
      <p:pic>
        <p:nvPicPr>
          <p:cNvPr id="250885" name="Picture 4" descr="img1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r="4167"/>
          <a:stretch>
            <a:fillRect/>
          </a:stretch>
        </p:blipFill>
        <p:spPr bwMode="auto">
          <a:xfrm>
            <a:off x="1557339" y="-5867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3285" name="Rectangle 5"/>
          <p:cNvSpPr>
            <a:spLocks noChangeArrowheads="1"/>
          </p:cNvSpPr>
          <p:nvPr/>
        </p:nvSpPr>
        <p:spPr bwMode="auto">
          <a:xfrm>
            <a:off x="1828800" y="533401"/>
            <a:ext cx="1866900" cy="5191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s-MX" sz="2800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A. </a:t>
            </a:r>
            <a:r>
              <a:rPr kumimoji="1" lang="es-MX" sz="2800" i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terreus</a:t>
            </a:r>
            <a:endParaRPr kumimoji="1" lang="es-MX" sz="2800" i="1" u="sng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sp>
        <p:nvSpPr>
          <p:cNvPr id="353286" name="Rectangle 6"/>
          <p:cNvSpPr>
            <a:spLocks noChangeArrowheads="1"/>
          </p:cNvSpPr>
          <p:nvPr/>
        </p:nvSpPr>
        <p:spPr bwMode="auto">
          <a:xfrm>
            <a:off x="2895601" y="3429000"/>
            <a:ext cx="2887329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s-MX" sz="28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Colonia polvosa</a:t>
            </a:r>
          </a:p>
        </p:txBody>
      </p:sp>
      <p:sp>
        <p:nvSpPr>
          <p:cNvPr id="353287" name="Text Box 7"/>
          <p:cNvSpPr txBox="1">
            <a:spLocks noChangeArrowheads="1"/>
          </p:cNvSpPr>
          <p:nvPr/>
        </p:nvSpPr>
        <p:spPr bwMode="auto">
          <a:xfrm>
            <a:off x="1557339" y="6399213"/>
            <a:ext cx="19447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20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MGI-FQUNAM</a:t>
            </a:r>
          </a:p>
        </p:txBody>
      </p:sp>
    </p:spTree>
    <p:extLst>
      <p:ext uri="{BB962C8B-B14F-4D97-AF65-F5344CB8AC3E}">
        <p14:creationId xmlns:p14="http://schemas.microsoft.com/office/powerpoint/2010/main" val="194167357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MGI-FQUNAM</a:t>
            </a:r>
          </a:p>
        </p:txBody>
      </p:sp>
      <p:pic>
        <p:nvPicPr>
          <p:cNvPr id="251907" name="Picture 2" descr="img1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09600"/>
            <a:ext cx="45720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08" name="Picture 3" descr="img1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1988"/>
            <a:ext cx="4572000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09" name="Picture 4" descr="img1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r="9091"/>
          <a:stretch>
            <a:fillRect/>
          </a:stretch>
        </p:blipFill>
        <p:spPr bwMode="auto">
          <a:xfrm>
            <a:off x="5943600" y="3581400"/>
            <a:ext cx="4724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9" name="Text Box 5"/>
          <p:cNvSpPr txBox="1">
            <a:spLocks noChangeArrowheads="1"/>
          </p:cNvSpPr>
          <p:nvPr/>
        </p:nvSpPr>
        <p:spPr bwMode="auto">
          <a:xfrm>
            <a:off x="3822700" y="50800"/>
            <a:ext cx="47117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320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COLONIAS</a:t>
            </a: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GRANULOSAS</a:t>
            </a:r>
          </a:p>
        </p:txBody>
      </p:sp>
      <p:pic>
        <p:nvPicPr>
          <p:cNvPr id="251911" name="4 Marcador de contenido" descr="PPT6A0.tmp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733800"/>
            <a:ext cx="3048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2590801" y="3200400"/>
            <a:ext cx="28937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s-MX" sz="28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Aspergillus</a:t>
            </a:r>
            <a:r>
              <a:rPr kumimoji="1" lang="es-MX" sz="2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kumimoji="1" lang="es-MX" sz="28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niger</a:t>
            </a:r>
            <a:endParaRPr kumimoji="1" lang="es-MX" sz="2800" i="1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24117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MX"/>
          </a:p>
        </p:txBody>
      </p:sp>
      <p:sp>
        <p:nvSpPr>
          <p:cNvPr id="3225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MX"/>
          </a:p>
        </p:txBody>
      </p:sp>
      <p:sp>
        <p:nvSpPr>
          <p:cNvPr id="18329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MGI-FQUNAM</a:t>
            </a:r>
          </a:p>
        </p:txBody>
      </p:sp>
      <p:pic>
        <p:nvPicPr>
          <p:cNvPr id="252933" name="Picture 4" descr="TrichodermaViride mac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 r="4918" b="8197"/>
          <a:stretch>
            <a:fillRect/>
          </a:stretch>
        </p:blipFill>
        <p:spPr bwMode="auto">
          <a:xfrm>
            <a:off x="1524000" y="1"/>
            <a:ext cx="91440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2566" name="Text Box 6"/>
          <p:cNvSpPr txBox="1">
            <a:spLocks noChangeArrowheads="1"/>
          </p:cNvSpPr>
          <p:nvPr/>
        </p:nvSpPr>
        <p:spPr bwMode="auto">
          <a:xfrm>
            <a:off x="1557339" y="6399213"/>
            <a:ext cx="19447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20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MGI-FQUNAM</a:t>
            </a:r>
          </a:p>
        </p:txBody>
      </p:sp>
      <p:sp>
        <p:nvSpPr>
          <p:cNvPr id="322567" name="Rectangle 7"/>
          <p:cNvSpPr>
            <a:spLocks noChangeArrowheads="1"/>
          </p:cNvSpPr>
          <p:nvPr/>
        </p:nvSpPr>
        <p:spPr bwMode="auto">
          <a:xfrm>
            <a:off x="1604537" y="76201"/>
            <a:ext cx="3666388" cy="95410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1" lang="es-MX" sz="2800" i="1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Colonia granulosa de </a:t>
            </a:r>
          </a:p>
          <a:p>
            <a:pPr algn="ctr">
              <a:defRPr/>
            </a:pPr>
            <a:r>
              <a:rPr kumimoji="1" lang="es-MX" sz="2800" i="1" u="sng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Trichoderma sp</a:t>
            </a:r>
          </a:p>
        </p:txBody>
      </p:sp>
    </p:spTree>
    <p:extLst>
      <p:ext uri="{BB962C8B-B14F-4D97-AF65-F5344CB8AC3E}">
        <p14:creationId xmlns:p14="http://schemas.microsoft.com/office/powerpoint/2010/main" val="385411843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idx="1"/>
          </p:nvPr>
        </p:nvSpPr>
        <p:spPr>
          <a:xfrm>
            <a:off x="407963" y="1489075"/>
            <a:ext cx="9802837" cy="4530725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en-US" sz="2400" b="1" dirty="0"/>
              <a:t>BAJO LA SUPERFICIE (REVERSO): </a:t>
            </a:r>
          </a:p>
          <a:p>
            <a:pPr algn="just" eaLnBrk="1" hangingPunct="1"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en-US" sz="2400" b="1" dirty="0"/>
              <a:t>	</a:t>
            </a:r>
            <a:r>
              <a:rPr lang="en-US" sz="2400" b="1" dirty="0" err="1"/>
              <a:t>Producci</a:t>
            </a:r>
            <a:r>
              <a:rPr lang="en-US" sz="2400" b="1" dirty="0" err="1">
                <a:cs typeface="Arial" charset="0"/>
              </a:rPr>
              <a:t>ó</a:t>
            </a:r>
            <a:r>
              <a:rPr lang="en-US" sz="2400" b="1" dirty="0" err="1"/>
              <a:t>n</a:t>
            </a:r>
            <a:r>
              <a:rPr lang="en-US" sz="2400" b="1" dirty="0"/>
              <a:t> de </a:t>
            </a:r>
            <a:r>
              <a:rPr lang="en-US" sz="2400" b="1" dirty="0" err="1"/>
              <a:t>pigmentos</a:t>
            </a:r>
            <a:r>
              <a:rPr lang="en-US" sz="2400" b="1" dirty="0"/>
              <a:t>: </a:t>
            </a:r>
            <a:r>
              <a:rPr lang="en-US" sz="2400" b="1" dirty="0" err="1"/>
              <a:t>estos</a:t>
            </a:r>
            <a:r>
              <a:rPr lang="en-US" sz="2400" b="1" dirty="0"/>
              <a:t> son </a:t>
            </a:r>
            <a:r>
              <a:rPr lang="en-US" sz="2400" b="1" dirty="0" err="1"/>
              <a:t>generados</a:t>
            </a:r>
            <a:r>
              <a:rPr lang="en-US" sz="2400" b="1" dirty="0"/>
              <a:t> </a:t>
            </a:r>
            <a:r>
              <a:rPr lang="en-US" sz="2400" b="1" dirty="0" err="1"/>
              <a:t>dentro</a:t>
            </a:r>
            <a:r>
              <a:rPr lang="en-US" sz="2400" b="1" dirty="0"/>
              <a:t> del agar </a:t>
            </a:r>
            <a:r>
              <a:rPr lang="en-US" sz="2400" b="1" dirty="0" err="1"/>
              <a:t>bajo</a:t>
            </a:r>
            <a:r>
              <a:rPr lang="en-US" sz="2400" b="1" dirty="0"/>
              <a:t> la </a:t>
            </a:r>
            <a:r>
              <a:rPr lang="en-US" sz="2400" b="1" dirty="0" err="1"/>
              <a:t>superficie</a:t>
            </a:r>
            <a:r>
              <a:rPr lang="en-US" sz="2400" b="1" dirty="0"/>
              <a:t> de la </a:t>
            </a:r>
            <a:r>
              <a:rPr lang="en-US" sz="2400" b="1" dirty="0" err="1"/>
              <a:t>colonia</a:t>
            </a:r>
            <a:r>
              <a:rPr lang="en-US" sz="2400" b="1" dirty="0"/>
              <a:t> </a:t>
            </a:r>
            <a:r>
              <a:rPr lang="en-US" sz="2400" b="1" dirty="0" err="1"/>
              <a:t>f</a:t>
            </a:r>
            <a:r>
              <a:rPr lang="en-US" sz="2400" b="1" dirty="0" err="1">
                <a:cs typeface="Arial" charset="0"/>
              </a:rPr>
              <a:t>ú</a:t>
            </a:r>
            <a:r>
              <a:rPr lang="en-US" sz="2400" b="1" dirty="0" err="1"/>
              <a:t>ngica</a:t>
            </a:r>
            <a:r>
              <a:rPr lang="en-US" sz="2400" b="1" dirty="0"/>
              <a:t>.</a:t>
            </a:r>
          </a:p>
          <a:p>
            <a:pPr algn="just" eaLnBrk="1" hangingPunct="1"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en-US" sz="2400" b="1" dirty="0"/>
              <a:t>A HIALINOS: </a:t>
            </a:r>
            <a:r>
              <a:rPr lang="en-US" sz="2400" b="1" dirty="0" err="1"/>
              <a:t>hongos</a:t>
            </a:r>
            <a:r>
              <a:rPr lang="en-US" sz="2400" b="1" dirty="0"/>
              <a:t> que </a:t>
            </a:r>
            <a:r>
              <a:rPr lang="en-US" sz="2400" b="1" dirty="0" err="1"/>
              <a:t>presentan</a:t>
            </a:r>
            <a:r>
              <a:rPr lang="en-US" sz="2400" b="1" dirty="0"/>
              <a:t> </a:t>
            </a:r>
            <a:r>
              <a:rPr lang="en-US" sz="2400" b="1" dirty="0" err="1"/>
              <a:t>cualquier</a:t>
            </a:r>
            <a:r>
              <a:rPr lang="en-US" sz="2400" b="1" dirty="0"/>
              <a:t> </a:t>
            </a:r>
            <a:r>
              <a:rPr lang="en-US" sz="2400" b="1" dirty="0" err="1"/>
              <a:t>pigmento</a:t>
            </a:r>
            <a:r>
              <a:rPr lang="en-US" sz="2400" b="1" dirty="0"/>
              <a:t> </a:t>
            </a:r>
            <a:r>
              <a:rPr lang="en-US" sz="2400" b="1" dirty="0" err="1"/>
              <a:t>menos</a:t>
            </a:r>
            <a:r>
              <a:rPr lang="en-US" sz="2400" b="1" dirty="0"/>
              <a:t> negro, </a:t>
            </a:r>
            <a:r>
              <a:rPr lang="en-US" sz="2400" b="1" dirty="0" err="1"/>
              <a:t>ej</a:t>
            </a:r>
            <a:r>
              <a:rPr lang="en-US" sz="2400" b="1" dirty="0"/>
              <a:t>. </a:t>
            </a:r>
            <a:r>
              <a:rPr lang="en-US" sz="2400" b="1" i="1" dirty="0" err="1"/>
              <a:t>mucorales</a:t>
            </a:r>
            <a:r>
              <a:rPr lang="en-US" sz="2400" b="1" i="1" dirty="0"/>
              <a:t>, </a:t>
            </a:r>
            <a:r>
              <a:rPr lang="en-US" sz="2400" b="1" i="1" dirty="0" err="1"/>
              <a:t>moniliaceae</a:t>
            </a:r>
            <a:r>
              <a:rPr lang="en-US" sz="2400" b="1" dirty="0"/>
              <a:t>, </a:t>
            </a:r>
            <a:r>
              <a:rPr lang="en-US" sz="2400" b="1" i="1" dirty="0" err="1"/>
              <a:t>tuberculariaceae</a:t>
            </a:r>
            <a:r>
              <a:rPr lang="en-US" sz="2400" b="1" i="1" dirty="0"/>
              <a:t> y </a:t>
            </a:r>
            <a:r>
              <a:rPr lang="en-US" sz="2400" b="1" i="1" dirty="0" err="1"/>
              <a:t>cryptococcaceae</a:t>
            </a:r>
            <a:r>
              <a:rPr lang="en-US" sz="2400" b="1" dirty="0"/>
              <a:t>.</a:t>
            </a:r>
          </a:p>
          <a:p>
            <a:pPr algn="just" eaLnBrk="1" hangingPunct="1"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en-US" sz="2400" b="1" dirty="0"/>
              <a:t>B NEGROS : </a:t>
            </a:r>
          </a:p>
          <a:p>
            <a:pPr algn="just" eaLnBrk="1" hangingPunct="1"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en-US" sz="2400" b="1" dirty="0"/>
              <a:t>	</a:t>
            </a:r>
            <a:r>
              <a:rPr lang="en-US" sz="2400" b="1" dirty="0" err="1"/>
              <a:t>demat</a:t>
            </a:r>
            <a:r>
              <a:rPr lang="en-US" sz="2400" b="1" dirty="0" err="1">
                <a:cs typeface="Arial" charset="0"/>
              </a:rPr>
              <a:t>í</a:t>
            </a:r>
            <a:r>
              <a:rPr lang="en-US" sz="2400" b="1" dirty="0" err="1"/>
              <a:t>aceos</a:t>
            </a:r>
            <a:r>
              <a:rPr lang="en-US" sz="2400" b="1" dirty="0"/>
              <a:t> o </a:t>
            </a:r>
            <a:r>
              <a:rPr lang="en-US" sz="2400" b="1" dirty="0" err="1"/>
              <a:t>fuliginosos</a:t>
            </a:r>
            <a:r>
              <a:rPr lang="en-US" sz="2400" b="1" dirty="0"/>
              <a:t>, </a:t>
            </a:r>
            <a:r>
              <a:rPr lang="en-US" sz="2400" b="1" dirty="0" err="1"/>
              <a:t>presentan</a:t>
            </a:r>
            <a:r>
              <a:rPr lang="en-US" sz="2400" b="1" dirty="0"/>
              <a:t> </a:t>
            </a:r>
            <a:r>
              <a:rPr lang="en-US" sz="2400" b="1" dirty="0" err="1"/>
              <a:t>pigmento</a:t>
            </a:r>
            <a:r>
              <a:rPr lang="en-US" sz="2400" b="1" dirty="0"/>
              <a:t> negro de </a:t>
            </a:r>
            <a:r>
              <a:rPr lang="en-US" sz="2400" b="1" dirty="0" err="1"/>
              <a:t>tipo</a:t>
            </a:r>
            <a:r>
              <a:rPr lang="en-US" sz="2400" b="1" dirty="0"/>
              <a:t> </a:t>
            </a:r>
            <a:r>
              <a:rPr lang="en-US" sz="2400" b="1" dirty="0" err="1"/>
              <a:t>mel</a:t>
            </a:r>
            <a:r>
              <a:rPr lang="en-US" sz="2400" b="1" dirty="0" err="1">
                <a:cs typeface="Arial" charset="0"/>
              </a:rPr>
              <a:t>á</a:t>
            </a:r>
            <a:r>
              <a:rPr lang="en-US" sz="2400" b="1" dirty="0" err="1"/>
              <a:t>nico</a:t>
            </a:r>
            <a:r>
              <a:rPr lang="en-US" sz="2400" b="1" dirty="0"/>
              <a:t>. fam. </a:t>
            </a:r>
            <a:r>
              <a:rPr lang="en-US" sz="2400" b="1" i="1" dirty="0" err="1"/>
              <a:t>dematiaceae</a:t>
            </a:r>
            <a:r>
              <a:rPr lang="en-US" sz="2400" b="1" i="1" dirty="0"/>
              <a:t>.</a:t>
            </a:r>
          </a:p>
          <a:p>
            <a:pPr algn="just" eaLnBrk="1" hangingPunct="1">
              <a:lnSpc>
                <a:spcPct val="90000"/>
              </a:lnSpc>
              <a:buFont typeface="Monotype Sorts" pitchFamily="2" charset="2"/>
              <a:buNone/>
              <a:defRPr/>
            </a:pPr>
            <a:endParaRPr lang="en-US" sz="2400" b="1" dirty="0"/>
          </a:p>
        </p:txBody>
      </p:sp>
      <p:sp>
        <p:nvSpPr>
          <p:cNvPr id="16691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MGI-FQUNAM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18160" y="323556"/>
            <a:ext cx="9692640" cy="988409"/>
          </a:xfrm>
        </p:spPr>
        <p:txBody>
          <a:bodyPr/>
          <a:lstStyle/>
          <a:p>
            <a:r>
              <a:rPr lang="es-MX" dirty="0"/>
              <a:t>PIGMENTOS</a:t>
            </a:r>
          </a:p>
        </p:txBody>
      </p:sp>
    </p:spTree>
    <p:extLst>
      <p:ext uri="{BB962C8B-B14F-4D97-AF65-F5344CB8AC3E}">
        <p14:creationId xmlns:p14="http://schemas.microsoft.com/office/powerpoint/2010/main" val="2039171352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839B2-AE8A-4511-96D3-1563F64D8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57" y="798248"/>
            <a:ext cx="9692640" cy="694957"/>
          </a:xfrm>
        </p:spPr>
        <p:txBody>
          <a:bodyPr/>
          <a:lstStyle/>
          <a:p>
            <a:r>
              <a:rPr lang="es-MX" dirty="0"/>
              <a:t>COLOR DE LA COLONIA</a:t>
            </a:r>
            <a:endParaRPr lang="en-US" dirty="0"/>
          </a:p>
        </p:txBody>
      </p:sp>
      <p:pic>
        <p:nvPicPr>
          <p:cNvPr id="4" name="Picture 5" descr="img147">
            <a:extLst>
              <a:ext uri="{FF2B5EF4-FFF2-40B4-BE49-F238E27FC236}">
                <a16:creationId xmlns:a16="http://schemas.microsoft.com/office/drawing/2014/main" id="{0BAD22CD-7E3F-4D86-8A31-B13C114487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3333"/>
          <a:stretch>
            <a:fillRect/>
          </a:stretch>
        </p:blipFill>
        <p:spPr bwMode="auto">
          <a:xfrm>
            <a:off x="718527" y="1878671"/>
            <a:ext cx="3414842" cy="3016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Aspergillus flavus on Saboraud Dextrose Agar (SDA). A. flavus is a  saprotrophic and pathogenic fungus. It is an opportunistic human… | Fungi,  Microbiology, Lab tech">
            <a:extLst>
              <a:ext uri="{FF2B5EF4-FFF2-40B4-BE49-F238E27FC236}">
                <a16:creationId xmlns:a16="http://schemas.microsoft.com/office/drawing/2014/main" id="{A81148C9-6844-4878-A90E-FB05CA378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326" y="1878671"/>
            <a:ext cx="3219347" cy="321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tachybotris Selective Agar Plate, for the Selective Cultivation of  Stachybotrys chartarum - sick building syndrome">
            <a:extLst>
              <a:ext uri="{FF2B5EF4-FFF2-40B4-BE49-F238E27FC236}">
                <a16:creationId xmlns:a16="http://schemas.microsoft.com/office/drawing/2014/main" id="{12E7CF27-6CF0-415B-A725-EF0DA877C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156" y="1878671"/>
            <a:ext cx="3190606" cy="321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6AD99F-B674-4CD4-B34E-63219D95A23A}"/>
              </a:ext>
            </a:extLst>
          </p:cNvPr>
          <p:cNvSpPr txBox="1"/>
          <p:nvPr/>
        </p:nvSpPr>
        <p:spPr>
          <a:xfrm>
            <a:off x="2104945" y="4966286"/>
            <a:ext cx="11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BLANCA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0C5D0F-3D12-4B8F-80CD-C94E6505978C}"/>
              </a:ext>
            </a:extLst>
          </p:cNvPr>
          <p:cNvSpPr txBox="1"/>
          <p:nvPr/>
        </p:nvSpPr>
        <p:spPr>
          <a:xfrm>
            <a:off x="4787788" y="5150952"/>
            <a:ext cx="2616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VERDE CON BORDE </a:t>
            </a:r>
          </a:p>
          <a:p>
            <a:pPr algn="ctr"/>
            <a:r>
              <a:rPr lang="es-MX" dirty="0"/>
              <a:t>BLANCO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7F314A-8518-4F0A-8204-529BEF2E9441}"/>
              </a:ext>
            </a:extLst>
          </p:cNvPr>
          <p:cNvSpPr txBox="1"/>
          <p:nvPr/>
        </p:nvSpPr>
        <p:spPr>
          <a:xfrm>
            <a:off x="9320754" y="5342941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NEGRA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1FE500-8D74-4311-AA10-2A61E91C394D}"/>
              </a:ext>
            </a:extLst>
          </p:cNvPr>
          <p:cNvSpPr txBox="1"/>
          <p:nvPr/>
        </p:nvSpPr>
        <p:spPr>
          <a:xfrm>
            <a:off x="1846993" y="6143130"/>
            <a:ext cx="8105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Depende de cada hongo, algunas veces cambia con el tiempo de incubación.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3835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D540B-F50E-4D0A-88BC-F74054C04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Pigmentación de Fusarium </a:t>
            </a:r>
            <a:r>
              <a:rPr lang="es-MX" dirty="0" err="1"/>
              <a:t>sp</a:t>
            </a:r>
            <a:r>
              <a:rPr lang="es-MX" dirty="0"/>
              <a:t>.</a:t>
            </a:r>
            <a:endParaRPr lang="en-US" dirty="0"/>
          </a:p>
        </p:txBody>
      </p:sp>
      <p:pic>
        <p:nvPicPr>
          <p:cNvPr id="4" name="Picture 2" descr="Fusarium | Mycology Online">
            <a:extLst>
              <a:ext uri="{FF2B5EF4-FFF2-40B4-BE49-F238E27FC236}">
                <a16:creationId xmlns:a16="http://schemas.microsoft.com/office/drawing/2014/main" id="{5BED01AA-BB5D-4E01-96A4-33BB019F4B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0466" y="1901751"/>
            <a:ext cx="7640478" cy="372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97ECCB-932A-45BA-9339-8BA7303D87A3}"/>
              </a:ext>
            </a:extLst>
          </p:cNvPr>
          <p:cNvSpPr txBox="1"/>
          <p:nvPr/>
        </p:nvSpPr>
        <p:spPr>
          <a:xfrm>
            <a:off x="3020332" y="5811227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ANVERSO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7D5049-4E0E-4A87-B4F7-AB32A5C421FE}"/>
              </a:ext>
            </a:extLst>
          </p:cNvPr>
          <p:cNvSpPr txBox="1"/>
          <p:nvPr/>
        </p:nvSpPr>
        <p:spPr>
          <a:xfrm>
            <a:off x="7358102" y="5837428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REVERSO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91F4F3-262E-4CAE-8425-CECFB55E589E}"/>
              </a:ext>
            </a:extLst>
          </p:cNvPr>
          <p:cNvSpPr txBox="1"/>
          <p:nvPr/>
        </p:nvSpPr>
        <p:spPr>
          <a:xfrm>
            <a:off x="6536468" y="6232445"/>
            <a:ext cx="3781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(Pigmento difusible/hidrosoluble)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0846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/>
              <a:t>DESCRIPCIÓN MICROSCÓPICA DE HONGOS</a:t>
            </a: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 err="1"/>
              <a:t>Micromorfología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34594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Onychomycosis Caused by Rhodotorula glutinis: A Case Report">
            <a:extLst>
              <a:ext uri="{FF2B5EF4-FFF2-40B4-BE49-F238E27FC236}">
                <a16:creationId xmlns:a16="http://schemas.microsoft.com/office/drawing/2014/main" id="{B8EB2F5E-0FD2-4E3C-8638-87A301A80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4173415" cy="322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FCC554F-D7D6-4C26-963D-30B5E6BF1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184977"/>
            <a:ext cx="9692640" cy="731520"/>
          </a:xfrm>
        </p:spPr>
        <p:txBody>
          <a:bodyPr/>
          <a:lstStyle/>
          <a:p>
            <a:r>
              <a:rPr lang="es-MX" dirty="0"/>
              <a:t>Hongos levaduriformes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9DDB73-7B12-4607-8FA1-B0636BD68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48253" y="993708"/>
            <a:ext cx="4480560" cy="398616"/>
          </a:xfrm>
        </p:spPr>
        <p:txBody>
          <a:bodyPr/>
          <a:lstStyle/>
          <a:p>
            <a:r>
              <a:rPr lang="es-MX" i="1" dirty="0" err="1"/>
              <a:t>Saccharomyces</a:t>
            </a:r>
            <a:r>
              <a:rPr lang="es-MX" i="1" dirty="0"/>
              <a:t> </a:t>
            </a:r>
            <a:r>
              <a:rPr lang="es-MX" i="1" dirty="0" err="1"/>
              <a:t>cerevisiae</a:t>
            </a:r>
            <a:endParaRPr lang="en-US" i="1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9FF1CDB-96AF-4EFE-9DBA-FC5F55C89B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47840" y="1047072"/>
            <a:ext cx="4480560" cy="565068"/>
          </a:xfrm>
        </p:spPr>
        <p:txBody>
          <a:bodyPr/>
          <a:lstStyle/>
          <a:p>
            <a:r>
              <a:rPr lang="es-MX" i="1" dirty="0" err="1"/>
              <a:t>Rhodotorula</a:t>
            </a:r>
            <a:r>
              <a:rPr lang="es-MX" dirty="0"/>
              <a:t> </a:t>
            </a:r>
            <a:r>
              <a:rPr lang="es-MX" dirty="0" err="1"/>
              <a:t>sp</a:t>
            </a:r>
            <a:r>
              <a:rPr lang="es-MX" dirty="0"/>
              <a:t>.</a:t>
            </a:r>
            <a:endParaRPr lang="en-US" dirty="0"/>
          </a:p>
        </p:txBody>
      </p:sp>
      <p:pic>
        <p:nvPicPr>
          <p:cNvPr id="3074" name="Picture 2" descr="FUNGI:">
            <a:extLst>
              <a:ext uri="{FF2B5EF4-FFF2-40B4-BE49-F238E27FC236}">
                <a16:creationId xmlns:a16="http://schemas.microsoft.com/office/drawing/2014/main" id="{50C203E2-FD15-4892-8D9F-9E30709A320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71" y="4360578"/>
            <a:ext cx="3642216" cy="234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bout the morphology of colonies | Eureka Brewing">
            <a:extLst>
              <a:ext uri="{FF2B5EF4-FFF2-40B4-BE49-F238E27FC236}">
                <a16:creationId xmlns:a16="http://schemas.microsoft.com/office/drawing/2014/main" id="{3C694217-0E3E-4164-B076-4C646FD08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95"/>
          <a:stretch/>
        </p:blipFill>
        <p:spPr bwMode="auto">
          <a:xfrm>
            <a:off x="2044773" y="1594597"/>
            <a:ext cx="3642215" cy="289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icrobiología UMH">
            <a:extLst>
              <a:ext uri="{FF2B5EF4-FFF2-40B4-BE49-F238E27FC236}">
                <a16:creationId xmlns:a16="http://schemas.microsoft.com/office/drawing/2014/main" id="{09E211D8-8F1C-4E12-BF1F-EC5F894EC9DE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1" y="1731964"/>
            <a:ext cx="4122614" cy="289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3B06FD-DF1A-41B3-A158-3CBD7F82F852}"/>
              </a:ext>
            </a:extLst>
          </p:cNvPr>
          <p:cNvSpPr txBox="1"/>
          <p:nvPr/>
        </p:nvSpPr>
        <p:spPr>
          <a:xfrm>
            <a:off x="264160" y="2397760"/>
            <a:ext cx="1677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/>
              <a:t>Características </a:t>
            </a:r>
          </a:p>
          <a:p>
            <a:r>
              <a:rPr lang="es-MX" sz="1600" dirty="0" err="1"/>
              <a:t>morfocoloniales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95EB6B-B607-467F-BCDB-4B46B661BE81}"/>
              </a:ext>
            </a:extLst>
          </p:cNvPr>
          <p:cNvSpPr txBox="1"/>
          <p:nvPr/>
        </p:nvSpPr>
        <p:spPr>
          <a:xfrm>
            <a:off x="264160" y="4964842"/>
            <a:ext cx="1658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/>
              <a:t>Características </a:t>
            </a:r>
          </a:p>
          <a:p>
            <a:r>
              <a:rPr lang="es-MX" sz="1600" dirty="0"/>
              <a:t>microscópicas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533943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30642-3591-42F8-94BA-0CD71F3AC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457200"/>
            <a:ext cx="4578891" cy="1600197"/>
          </a:xfrm>
        </p:spPr>
        <p:txBody>
          <a:bodyPr>
            <a:normAutofit/>
          </a:bodyPr>
          <a:lstStyle/>
          <a:p>
            <a:r>
              <a:rPr lang="es-MX" dirty="0"/>
              <a:t>ESTUDIO DE HONGOS LEVADURIFORMES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F476EF-BAEA-43C9-8746-389798681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6790" y="2671144"/>
            <a:ext cx="3352301" cy="1816449"/>
          </a:xfrm>
        </p:spPr>
        <p:txBody>
          <a:bodyPr>
            <a:normAutofit/>
          </a:bodyPr>
          <a:lstStyle/>
          <a:p>
            <a:r>
              <a:rPr lang="es-MX" sz="1400" dirty="0"/>
              <a:t>Se puede realizar una tinción simple y observar a 40x </a:t>
            </a:r>
          </a:p>
          <a:p>
            <a:r>
              <a:rPr lang="es-MX" sz="1400" dirty="0"/>
              <a:t>Describir morfología, presencia de </a:t>
            </a:r>
            <a:r>
              <a:rPr lang="es-MX" sz="1400" dirty="0" err="1"/>
              <a:t>blastoconidios</a:t>
            </a:r>
            <a:r>
              <a:rPr lang="es-MX" sz="1400" dirty="0"/>
              <a:t> (gemaciones), ascosporas o </a:t>
            </a:r>
            <a:r>
              <a:rPr lang="es-MX" sz="1400" dirty="0" err="1"/>
              <a:t>pseudohifas</a:t>
            </a:r>
            <a:endParaRPr lang="en-US" sz="1400" dirty="0"/>
          </a:p>
        </p:txBody>
      </p:sp>
      <p:pic>
        <p:nvPicPr>
          <p:cNvPr id="1026" name="Picture 2" descr="Figure 19 Yeasts: MIG - TML &amp; MSH MicroWeb">
            <a:extLst>
              <a:ext uri="{FF2B5EF4-FFF2-40B4-BE49-F238E27FC236}">
                <a16:creationId xmlns:a16="http://schemas.microsoft.com/office/drawing/2014/main" id="{F338AF1B-22A5-4C70-9053-F425103F48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4" b="37879"/>
          <a:stretch/>
        </p:blipFill>
        <p:spPr bwMode="auto">
          <a:xfrm>
            <a:off x="7832034" y="836266"/>
            <a:ext cx="2754879" cy="207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furcación En Ciernes Células De Levadura Con Pseudohifas En La Orina  Tinción De Gram Bien Con Microscopio. Fotos, Retratos, Imágenes Y  Fotografía De Archivo Libres De Derecho. Image 49788316.">
            <a:extLst>
              <a:ext uri="{FF2B5EF4-FFF2-40B4-BE49-F238E27FC236}">
                <a16:creationId xmlns:a16="http://schemas.microsoft.com/office/drawing/2014/main" id="{CD515DDD-9425-4651-BE0F-332347852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461" y="4004735"/>
            <a:ext cx="3706864" cy="239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ndida albicans. Micología. GEFOR. Grupo de Estudio para la Formación y  Docencia en Enfermedades Infecciosas y Microbiología Clínica">
            <a:extLst>
              <a:ext uri="{FF2B5EF4-FFF2-40B4-BE49-F238E27FC236}">
                <a16:creationId xmlns:a16="http://schemas.microsoft.com/office/drawing/2014/main" id="{F34B38D6-9442-43AD-97D1-3C06CD3FE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932" y="2398681"/>
            <a:ext cx="3225251" cy="274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229C29-AD6E-491A-9E40-22CC34F9656E}"/>
              </a:ext>
            </a:extLst>
          </p:cNvPr>
          <p:cNvSpPr txBox="1"/>
          <p:nvPr/>
        </p:nvSpPr>
        <p:spPr>
          <a:xfrm>
            <a:off x="3780478" y="5205454"/>
            <a:ext cx="3730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i="1" dirty="0" err="1"/>
              <a:t>Saccharomyces</a:t>
            </a:r>
            <a:r>
              <a:rPr lang="es-MX" i="1" dirty="0"/>
              <a:t> </a:t>
            </a:r>
            <a:r>
              <a:rPr lang="es-MX" i="1" dirty="0" err="1"/>
              <a:t>cerevisiae</a:t>
            </a:r>
            <a:endParaRPr lang="es-MX" i="1" dirty="0"/>
          </a:p>
          <a:p>
            <a:pPr algn="ctr"/>
            <a:r>
              <a:rPr lang="es-MX" i="1" dirty="0"/>
              <a:t>(Células ovoides y </a:t>
            </a:r>
            <a:r>
              <a:rPr lang="es-MX" i="1" dirty="0" err="1"/>
              <a:t>blastoconidios</a:t>
            </a:r>
            <a:r>
              <a:rPr lang="es-MX" i="1" dirty="0"/>
              <a:t>)</a:t>
            </a:r>
            <a:endParaRPr lang="en-US" i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A9B24E-4C30-43EF-901D-DE609953A8B6}"/>
              </a:ext>
            </a:extLst>
          </p:cNvPr>
          <p:cNvSpPr/>
          <p:nvPr/>
        </p:nvSpPr>
        <p:spPr>
          <a:xfrm>
            <a:off x="8510705" y="6309007"/>
            <a:ext cx="20762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i="1" dirty="0" err="1"/>
              <a:t>Candida</a:t>
            </a:r>
            <a:r>
              <a:rPr lang="es-MX" i="1" dirty="0"/>
              <a:t> </a:t>
            </a:r>
            <a:r>
              <a:rPr lang="es-MX" i="1" dirty="0" err="1"/>
              <a:t>albicans</a:t>
            </a:r>
            <a:endParaRPr lang="es-MX" i="1" dirty="0"/>
          </a:p>
          <a:p>
            <a:r>
              <a:rPr lang="es-MX" i="1" dirty="0"/>
              <a:t>(</a:t>
            </a:r>
            <a:r>
              <a:rPr lang="es-MX" i="1" dirty="0" err="1"/>
              <a:t>Pseudohifas</a:t>
            </a:r>
            <a:r>
              <a:rPr lang="es-MX" i="1" dirty="0"/>
              <a:t>)</a:t>
            </a:r>
            <a:endParaRPr lang="en-US" i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FCCACE-0781-466B-81E6-780E371AE58C}"/>
              </a:ext>
            </a:extLst>
          </p:cNvPr>
          <p:cNvSpPr/>
          <p:nvPr/>
        </p:nvSpPr>
        <p:spPr>
          <a:xfrm>
            <a:off x="7702793" y="3047959"/>
            <a:ext cx="28841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i="1" dirty="0" err="1"/>
              <a:t>Saccharomyces</a:t>
            </a:r>
            <a:r>
              <a:rPr lang="es-MX" i="1" dirty="0"/>
              <a:t> </a:t>
            </a:r>
            <a:r>
              <a:rPr lang="es-MX" i="1" dirty="0" err="1"/>
              <a:t>cerevisiae</a:t>
            </a:r>
            <a:endParaRPr lang="es-MX" i="1" dirty="0"/>
          </a:p>
          <a:p>
            <a:pPr algn="ctr"/>
            <a:r>
              <a:rPr lang="es-MX" i="1" dirty="0"/>
              <a:t>(Ascosporas dentro de</a:t>
            </a:r>
          </a:p>
          <a:p>
            <a:pPr algn="ctr"/>
            <a:r>
              <a:rPr lang="es-MX" i="1" dirty="0" err="1"/>
              <a:t>levadura,sin</a:t>
            </a:r>
            <a:r>
              <a:rPr lang="es-MX" i="1" dirty="0"/>
              <a:t> teñir)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410546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872197"/>
            <a:ext cx="11375756" cy="1325562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/>
              <a:t>ESTUDIO MICROSCOPICO DE HONGOS FILAMENTOSOS: </a:t>
            </a:r>
            <a:br>
              <a:rPr lang="es-MX" dirty="0"/>
            </a:br>
            <a:r>
              <a:rPr lang="es-MX" dirty="0"/>
              <a:t>IMPRONTA CON AZUL DE ALGODÓN LACTOFENOL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03" t="31265" r="6688" b="11313"/>
          <a:stretch/>
        </p:blipFill>
        <p:spPr>
          <a:xfrm>
            <a:off x="195202" y="2085975"/>
            <a:ext cx="10603471" cy="3911869"/>
          </a:xfrm>
        </p:spPr>
      </p:pic>
    </p:spTree>
    <p:extLst>
      <p:ext uri="{BB962C8B-B14F-4D97-AF65-F5344CB8AC3E}">
        <p14:creationId xmlns:p14="http://schemas.microsoft.com/office/powerpoint/2010/main" val="18107957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FUNDAMENTO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61872" y="1828800"/>
            <a:ext cx="5119878" cy="4351337"/>
          </a:xfrm>
        </p:spPr>
        <p:txBody>
          <a:bodyPr/>
          <a:lstStyle/>
          <a:p>
            <a:r>
              <a:rPr lang="es-MX" dirty="0"/>
              <a:t>TINCIÓN SIMPLE: AZUL DE ALGOÓN LACTOFENOL</a:t>
            </a:r>
          </a:p>
          <a:p>
            <a:r>
              <a:rPr lang="es-MX" dirty="0"/>
              <a:t> FENOL: Destruye microbiota acompañante, inactiva enzimas líticas y </a:t>
            </a:r>
            <a:r>
              <a:rPr lang="es-MX" dirty="0" err="1"/>
              <a:t>actua</a:t>
            </a:r>
            <a:r>
              <a:rPr lang="es-MX" dirty="0"/>
              <a:t> como mordente </a:t>
            </a:r>
          </a:p>
          <a:p>
            <a:r>
              <a:rPr lang="es-MX" dirty="0"/>
              <a:t>ÁCIDO LÁCTICO: Conserva las estructuras fúngicas de gradientes osmóticos</a:t>
            </a:r>
          </a:p>
          <a:p>
            <a:r>
              <a:rPr lang="es-MX" dirty="0"/>
              <a:t>AZUL DE ALGODÓN: Colorante ácido. Tiñe citoplasma y quitina. Se adhiere a las hifas y conidios </a:t>
            </a:r>
          </a:p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844" t="9981" r="30313" b="12481"/>
          <a:stretch/>
        </p:blipFill>
        <p:spPr>
          <a:xfrm>
            <a:off x="6381750" y="365760"/>
            <a:ext cx="5619750" cy="5314950"/>
          </a:xfrm>
          <a:prstGeom prst="rect">
            <a:avLst/>
          </a:prstGeom>
        </p:spPr>
      </p:pic>
      <p:pic>
        <p:nvPicPr>
          <p:cNvPr id="5" name="Picture 2" descr="Resultado de imagen para fusar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839" y="4662708"/>
            <a:ext cx="1846661" cy="203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7933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42417" y="89609"/>
            <a:ext cx="9692640" cy="771664"/>
          </a:xfrm>
        </p:spPr>
        <p:txBody>
          <a:bodyPr/>
          <a:lstStyle/>
          <a:p>
            <a:r>
              <a:rPr lang="es-MX" dirty="0"/>
              <a:t>DESCRIPCIÓN MICROSCÓPICA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6216" y="861273"/>
            <a:ext cx="6585657" cy="5068957"/>
          </a:xfrm>
        </p:spPr>
        <p:txBody>
          <a:bodyPr>
            <a:noAutofit/>
          </a:bodyPr>
          <a:lstStyle/>
          <a:p>
            <a:r>
              <a:rPr lang="es-MX" sz="3600" dirty="0"/>
              <a:t>Hifas: </a:t>
            </a:r>
          </a:p>
          <a:p>
            <a:pPr lvl="1"/>
            <a:r>
              <a:rPr lang="es-MX" sz="2800" b="1" dirty="0"/>
              <a:t>Tamaño</a:t>
            </a:r>
          </a:p>
          <a:p>
            <a:pPr lvl="2"/>
            <a:r>
              <a:rPr lang="es-MX" sz="2000" dirty="0" err="1"/>
              <a:t>Microsifonadas</a:t>
            </a:r>
            <a:r>
              <a:rPr lang="es-MX" sz="2000" dirty="0"/>
              <a:t> &lt; 1µm = actinomicetos/</a:t>
            </a:r>
            <a:r>
              <a:rPr lang="es-MX" sz="2000" dirty="0" err="1"/>
              <a:t>actinobacterias</a:t>
            </a:r>
            <a:endParaRPr lang="es-MX" sz="2000" dirty="0"/>
          </a:p>
          <a:p>
            <a:pPr lvl="2"/>
            <a:r>
              <a:rPr lang="es-MX" sz="2000" dirty="0" err="1"/>
              <a:t>Macrosifonadas</a:t>
            </a:r>
            <a:r>
              <a:rPr lang="es-MX" sz="2000" dirty="0"/>
              <a:t> &gt; 1µm= hongos filamentosos</a:t>
            </a:r>
          </a:p>
          <a:p>
            <a:pPr lvl="2"/>
            <a:endParaRPr lang="es-MX" sz="2000" dirty="0"/>
          </a:p>
          <a:p>
            <a:r>
              <a:rPr lang="es-MX" sz="2800" b="1" dirty="0"/>
              <a:t>Pigmento</a:t>
            </a:r>
          </a:p>
          <a:p>
            <a:pPr lvl="2"/>
            <a:r>
              <a:rPr lang="es-MX" sz="2000" dirty="0"/>
              <a:t>Ausente, se tiñe con el colorante (azul de algodón)</a:t>
            </a:r>
          </a:p>
          <a:p>
            <a:pPr lvl="2"/>
            <a:r>
              <a:rPr lang="es-MX" sz="2000" dirty="0"/>
              <a:t>Pigmento </a:t>
            </a:r>
            <a:r>
              <a:rPr lang="es-MX" sz="2000" dirty="0" err="1"/>
              <a:t>melánico</a:t>
            </a:r>
            <a:r>
              <a:rPr lang="es-MX" sz="2000" dirty="0"/>
              <a:t>, negro. No se tiñe.</a:t>
            </a:r>
          </a:p>
          <a:p>
            <a:pPr lvl="2"/>
            <a:endParaRPr lang="es-MX" sz="2000" dirty="0"/>
          </a:p>
          <a:p>
            <a:r>
              <a:rPr lang="es-MX" sz="2800" b="1" dirty="0"/>
              <a:t>Por sus septos</a:t>
            </a:r>
          </a:p>
          <a:p>
            <a:pPr lvl="2"/>
            <a:r>
              <a:rPr lang="es-MX" sz="2000" dirty="0"/>
              <a:t>Cenocíticos: No posee divisiones</a:t>
            </a:r>
          </a:p>
          <a:p>
            <a:pPr lvl="2"/>
            <a:r>
              <a:rPr lang="es-MX" sz="2000" dirty="0" err="1"/>
              <a:t>Septados</a:t>
            </a:r>
            <a:r>
              <a:rPr lang="es-MX" sz="2000" dirty="0"/>
              <a:t>: Presenta divisiones</a:t>
            </a:r>
          </a:p>
        </p:txBody>
      </p:sp>
      <p:pic>
        <p:nvPicPr>
          <p:cNvPr id="4" name="Picture 5" descr="curvulari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5" b="5495"/>
          <a:stretch>
            <a:fillRect/>
          </a:stretch>
        </p:blipFill>
        <p:spPr bwMode="auto">
          <a:xfrm>
            <a:off x="7901633" y="1356786"/>
            <a:ext cx="3386395" cy="230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img1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633" y="3885947"/>
            <a:ext cx="3386395" cy="253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7351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MGI-FQUNAM</a:t>
            </a:r>
          </a:p>
        </p:txBody>
      </p:sp>
      <p:pic>
        <p:nvPicPr>
          <p:cNvPr id="171011" name="Picture 2" descr="img0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0" name="Text Box 3"/>
          <p:cNvSpPr txBox="1">
            <a:spLocks noChangeArrowheads="1"/>
          </p:cNvSpPr>
          <p:nvPr/>
        </p:nvSpPr>
        <p:spPr bwMode="auto">
          <a:xfrm>
            <a:off x="1992313" y="381000"/>
            <a:ext cx="77783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MICELIO  MACROSIFONADO, HIALINO Y </a:t>
            </a:r>
            <a:r>
              <a:rPr lang="es-MX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SEPTADO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1557339" y="6399213"/>
            <a:ext cx="19447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20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MGI-FQUNAM</a:t>
            </a:r>
          </a:p>
        </p:txBody>
      </p:sp>
    </p:spTree>
    <p:extLst>
      <p:ext uri="{BB962C8B-B14F-4D97-AF65-F5344CB8AC3E}">
        <p14:creationId xmlns:p14="http://schemas.microsoft.com/office/powerpoint/2010/main" val="386967012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MGI-FQUNAM</a:t>
            </a:r>
          </a:p>
        </p:txBody>
      </p:sp>
      <p:pic>
        <p:nvPicPr>
          <p:cNvPr id="172035" name="Picture 5" descr="img0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4" name="Text Box 6"/>
          <p:cNvSpPr txBox="1">
            <a:spLocks noChangeArrowheads="1"/>
          </p:cNvSpPr>
          <p:nvPr/>
        </p:nvSpPr>
        <p:spPr bwMode="auto">
          <a:xfrm>
            <a:off x="1752600" y="319088"/>
            <a:ext cx="8215582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MICELIO MACROSIFONADO, HIALINO Y </a:t>
            </a:r>
            <a:r>
              <a:rPr lang="es-MX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CENOCÍTICO</a:t>
            </a:r>
          </a:p>
        </p:txBody>
      </p:sp>
    </p:spTree>
    <p:extLst>
      <p:ext uri="{BB962C8B-B14F-4D97-AF65-F5344CB8AC3E}">
        <p14:creationId xmlns:p14="http://schemas.microsoft.com/office/powerpoint/2010/main" val="322954597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3" name="Picture 2" descr="img9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" t="2698" r="7349" b="5186"/>
          <a:stretch>
            <a:fillRect/>
          </a:stretch>
        </p:blipFill>
        <p:spPr bwMode="auto">
          <a:xfrm>
            <a:off x="1524000" y="980660"/>
            <a:ext cx="9144000" cy="587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2054087" y="318052"/>
            <a:ext cx="7010399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MODALIDADES DE HIFAS</a:t>
            </a:r>
          </a:p>
        </p:txBody>
      </p:sp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1557339" y="6399213"/>
            <a:ext cx="19447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20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MGI-FQUNAM</a:t>
            </a:r>
          </a:p>
        </p:txBody>
      </p:sp>
    </p:spTree>
    <p:extLst>
      <p:ext uri="{BB962C8B-B14F-4D97-AF65-F5344CB8AC3E}">
        <p14:creationId xmlns:p14="http://schemas.microsoft.com/office/powerpoint/2010/main" val="247176891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2374" y="365760"/>
            <a:ext cx="11295104" cy="1325562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FORMAS DE REPRODUCCIÓN ASEXUADAS: CONIDIAS</a:t>
            </a:r>
            <a:br>
              <a:rPr lang="es-MX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10183" y="845742"/>
            <a:ext cx="4480560" cy="2028825"/>
          </a:xfrm>
        </p:spPr>
        <p:txBody>
          <a:bodyPr>
            <a:normAutofit fontScale="92500"/>
          </a:bodyPr>
          <a:lstStyle/>
          <a:p>
            <a:r>
              <a:rPr lang="es-MX" dirty="0"/>
              <a:t>Clasificación de acuerdo a su formación:</a:t>
            </a:r>
          </a:p>
          <a:p>
            <a:r>
              <a:rPr lang="es-MX" dirty="0" err="1"/>
              <a:t>Taloconidias</a:t>
            </a:r>
            <a:r>
              <a:rPr lang="es-MX" dirty="0"/>
              <a:t>: </a:t>
            </a:r>
            <a:r>
              <a:rPr lang="es-MX" dirty="0" err="1"/>
              <a:t>Aleuroconidias</a:t>
            </a:r>
            <a:r>
              <a:rPr lang="es-MX" dirty="0"/>
              <a:t>, </a:t>
            </a:r>
            <a:r>
              <a:rPr lang="es-MX" dirty="0" err="1"/>
              <a:t>artroconidias</a:t>
            </a:r>
            <a:endParaRPr lang="es-MX" dirty="0"/>
          </a:p>
          <a:p>
            <a:r>
              <a:rPr lang="es-MX" dirty="0" err="1"/>
              <a:t>Dictioconidias</a:t>
            </a:r>
            <a:endParaRPr lang="es-MX" dirty="0"/>
          </a:p>
          <a:p>
            <a:r>
              <a:rPr lang="es-MX" dirty="0" err="1"/>
              <a:t>Clamidoconidias</a:t>
            </a:r>
            <a:r>
              <a:rPr lang="es-MX" dirty="0"/>
              <a:t>/clamidosporas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17308" y="1141182"/>
            <a:ext cx="4480560" cy="4351337"/>
          </a:xfrm>
        </p:spPr>
        <p:txBody>
          <a:bodyPr>
            <a:normAutofit fontScale="92500"/>
          </a:bodyPr>
          <a:lstStyle/>
          <a:p>
            <a:r>
              <a:rPr lang="es-MX" dirty="0"/>
              <a:t>De acuerdo a su origen en estructuras especializadas:</a:t>
            </a:r>
          </a:p>
          <a:p>
            <a:r>
              <a:rPr lang="es-MX" dirty="0" err="1"/>
              <a:t>Microconidias</a:t>
            </a:r>
            <a:r>
              <a:rPr lang="es-MX" dirty="0"/>
              <a:t>: unicelulares</a:t>
            </a:r>
          </a:p>
          <a:p>
            <a:r>
              <a:rPr lang="es-MX" dirty="0" err="1"/>
              <a:t>Macroconidias</a:t>
            </a:r>
            <a:r>
              <a:rPr lang="es-MX" dirty="0"/>
              <a:t>: pluricelulares, de gran tamaño</a:t>
            </a:r>
          </a:p>
          <a:p>
            <a:r>
              <a:rPr lang="es-MX" dirty="0" err="1"/>
              <a:t>Esporangiosporas</a:t>
            </a:r>
            <a:r>
              <a:rPr lang="es-MX" dirty="0"/>
              <a:t>/</a:t>
            </a:r>
            <a:r>
              <a:rPr lang="es-MX" dirty="0" err="1"/>
              <a:t>esporangioconidias</a:t>
            </a:r>
            <a:r>
              <a:rPr lang="es-MX" dirty="0"/>
              <a:t> o </a:t>
            </a:r>
            <a:r>
              <a:rPr lang="es-MX" dirty="0" err="1"/>
              <a:t>endosporas</a:t>
            </a:r>
            <a:r>
              <a:rPr lang="es-MX" dirty="0"/>
              <a:t>: Dentro de esporangios</a:t>
            </a:r>
          </a:p>
          <a:p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276" y="3977705"/>
            <a:ext cx="2152792" cy="20988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5497" y="4040939"/>
            <a:ext cx="1950991" cy="1972406"/>
          </a:xfrm>
          <a:prstGeom prst="rect">
            <a:avLst/>
          </a:prstGeom>
        </p:spPr>
      </p:pic>
      <p:pic>
        <p:nvPicPr>
          <p:cNvPr id="4098" name="Picture 2" descr="Resultado de imagen para fusar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952" y="4040577"/>
            <a:ext cx="1846661" cy="203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n para alternar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61" y="2874567"/>
            <a:ext cx="2356333" cy="137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sultado de imagen para artroconidia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158" y="2919769"/>
            <a:ext cx="2752254" cy="128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sultado de imagen para aleurioconidia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39" y="4598535"/>
            <a:ext cx="2136775" cy="217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C89379-4A20-4308-8249-C531E951E0CA}"/>
              </a:ext>
            </a:extLst>
          </p:cNvPr>
          <p:cNvSpPr txBox="1"/>
          <p:nvPr/>
        </p:nvSpPr>
        <p:spPr>
          <a:xfrm>
            <a:off x="1194132" y="4187136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/>
              <a:t>Dictioconidias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2868AD-EDD5-427E-9C58-37F523E77924}"/>
              </a:ext>
            </a:extLst>
          </p:cNvPr>
          <p:cNvSpPr txBox="1"/>
          <p:nvPr/>
        </p:nvSpPr>
        <p:spPr>
          <a:xfrm>
            <a:off x="983217" y="6492240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/>
              <a:t>Aleuroconidias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93BA7B-D2D8-430F-AE2E-E085F556BB45}"/>
              </a:ext>
            </a:extLst>
          </p:cNvPr>
          <p:cNvSpPr txBox="1"/>
          <p:nvPr/>
        </p:nvSpPr>
        <p:spPr>
          <a:xfrm>
            <a:off x="3770455" y="4143845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/>
              <a:t>Artroconidias</a:t>
            </a:r>
            <a:endParaRPr lang="en-US" dirty="0"/>
          </a:p>
        </p:txBody>
      </p:sp>
      <p:pic>
        <p:nvPicPr>
          <p:cNvPr id="8194" name="Picture 2" descr="MICROBIOLOGÍA MÉDICA EN COLOMBIA: Candida Albicans">
            <a:extLst>
              <a:ext uri="{FF2B5EF4-FFF2-40B4-BE49-F238E27FC236}">
                <a16:creationId xmlns:a16="http://schemas.microsoft.com/office/drawing/2014/main" id="{8C98E51A-1D7C-4ACE-8241-48FECFF86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957" y="4598535"/>
            <a:ext cx="2691741" cy="178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86830DF-2B74-4B31-AAEF-4A39F022C354}"/>
              </a:ext>
            </a:extLst>
          </p:cNvPr>
          <p:cNvSpPr txBox="1"/>
          <p:nvPr/>
        </p:nvSpPr>
        <p:spPr>
          <a:xfrm>
            <a:off x="3553540" y="6411108"/>
            <a:ext cx="194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/>
              <a:t>Clamidoconidias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19CC35-FD52-44E8-A6BA-E0900E95526C}"/>
              </a:ext>
            </a:extLst>
          </p:cNvPr>
          <p:cNvSpPr txBox="1"/>
          <p:nvPr/>
        </p:nvSpPr>
        <p:spPr>
          <a:xfrm>
            <a:off x="6337124" y="6013345"/>
            <a:ext cx="2107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Microconidias</a:t>
            </a:r>
            <a:endParaRPr lang="es-MX" dirty="0"/>
          </a:p>
          <a:p>
            <a:r>
              <a:rPr lang="es-MX" dirty="0"/>
              <a:t>(en cabeza </a:t>
            </a:r>
            <a:r>
              <a:rPr lang="es-MX" dirty="0" err="1"/>
              <a:t>aspergilar</a:t>
            </a:r>
            <a:r>
              <a:rPr lang="es-MX" dirty="0"/>
              <a:t>)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E66B41-AC4E-4373-831D-E6BC5C11BDD8}"/>
              </a:ext>
            </a:extLst>
          </p:cNvPr>
          <p:cNvSpPr txBox="1"/>
          <p:nvPr/>
        </p:nvSpPr>
        <p:spPr>
          <a:xfrm>
            <a:off x="8283776" y="6087942"/>
            <a:ext cx="210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 err="1"/>
              <a:t>Macroconidias</a:t>
            </a:r>
            <a:endParaRPr lang="es-MX" sz="1600" dirty="0"/>
          </a:p>
          <a:p>
            <a:pPr algn="ctr"/>
            <a:r>
              <a:rPr lang="es-MX" sz="1600" dirty="0"/>
              <a:t>(de Fusarium </a:t>
            </a:r>
            <a:r>
              <a:rPr lang="es-MX" sz="1600" dirty="0" err="1"/>
              <a:t>sp</a:t>
            </a:r>
            <a:r>
              <a:rPr lang="es-MX" sz="1600" dirty="0"/>
              <a:t>.)</a:t>
            </a:r>
            <a:endParaRPr 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08BDF1-1F0C-406C-B2C0-6AB21EA8430F}"/>
              </a:ext>
            </a:extLst>
          </p:cNvPr>
          <p:cNvSpPr txBox="1"/>
          <p:nvPr/>
        </p:nvSpPr>
        <p:spPr>
          <a:xfrm>
            <a:off x="10198544" y="6063337"/>
            <a:ext cx="210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 err="1"/>
              <a:t>Esporangioconidias</a:t>
            </a:r>
            <a:endParaRPr lang="es-MX" sz="1600" dirty="0"/>
          </a:p>
          <a:p>
            <a:pPr algn="ctr"/>
            <a:r>
              <a:rPr lang="es-MX" sz="1600" dirty="0"/>
              <a:t>(de </a:t>
            </a:r>
            <a:r>
              <a:rPr lang="es-MX" sz="1600" dirty="0" err="1"/>
              <a:t>Mucor</a:t>
            </a:r>
            <a:r>
              <a:rPr lang="es-MX" sz="1600" dirty="0"/>
              <a:t> </a:t>
            </a:r>
            <a:r>
              <a:rPr lang="es-MX" sz="1600" dirty="0" err="1"/>
              <a:t>sp</a:t>
            </a:r>
            <a:r>
              <a:rPr lang="es-MX" sz="1600" dirty="0"/>
              <a:t>.)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09774017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MGI-FQUNAM</a:t>
            </a:r>
          </a:p>
        </p:txBody>
      </p:sp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2054087" y="318052"/>
            <a:ext cx="7010399" cy="83099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ESTRUCTURAS DE REPRODUCCIÓN ESPECIALIZADAS</a:t>
            </a:r>
          </a:p>
        </p:txBody>
      </p:sp>
      <p:pic>
        <p:nvPicPr>
          <p:cNvPr id="6" name="Picture 4" descr="figu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77" y="1301885"/>
            <a:ext cx="5667984" cy="471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48351" t="21547" r="30425" b="38718"/>
          <a:stretch/>
        </p:blipFill>
        <p:spPr>
          <a:xfrm>
            <a:off x="7198469" y="996309"/>
            <a:ext cx="3311422" cy="348570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3298" t="65362" r="66011" b="9974"/>
          <a:stretch/>
        </p:blipFill>
        <p:spPr>
          <a:xfrm>
            <a:off x="6511047" y="4482018"/>
            <a:ext cx="3741906" cy="169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3778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706CA-0605-451E-BCA6-24E1F85C3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MX" sz="3200" dirty="0"/>
              <a:t>Formas de reproducción sexual: ZIGOSPORAS</a:t>
            </a:r>
            <a:br>
              <a:rPr lang="es-MX" sz="3200" dirty="0"/>
            </a:br>
            <a:r>
              <a:rPr lang="es-MX" sz="3200" dirty="0"/>
              <a:t> en hongos mucorales: </a:t>
            </a:r>
            <a:r>
              <a:rPr lang="es-MX" sz="3200" dirty="0" err="1"/>
              <a:t>Mucor</a:t>
            </a:r>
            <a:r>
              <a:rPr lang="es-MX" sz="3200" dirty="0"/>
              <a:t> </a:t>
            </a:r>
            <a:r>
              <a:rPr lang="es-MX" sz="3200" dirty="0" err="1"/>
              <a:t>sp</a:t>
            </a:r>
            <a:r>
              <a:rPr lang="es-MX" sz="3200" dirty="0"/>
              <a:t>., </a:t>
            </a:r>
            <a:r>
              <a:rPr lang="es-MX" sz="3200" dirty="0" err="1"/>
              <a:t>Absidia</a:t>
            </a:r>
            <a:r>
              <a:rPr lang="es-MX" sz="3200" dirty="0"/>
              <a:t> </a:t>
            </a:r>
            <a:r>
              <a:rPr lang="es-MX" sz="3200" dirty="0" err="1"/>
              <a:t>sp</a:t>
            </a:r>
            <a:r>
              <a:rPr lang="es-MX" sz="3200" dirty="0"/>
              <a:t>. </a:t>
            </a:r>
            <a:r>
              <a:rPr lang="es-MX" sz="3200" dirty="0" err="1"/>
              <a:t>Rhizopus</a:t>
            </a:r>
            <a:r>
              <a:rPr lang="es-MX" sz="3200" dirty="0"/>
              <a:t> </a:t>
            </a:r>
            <a:r>
              <a:rPr lang="es-MX" sz="3200" dirty="0" err="1"/>
              <a:t>sp</a:t>
            </a:r>
            <a:r>
              <a:rPr lang="es-MX" sz="3200" dirty="0"/>
              <a:t>.</a:t>
            </a:r>
            <a:endParaRPr lang="en-US" sz="3200" dirty="0"/>
          </a:p>
        </p:txBody>
      </p:sp>
      <p:pic>
        <p:nvPicPr>
          <p:cNvPr id="7170" name="Picture 2" descr="Microbiologia General">
            <a:extLst>
              <a:ext uri="{FF2B5EF4-FFF2-40B4-BE49-F238E27FC236}">
                <a16:creationId xmlns:a16="http://schemas.microsoft.com/office/drawing/2014/main" id="{DAC0A2F6-69E6-4249-9482-F506A60E48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03" y="1799284"/>
            <a:ext cx="4269292" cy="36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ongos">
            <a:extLst>
              <a:ext uri="{FF2B5EF4-FFF2-40B4-BE49-F238E27FC236}">
                <a16:creationId xmlns:a16="http://schemas.microsoft.com/office/drawing/2014/main" id="{2EE73469-1A2B-4689-BEBA-F24BDE74B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795" y="1799284"/>
            <a:ext cx="4857562" cy="36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052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80160" y="299531"/>
            <a:ext cx="9692640" cy="826936"/>
          </a:xfrm>
        </p:spPr>
        <p:txBody>
          <a:bodyPr/>
          <a:lstStyle/>
          <a:p>
            <a:r>
              <a:rPr lang="es-MX" dirty="0"/>
              <a:t>HONGOS FILAMENTOSOS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5422" y="1315312"/>
            <a:ext cx="2830159" cy="1800225"/>
          </a:xfrm>
        </p:spPr>
      </p:pic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>
          <a:xfrm>
            <a:off x="6126480" y="1192695"/>
            <a:ext cx="5226148" cy="6671145"/>
          </a:xfrm>
        </p:spPr>
        <p:txBody>
          <a:bodyPr>
            <a:normAutofit/>
          </a:bodyPr>
          <a:lstStyle/>
          <a:p>
            <a:r>
              <a:rPr lang="es-MX" sz="2000" dirty="0"/>
              <a:t>Células </a:t>
            </a:r>
            <a:r>
              <a:rPr lang="es-MX" sz="2000" dirty="0" err="1"/>
              <a:t>eucaríoticas</a:t>
            </a:r>
            <a:r>
              <a:rPr lang="es-MX" sz="2000" dirty="0"/>
              <a:t>, carecen de clorofila con pared rígida. </a:t>
            </a:r>
          </a:p>
          <a:p>
            <a:r>
              <a:rPr lang="es-MX" sz="2000" dirty="0"/>
              <a:t>Saprófitos/Parásitos</a:t>
            </a:r>
          </a:p>
          <a:p>
            <a:r>
              <a:rPr lang="es-MX" sz="2000" dirty="0"/>
              <a:t>Se reproducen sexual y asexualmente</a:t>
            </a:r>
          </a:p>
          <a:p>
            <a:r>
              <a:rPr lang="es-MX" sz="2000" dirty="0"/>
              <a:t>Importancia:</a:t>
            </a:r>
          </a:p>
          <a:p>
            <a:pPr lvl="1"/>
            <a:r>
              <a:rPr lang="es-MX" sz="1800" dirty="0"/>
              <a:t>Productores de antibióticos: </a:t>
            </a:r>
            <a:r>
              <a:rPr lang="es-MX" sz="1800" i="1" dirty="0" err="1"/>
              <a:t>Penicillium</a:t>
            </a:r>
            <a:r>
              <a:rPr lang="es-MX" sz="1800" i="1" dirty="0"/>
              <a:t> </a:t>
            </a:r>
            <a:r>
              <a:rPr lang="es-MX" sz="1800" i="1" dirty="0" err="1"/>
              <a:t>griseofulvus</a:t>
            </a:r>
            <a:endParaRPr lang="es-MX" sz="1800" i="1" dirty="0"/>
          </a:p>
          <a:p>
            <a:pPr lvl="1"/>
            <a:r>
              <a:rPr lang="es-MX" sz="1800" dirty="0"/>
              <a:t>Alimentos</a:t>
            </a:r>
          </a:p>
          <a:p>
            <a:pPr lvl="2"/>
            <a:r>
              <a:rPr lang="es-MX" sz="1600" dirty="0"/>
              <a:t>Maduración de quesos: </a:t>
            </a:r>
            <a:r>
              <a:rPr lang="es-MX" sz="1600" i="1" dirty="0" err="1"/>
              <a:t>Penicillium</a:t>
            </a:r>
            <a:r>
              <a:rPr lang="es-MX" sz="1600" i="1" dirty="0"/>
              <a:t> </a:t>
            </a:r>
            <a:r>
              <a:rPr lang="es-MX" sz="1600" i="1" dirty="0" err="1"/>
              <a:t>roqueforti</a:t>
            </a:r>
            <a:endParaRPr lang="es-MX" sz="1600" i="1" dirty="0"/>
          </a:p>
          <a:p>
            <a:pPr lvl="2"/>
            <a:r>
              <a:rPr lang="es-MX" sz="1600" dirty="0" err="1"/>
              <a:t>Produccion</a:t>
            </a:r>
            <a:r>
              <a:rPr lang="es-MX" sz="1600" dirty="0"/>
              <a:t> de salsa de soya: </a:t>
            </a:r>
            <a:r>
              <a:rPr lang="es-MX" sz="1600" i="1" dirty="0"/>
              <a:t>Aspergillus </a:t>
            </a:r>
            <a:r>
              <a:rPr lang="es-MX" sz="1600" i="1" dirty="0" err="1"/>
              <a:t>oryzae</a:t>
            </a:r>
            <a:endParaRPr lang="es-MX" sz="1600" i="1" dirty="0"/>
          </a:p>
          <a:p>
            <a:pPr lvl="2"/>
            <a:r>
              <a:rPr lang="es-MX" sz="1600" dirty="0"/>
              <a:t>Contaminantes en alimentos:</a:t>
            </a:r>
            <a:r>
              <a:rPr lang="es-MX" sz="1600" i="1" dirty="0"/>
              <a:t> Aspergillus </a:t>
            </a:r>
            <a:r>
              <a:rPr lang="es-MX" sz="1600" i="1" dirty="0" err="1"/>
              <a:t>flavus</a:t>
            </a:r>
            <a:r>
              <a:rPr lang="es-MX" sz="1600" i="1" dirty="0"/>
              <a:t>, </a:t>
            </a:r>
            <a:r>
              <a:rPr lang="es-MX" sz="1600" i="1" dirty="0" err="1"/>
              <a:t>Monilia</a:t>
            </a:r>
            <a:r>
              <a:rPr lang="es-MX" sz="1600" i="1" dirty="0"/>
              <a:t> </a:t>
            </a:r>
            <a:r>
              <a:rPr lang="es-MX" sz="1600" i="1" dirty="0" err="1"/>
              <a:t>sp</a:t>
            </a:r>
            <a:r>
              <a:rPr lang="es-MX" sz="1600" i="1" dirty="0"/>
              <a:t>.</a:t>
            </a:r>
          </a:p>
          <a:p>
            <a:pPr lvl="1"/>
            <a:r>
              <a:rPr lang="es-MX" sz="1800" dirty="0"/>
              <a:t>Agentes etiológicos de enfermedades:</a:t>
            </a:r>
          </a:p>
          <a:p>
            <a:pPr lvl="2"/>
            <a:r>
              <a:rPr lang="es-MX" sz="1600" dirty="0"/>
              <a:t>Pie de atleta: </a:t>
            </a:r>
            <a:r>
              <a:rPr lang="es-MX" sz="1600" i="1" dirty="0" err="1"/>
              <a:t>Trichophyton</a:t>
            </a:r>
            <a:r>
              <a:rPr lang="es-MX" sz="1600" i="1" dirty="0"/>
              <a:t> </a:t>
            </a:r>
            <a:r>
              <a:rPr lang="es-MX" sz="1600" i="1" dirty="0" err="1"/>
              <a:t>rubrum</a:t>
            </a:r>
            <a:r>
              <a:rPr lang="es-MX" sz="1600" i="1" dirty="0"/>
              <a:t>.</a:t>
            </a:r>
          </a:p>
          <a:p>
            <a:pPr lvl="2"/>
            <a:r>
              <a:rPr lang="es-MX" sz="1600" dirty="0"/>
              <a:t>Histoplasmosis: </a:t>
            </a:r>
            <a:r>
              <a:rPr lang="es-MX" sz="1600" i="1" dirty="0" err="1"/>
              <a:t>Histoplasma</a:t>
            </a:r>
            <a:r>
              <a:rPr lang="es-MX" sz="1600" i="1" dirty="0"/>
              <a:t> </a:t>
            </a:r>
            <a:r>
              <a:rPr lang="es-MX" sz="1600" i="1" dirty="0" err="1"/>
              <a:t>capsulatum</a:t>
            </a:r>
            <a:endParaRPr lang="es-MX" sz="1600" i="1" dirty="0"/>
          </a:p>
          <a:p>
            <a:pPr lvl="2"/>
            <a:endParaRPr lang="es-MX" sz="1600" dirty="0"/>
          </a:p>
          <a:p>
            <a:pPr lvl="1"/>
            <a:endParaRPr lang="es-MX" sz="18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910" y="1133959"/>
            <a:ext cx="2855797" cy="185737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26" y="2865697"/>
            <a:ext cx="3522550" cy="235341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8803" y="2858204"/>
            <a:ext cx="2697904" cy="2360911"/>
          </a:xfrm>
          <a:prstGeom prst="rect">
            <a:avLst/>
          </a:prstGeom>
        </p:spPr>
      </p:pic>
      <p:pic>
        <p:nvPicPr>
          <p:cNvPr id="1026" name="Picture 2" descr="Resultado de imagen para penicilin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94" y="4847275"/>
            <a:ext cx="2380049" cy="210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pie de atlet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926" y="5219115"/>
            <a:ext cx="3565782" cy="172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5091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/>
              <a:t>Problema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/>
              <a:t>Realiza la descripción de los siguientes hongos. PON ATENCIÓN A LAS ESTRUCTURAS QUE SE SEÑALAN EN CADA IMAGEN</a:t>
            </a:r>
          </a:p>
        </p:txBody>
      </p:sp>
    </p:spTree>
    <p:extLst>
      <p:ext uri="{BB962C8B-B14F-4D97-AF65-F5344CB8AC3E}">
        <p14:creationId xmlns:p14="http://schemas.microsoft.com/office/powerpoint/2010/main" val="6124429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25951" y="437418"/>
            <a:ext cx="9905998" cy="440138"/>
          </a:xfrm>
        </p:spPr>
        <p:txBody>
          <a:bodyPr>
            <a:normAutofit fontScale="90000"/>
          </a:bodyPr>
          <a:lstStyle/>
          <a:p>
            <a:r>
              <a:rPr lang="es-MX" dirty="0"/>
              <a:t>CULTIVO 1 IMPRONTA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4189" y="957567"/>
            <a:ext cx="6930190" cy="5512680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7567"/>
            <a:ext cx="4644189" cy="540423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87587" y="2860673"/>
            <a:ext cx="962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947377" y="2967547"/>
            <a:ext cx="962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B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3855606" y="2605912"/>
            <a:ext cx="962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/>
              <a:t>C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4162925" y="1031173"/>
            <a:ext cx="962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/>
              <a:t>D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8807114" y="2644382"/>
            <a:ext cx="962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/>
              <a:t>C</a:t>
            </a:r>
          </a:p>
        </p:txBody>
      </p:sp>
      <p:cxnSp>
        <p:nvCxnSpPr>
          <p:cNvPr id="14" name="Conector recto de flecha 13"/>
          <p:cNvCxnSpPr>
            <a:stCxn id="11" idx="2"/>
          </p:cNvCxnSpPr>
          <p:nvPr/>
        </p:nvCxnSpPr>
        <p:spPr>
          <a:xfrm>
            <a:off x="4644189" y="1615948"/>
            <a:ext cx="901712" cy="5287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>
            <a:stCxn id="11" idx="2"/>
          </p:cNvCxnSpPr>
          <p:nvPr/>
        </p:nvCxnSpPr>
        <p:spPr>
          <a:xfrm flipH="1">
            <a:off x="4162925" y="1615948"/>
            <a:ext cx="481264" cy="7360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>
            <a:stCxn id="10" idx="1"/>
          </p:cNvCxnSpPr>
          <p:nvPr/>
        </p:nvCxnSpPr>
        <p:spPr>
          <a:xfrm flipH="1" flipV="1">
            <a:off x="3524596" y="2261062"/>
            <a:ext cx="331010" cy="63723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flipH="1" flipV="1">
            <a:off x="3043333" y="2261062"/>
            <a:ext cx="57222" cy="66346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>
            <a:off x="1058484" y="3291114"/>
            <a:ext cx="369574" cy="22138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B865F3C-80E2-4CD7-9218-5B49E297AEF3}"/>
              </a:ext>
            </a:extLst>
          </p:cNvPr>
          <p:cNvSpPr txBox="1"/>
          <p:nvPr/>
        </p:nvSpPr>
        <p:spPr>
          <a:xfrm>
            <a:off x="8513734" y="221162"/>
            <a:ext cx="17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i="1" dirty="0" err="1"/>
              <a:t>Penicillium</a:t>
            </a:r>
            <a:r>
              <a:rPr lang="es-MX" dirty="0"/>
              <a:t> </a:t>
            </a:r>
            <a:r>
              <a:rPr lang="es-MX" dirty="0" err="1"/>
              <a:t>sp</a:t>
            </a:r>
            <a:r>
              <a:rPr lang="es-MX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3263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323D50B8-1D27-420D-BA4A-249914120C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EFBB176-B6C1-4B5A-AADA-F930947E0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0"/>
            <a:ext cx="10820400" cy="49499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918CDC34-0F26-409D-B10F-578D4DCC4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5105400"/>
            <a:ext cx="10835640" cy="1752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48E145-99F9-4412-8686-DD68DABEB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183" y="5181600"/>
            <a:ext cx="10156435" cy="10763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800" dirty="0" err="1"/>
              <a:t>Crecimiento</a:t>
            </a:r>
            <a:r>
              <a:rPr lang="en-US" sz="3800" dirty="0"/>
              <a:t> </a:t>
            </a:r>
            <a:r>
              <a:rPr lang="en-US" sz="3800" dirty="0" err="1"/>
              <a:t>en</a:t>
            </a:r>
            <a:r>
              <a:rPr lang="en-US" sz="3800" dirty="0"/>
              <a:t> PDA </a:t>
            </a:r>
            <a:br>
              <a:rPr lang="en-US" sz="3800" dirty="0"/>
            </a:br>
            <a:r>
              <a:rPr lang="en-US" sz="3800" dirty="0"/>
              <a:t>(Agar papa </a:t>
            </a:r>
            <a:r>
              <a:rPr lang="en-US" sz="3800" dirty="0" err="1"/>
              <a:t>dextrosa</a:t>
            </a:r>
            <a:r>
              <a:rPr lang="en-US" sz="3800" dirty="0"/>
              <a:t>)</a:t>
            </a:r>
          </a:p>
        </p:txBody>
      </p:sp>
      <p:pic>
        <p:nvPicPr>
          <p:cNvPr id="2050" name="Picture 2" descr="Penicillium Agar Plate | Etsy">
            <a:extLst>
              <a:ext uri="{FF2B5EF4-FFF2-40B4-BE49-F238E27FC236}">
                <a16:creationId xmlns:a16="http://schemas.microsoft.com/office/drawing/2014/main" id="{74BE5065-E607-4FF2-873C-F8CFE38D9F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7280" y="705951"/>
            <a:ext cx="4616874" cy="369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lonies Of Penicillium Fungi On Sabouraud Dextrose Agar Stock Image -  Image of biology, dextore: 149694999">
            <a:extLst>
              <a:ext uri="{FF2B5EF4-FFF2-40B4-BE49-F238E27FC236}">
                <a16:creationId xmlns:a16="http://schemas.microsoft.com/office/drawing/2014/main" id="{1EF856D5-5E11-4A1C-8DD0-0B3F316CC0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5"/>
          <a:stretch/>
        </p:blipFill>
        <p:spPr bwMode="auto">
          <a:xfrm>
            <a:off x="5435246" y="748236"/>
            <a:ext cx="5659474" cy="360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3920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arcador de contenido 1"/>
          <p:cNvPicPr>
            <a:picLocks noChangeAspect="1"/>
          </p:cNvPicPr>
          <p:nvPr/>
        </p:nvPicPr>
        <p:blipFill rotWithShape="1">
          <a:blip r:embed="rId2"/>
          <a:srcRect t="51086" b="1627"/>
          <a:stretch/>
        </p:blipFill>
        <p:spPr>
          <a:xfrm>
            <a:off x="0" y="1085265"/>
            <a:ext cx="6604203" cy="5249033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941908" y="58190"/>
            <a:ext cx="9905998" cy="820189"/>
          </a:xfrm>
        </p:spPr>
        <p:txBody>
          <a:bodyPr/>
          <a:lstStyle/>
          <a:p>
            <a:r>
              <a:rPr lang="es-MX" dirty="0"/>
              <a:t>FIGURA 2</a:t>
            </a:r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36970"/>
          <a:stretch/>
        </p:blipFill>
        <p:spPr>
          <a:xfrm>
            <a:off x="5894907" y="1147157"/>
            <a:ext cx="5526616" cy="5381106"/>
          </a:xfrm>
        </p:spPr>
      </p:pic>
      <p:sp>
        <p:nvSpPr>
          <p:cNvPr id="6" name="CuadroTexto 5"/>
          <p:cNvSpPr txBox="1"/>
          <p:nvPr/>
        </p:nvSpPr>
        <p:spPr>
          <a:xfrm>
            <a:off x="3207680" y="4034538"/>
            <a:ext cx="962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A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559527" y="3958190"/>
            <a:ext cx="962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B</a:t>
            </a:r>
          </a:p>
        </p:txBody>
      </p:sp>
      <p:cxnSp>
        <p:nvCxnSpPr>
          <p:cNvPr id="8" name="Conector recto de flecha 7"/>
          <p:cNvCxnSpPr/>
          <p:nvPr/>
        </p:nvCxnSpPr>
        <p:spPr>
          <a:xfrm>
            <a:off x="3669535" y="4648522"/>
            <a:ext cx="636458" cy="47211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>
            <a:off x="6944319" y="4406840"/>
            <a:ext cx="538797" cy="26161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 flipH="1" flipV="1">
            <a:off x="5549258" y="3880175"/>
            <a:ext cx="892633" cy="33962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FBA76C2-20B0-4AA3-AE73-A07463A292C4}"/>
              </a:ext>
            </a:extLst>
          </p:cNvPr>
          <p:cNvSpPr txBox="1"/>
          <p:nvPr/>
        </p:nvSpPr>
        <p:spPr>
          <a:xfrm>
            <a:off x="8513734" y="221162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i="1" dirty="0"/>
              <a:t>Alternaria</a:t>
            </a:r>
            <a:r>
              <a:rPr lang="es-MX" dirty="0"/>
              <a:t> </a:t>
            </a:r>
            <a:r>
              <a:rPr lang="es-MX" dirty="0" err="1"/>
              <a:t>sp</a:t>
            </a:r>
            <a:r>
              <a:rPr lang="es-MX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5025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323D50B8-1D27-420D-BA4A-249914120C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EFBB176-B6C1-4B5A-AADA-F930947E0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0"/>
            <a:ext cx="10820400" cy="49499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918CDC34-0F26-409D-B10F-578D4DCC4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5105400"/>
            <a:ext cx="10835640" cy="1752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646DED-E46B-4C8F-BECB-187FD89BE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183" y="5181600"/>
            <a:ext cx="10156435" cy="10763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800" dirty="0" err="1"/>
              <a:t>Crecimiento</a:t>
            </a:r>
            <a:r>
              <a:rPr lang="en-US" sz="3800" dirty="0"/>
              <a:t> </a:t>
            </a:r>
            <a:r>
              <a:rPr lang="en-US" sz="3800" dirty="0" err="1"/>
              <a:t>en</a:t>
            </a:r>
            <a:r>
              <a:rPr lang="en-US" sz="3800" dirty="0"/>
              <a:t> PDA </a:t>
            </a:r>
            <a:br>
              <a:rPr lang="en-US" sz="3800" dirty="0"/>
            </a:br>
            <a:r>
              <a:rPr lang="en-US" sz="3800" dirty="0"/>
              <a:t>(Agar papa </a:t>
            </a:r>
            <a:r>
              <a:rPr lang="en-US" sz="3800" dirty="0" err="1"/>
              <a:t>dextrosa</a:t>
            </a:r>
            <a:r>
              <a:rPr lang="en-US" sz="3800" dirty="0"/>
              <a:t>)</a:t>
            </a:r>
          </a:p>
        </p:txBody>
      </p:sp>
      <p:pic>
        <p:nvPicPr>
          <p:cNvPr id="3076" name="Picture 4" descr="Alternaria alternata colony (A) and dark, multi-celled conidia (B). |  Download Scientific Diagram">
            <a:extLst>
              <a:ext uri="{FF2B5EF4-FFF2-40B4-BE49-F238E27FC236}">
                <a16:creationId xmlns:a16="http://schemas.microsoft.com/office/drawing/2014/main" id="{E811DF3C-ABA5-481C-AAC2-28DD426A1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3097" y="640081"/>
            <a:ext cx="3825240" cy="382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olony Alternaria Mold Fungus Cultivated Indoor Stock Photo (Edit Now)  1412270831">
            <a:extLst>
              <a:ext uri="{FF2B5EF4-FFF2-40B4-BE49-F238E27FC236}">
                <a16:creationId xmlns:a16="http://schemas.microsoft.com/office/drawing/2014/main" id="{6D1DC4C3-79D9-4D5C-8D0B-0A2F65DAA4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3"/>
          <a:stretch/>
        </p:blipFill>
        <p:spPr bwMode="auto">
          <a:xfrm>
            <a:off x="5736907" y="986361"/>
            <a:ext cx="5540693" cy="368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6885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820189"/>
          </a:xfrm>
        </p:spPr>
        <p:txBody>
          <a:bodyPr/>
          <a:lstStyle/>
          <a:p>
            <a:r>
              <a:rPr lang="es-MX" dirty="0"/>
              <a:t>CULTIVO 3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3" y="1429789"/>
            <a:ext cx="9905998" cy="5197641"/>
          </a:xfrm>
        </p:spPr>
      </p:pic>
      <p:sp>
        <p:nvSpPr>
          <p:cNvPr id="5" name="CuadroTexto 4"/>
          <p:cNvSpPr txBox="1"/>
          <p:nvPr/>
        </p:nvSpPr>
        <p:spPr>
          <a:xfrm>
            <a:off x="1635037" y="2308795"/>
            <a:ext cx="962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A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053716" y="1787864"/>
            <a:ext cx="962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B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716872" y="1600909"/>
            <a:ext cx="962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C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691872" y="2249978"/>
            <a:ext cx="962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D</a:t>
            </a:r>
          </a:p>
        </p:txBody>
      </p:sp>
      <p:cxnSp>
        <p:nvCxnSpPr>
          <p:cNvPr id="10" name="Conector recto de flecha 9"/>
          <p:cNvCxnSpPr/>
          <p:nvPr/>
        </p:nvCxnSpPr>
        <p:spPr>
          <a:xfrm flipV="1">
            <a:off x="2116300" y="2249979"/>
            <a:ext cx="679909" cy="35394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 flipH="1">
            <a:off x="4147930" y="2355046"/>
            <a:ext cx="113776" cy="49877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 flipH="1">
            <a:off x="4878939" y="2148302"/>
            <a:ext cx="113776" cy="49877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 flipH="1">
            <a:off x="5297171" y="2756452"/>
            <a:ext cx="514901" cy="37253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>
            <a:stCxn id="9" idx="2"/>
          </p:cNvCxnSpPr>
          <p:nvPr/>
        </p:nvCxnSpPr>
        <p:spPr>
          <a:xfrm>
            <a:off x="6173136" y="2957864"/>
            <a:ext cx="430478" cy="55552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F7E47DB-76FD-4134-94E1-C94B65629AB6}"/>
              </a:ext>
            </a:extLst>
          </p:cNvPr>
          <p:cNvSpPr txBox="1"/>
          <p:nvPr/>
        </p:nvSpPr>
        <p:spPr>
          <a:xfrm>
            <a:off x="8513734" y="221162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i="1" dirty="0"/>
              <a:t>Aspergillus</a:t>
            </a:r>
            <a:r>
              <a:rPr lang="es-MX" dirty="0"/>
              <a:t> </a:t>
            </a:r>
            <a:r>
              <a:rPr lang="es-MX" dirty="0" err="1"/>
              <a:t>sp</a:t>
            </a:r>
            <a:r>
              <a:rPr lang="es-MX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3676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46DED-E46B-4C8F-BECB-187FD89BE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183" y="5181600"/>
            <a:ext cx="10156435" cy="10763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800" dirty="0" err="1"/>
              <a:t>Crecimiento</a:t>
            </a:r>
            <a:r>
              <a:rPr lang="en-US" sz="3800" dirty="0"/>
              <a:t> </a:t>
            </a:r>
            <a:r>
              <a:rPr lang="en-US" sz="3800" dirty="0" err="1"/>
              <a:t>en</a:t>
            </a:r>
            <a:r>
              <a:rPr lang="en-US" sz="3800" dirty="0"/>
              <a:t> PDA </a:t>
            </a:r>
            <a:br>
              <a:rPr lang="en-US" sz="3800" dirty="0"/>
            </a:br>
            <a:r>
              <a:rPr lang="en-US" sz="3800" dirty="0"/>
              <a:t>(Agar papa </a:t>
            </a:r>
            <a:r>
              <a:rPr lang="en-US" sz="3800" dirty="0" err="1"/>
              <a:t>dextrosa</a:t>
            </a:r>
            <a:r>
              <a:rPr lang="en-US" sz="3800" dirty="0"/>
              <a:t>)</a:t>
            </a:r>
          </a:p>
        </p:txBody>
      </p:sp>
      <p:pic>
        <p:nvPicPr>
          <p:cNvPr id="10" name="Picture 4" descr="Colony morphology of Aspergillus niger isolated from the Vitis vinifera...  | Download Scientific Diagram">
            <a:extLst>
              <a:ext uri="{FF2B5EF4-FFF2-40B4-BE49-F238E27FC236}">
                <a16:creationId xmlns:a16="http://schemas.microsoft.com/office/drawing/2014/main" id="{829746F4-3CE8-466F-83D9-A9E85C0628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453" y="89095"/>
            <a:ext cx="4540947" cy="482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100cia on Twitter: &quot;Colonias de Aspergillus niger Instagram: in_petri… &quot;">
            <a:extLst>
              <a:ext uri="{FF2B5EF4-FFF2-40B4-BE49-F238E27FC236}">
                <a16:creationId xmlns:a16="http://schemas.microsoft.com/office/drawing/2014/main" id="{2F9A241D-263B-4172-980F-C4D7C59D9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674" y="89095"/>
            <a:ext cx="4994853" cy="497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7949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820189"/>
          </a:xfrm>
        </p:spPr>
        <p:txBody>
          <a:bodyPr/>
          <a:lstStyle/>
          <a:p>
            <a:r>
              <a:rPr lang="es-MX" dirty="0"/>
              <a:t>CULTIVO 4</a:t>
            </a:r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6295" y="1708652"/>
            <a:ext cx="9411115" cy="4812464"/>
          </a:xfrm>
        </p:spPr>
      </p:pic>
      <p:sp>
        <p:nvSpPr>
          <p:cNvPr id="5" name="CuadroTexto 4"/>
          <p:cNvSpPr txBox="1"/>
          <p:nvPr/>
        </p:nvSpPr>
        <p:spPr>
          <a:xfrm>
            <a:off x="2796209" y="4114884"/>
            <a:ext cx="962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7936120" y="2382518"/>
            <a:ext cx="962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B</a:t>
            </a:r>
          </a:p>
        </p:txBody>
      </p:sp>
      <p:cxnSp>
        <p:nvCxnSpPr>
          <p:cNvPr id="7" name="Conector recto de flecha 6"/>
          <p:cNvCxnSpPr/>
          <p:nvPr/>
        </p:nvCxnSpPr>
        <p:spPr>
          <a:xfrm flipV="1">
            <a:off x="3277472" y="4015409"/>
            <a:ext cx="1135502" cy="45341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>
            <a:off x="8284514" y="2875892"/>
            <a:ext cx="514929" cy="55088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33B07FE-9D3D-41F9-A081-48869034BBA2}"/>
              </a:ext>
            </a:extLst>
          </p:cNvPr>
          <p:cNvSpPr txBox="1"/>
          <p:nvPr/>
        </p:nvSpPr>
        <p:spPr>
          <a:xfrm>
            <a:off x="8513734" y="221162"/>
            <a:ext cx="180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i="1" dirty="0" err="1"/>
              <a:t>Geotrichum</a:t>
            </a:r>
            <a:r>
              <a:rPr lang="es-MX" dirty="0"/>
              <a:t> </a:t>
            </a:r>
            <a:r>
              <a:rPr lang="es-MX" dirty="0" err="1"/>
              <a:t>sp</a:t>
            </a:r>
            <a:r>
              <a:rPr lang="es-MX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6839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323D50B8-1D27-420D-BA4A-249914120C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EFBB176-B6C1-4B5A-AADA-F930947E0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0"/>
            <a:ext cx="10820400" cy="49499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918CDC34-0F26-409D-B10F-578D4DCC4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5105400"/>
            <a:ext cx="10835640" cy="1752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A05A1C-5C7C-4050-AD43-18B428226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183" y="5181600"/>
            <a:ext cx="10156435" cy="107632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85000"/>
              </a:lnSpc>
            </a:pPr>
            <a:r>
              <a:rPr lang="en-US" sz="5400" dirty="0" err="1"/>
              <a:t>Crecimiento</a:t>
            </a:r>
            <a:r>
              <a:rPr lang="en-US" sz="5400" dirty="0"/>
              <a:t> </a:t>
            </a:r>
            <a:r>
              <a:rPr lang="en-US" sz="5400" dirty="0" err="1"/>
              <a:t>en</a:t>
            </a:r>
            <a:r>
              <a:rPr lang="en-US" sz="5400" dirty="0"/>
              <a:t> PDA </a:t>
            </a:r>
            <a:br>
              <a:rPr lang="en-US" sz="5400" dirty="0"/>
            </a:br>
            <a:r>
              <a:rPr lang="en-US" sz="5400" dirty="0"/>
              <a:t>(Agar papa </a:t>
            </a:r>
            <a:r>
              <a:rPr lang="en-US" sz="5400" dirty="0" err="1"/>
              <a:t>dextrosa</a:t>
            </a:r>
            <a:r>
              <a:rPr lang="en-US" sz="5400" dirty="0"/>
              <a:t>)</a:t>
            </a:r>
          </a:p>
        </p:txBody>
      </p:sp>
      <p:pic>
        <p:nvPicPr>
          <p:cNvPr id="5122" name="Picture 2" descr="UNIVERSIDAD TÉCNICA PARTICULAR DE LOJA La Universidad Católica de Loja AREA  BIOLOGICA - PDF Free Download">
            <a:extLst>
              <a:ext uri="{FF2B5EF4-FFF2-40B4-BE49-F238E27FC236}">
                <a16:creationId xmlns:a16="http://schemas.microsoft.com/office/drawing/2014/main" id="{F172F6B9-0DD9-4340-8AA7-C49E469BED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8187" y="640081"/>
            <a:ext cx="4435060" cy="382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eotrichum candidum: A yeast holding on to its moldy past -  MicrobialFoods.org">
            <a:extLst>
              <a:ext uri="{FF2B5EF4-FFF2-40B4-BE49-F238E27FC236}">
                <a16:creationId xmlns:a16="http://schemas.microsoft.com/office/drawing/2014/main" id="{26C0CA30-7D2F-463C-BEAE-72470C2FB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5886" y="1733206"/>
            <a:ext cx="4616874" cy="163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1604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78829" y="92692"/>
            <a:ext cx="9905998" cy="820189"/>
          </a:xfrm>
        </p:spPr>
        <p:txBody>
          <a:bodyPr/>
          <a:lstStyle/>
          <a:p>
            <a:r>
              <a:rPr lang="es-MX" dirty="0"/>
              <a:t>CULTIVO 5</a:t>
            </a:r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8829" y="912881"/>
            <a:ext cx="5899882" cy="5143013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8711" y="912880"/>
            <a:ext cx="4626352" cy="514301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152752" y="4045797"/>
            <a:ext cx="962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A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743562" y="2165514"/>
            <a:ext cx="962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C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7599346" y="4271224"/>
            <a:ext cx="962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B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152359" y="1379127"/>
            <a:ext cx="962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C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8834935" y="1185254"/>
            <a:ext cx="962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D</a:t>
            </a:r>
          </a:p>
        </p:txBody>
      </p:sp>
      <p:cxnSp>
        <p:nvCxnSpPr>
          <p:cNvPr id="11" name="Conector recto de flecha 10"/>
          <p:cNvCxnSpPr/>
          <p:nvPr/>
        </p:nvCxnSpPr>
        <p:spPr>
          <a:xfrm flipH="1">
            <a:off x="9595995" y="4572796"/>
            <a:ext cx="556757" cy="78805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 flipV="1">
            <a:off x="8015171" y="4126033"/>
            <a:ext cx="766598" cy="38637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 flipV="1">
            <a:off x="7224825" y="2441061"/>
            <a:ext cx="855784" cy="12287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 flipH="1">
            <a:off x="8663995" y="1733070"/>
            <a:ext cx="315624" cy="870379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>
            <a:off x="2545959" y="1855942"/>
            <a:ext cx="739867" cy="44993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CuadroTexto 21"/>
          <p:cNvSpPr txBox="1"/>
          <p:nvPr/>
        </p:nvSpPr>
        <p:spPr>
          <a:xfrm>
            <a:off x="2182969" y="4137096"/>
            <a:ext cx="962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3F9E00-2B17-4305-88D5-F7A3D42E71EE}"/>
              </a:ext>
            </a:extLst>
          </p:cNvPr>
          <p:cNvSpPr txBox="1"/>
          <p:nvPr/>
        </p:nvSpPr>
        <p:spPr>
          <a:xfrm>
            <a:off x="8513734" y="221162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i="1" dirty="0" err="1"/>
              <a:t>Rhizopus</a:t>
            </a:r>
            <a:r>
              <a:rPr lang="es-MX" dirty="0"/>
              <a:t> </a:t>
            </a:r>
            <a:r>
              <a:rPr lang="es-MX" dirty="0" err="1"/>
              <a:t>sp</a:t>
            </a:r>
            <a:r>
              <a:rPr lang="es-MX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945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MORFOLOGÍA HONGOS FILAMENTOSOS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12856" y="1828800"/>
            <a:ext cx="4122171" cy="3484722"/>
          </a:xfr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699419" y="4219367"/>
            <a:ext cx="3294612" cy="2696799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361" y="4714069"/>
            <a:ext cx="4629150" cy="2409825"/>
          </a:xfrm>
          <a:prstGeom prst="rect">
            <a:avLst/>
          </a:prstGeom>
        </p:spPr>
      </p:pic>
      <p:sp>
        <p:nvSpPr>
          <p:cNvPr id="8" name="Marcador de contenido 3"/>
          <p:cNvSpPr txBox="1">
            <a:spLocks/>
          </p:cNvSpPr>
          <p:nvPr/>
        </p:nvSpPr>
        <p:spPr>
          <a:xfrm>
            <a:off x="5638361" y="1828800"/>
            <a:ext cx="5175413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Hifas: </a:t>
            </a:r>
            <a:r>
              <a:rPr lang="es-MX" dirty="0" err="1"/>
              <a:t>septadas</a:t>
            </a:r>
            <a:r>
              <a:rPr lang="es-MX" dirty="0"/>
              <a:t>/ cenocíticas</a:t>
            </a:r>
          </a:p>
          <a:p>
            <a:r>
              <a:rPr lang="es-MX" dirty="0"/>
              <a:t>Micelio= conjunto de hifas</a:t>
            </a:r>
          </a:p>
          <a:p>
            <a:r>
              <a:rPr lang="es-MX" dirty="0"/>
              <a:t>Estructuras de reproducción asexual: </a:t>
            </a:r>
            <a:r>
              <a:rPr lang="es-MX" dirty="0" err="1"/>
              <a:t>Macroconidias</a:t>
            </a:r>
            <a:r>
              <a:rPr lang="es-MX" dirty="0"/>
              <a:t>, </a:t>
            </a:r>
            <a:r>
              <a:rPr lang="es-MX" dirty="0" err="1"/>
              <a:t>microconidias,etc</a:t>
            </a:r>
            <a:r>
              <a:rPr lang="es-MX" dirty="0"/>
              <a:t>.</a:t>
            </a:r>
          </a:p>
          <a:p>
            <a:r>
              <a:rPr lang="es-MX" dirty="0"/>
              <a:t>Estructuras de reproducción especializadas: Esporangios</a:t>
            </a:r>
          </a:p>
        </p:txBody>
      </p:sp>
    </p:spTree>
    <p:extLst>
      <p:ext uri="{BB962C8B-B14F-4D97-AF65-F5344CB8AC3E}">
        <p14:creationId xmlns:p14="http://schemas.microsoft.com/office/powerpoint/2010/main" val="32523956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71A43-30CE-43DE-9C89-617477371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Experiment 24 - General &amp; Medical Microbiology Lab">
            <a:extLst>
              <a:ext uri="{FF2B5EF4-FFF2-40B4-BE49-F238E27FC236}">
                <a16:creationId xmlns:a16="http://schemas.microsoft.com/office/drawing/2014/main" id="{1D160A65-005A-4A79-ADC0-454E7E9B8C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213" y="1802296"/>
            <a:ext cx="489035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lassification of Fungi | Biology II">
            <a:extLst>
              <a:ext uri="{FF2B5EF4-FFF2-40B4-BE49-F238E27FC236}">
                <a16:creationId xmlns:a16="http://schemas.microsoft.com/office/drawing/2014/main" id="{9C9E22D9-80C7-4C07-82D3-A2E016C8C4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525358" y="2250831"/>
            <a:ext cx="4614815" cy="351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8795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E47E0-159F-4423-90AC-F516FEB5A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CULTIVO 6</a:t>
            </a:r>
            <a:endParaRPr lang="en-US" dirty="0"/>
          </a:p>
        </p:txBody>
      </p:sp>
      <p:pic>
        <p:nvPicPr>
          <p:cNvPr id="4" name="Picture 2" descr="Resultado de imagen para fusarium">
            <a:extLst>
              <a:ext uri="{FF2B5EF4-FFF2-40B4-BE49-F238E27FC236}">
                <a16:creationId xmlns:a16="http://schemas.microsoft.com/office/drawing/2014/main" id="{B560C30E-554B-45A9-A22F-8B9DB625E3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174" y="202130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ndophthalmitis caused by Fusarium: An emerging problem in patients with  corneal trauma. A case series | Revista Iberoamericana de Micología">
            <a:extLst>
              <a:ext uri="{FF2B5EF4-FFF2-40B4-BE49-F238E27FC236}">
                <a16:creationId xmlns:a16="http://schemas.microsoft.com/office/drawing/2014/main" id="{5B77B5B3-95C5-489B-B5B7-A40337693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04" y="2021305"/>
            <a:ext cx="5687155" cy="448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E663DE-FF02-4BB0-9D0E-092831D07F67}"/>
              </a:ext>
            </a:extLst>
          </p:cNvPr>
          <p:cNvSpPr txBox="1"/>
          <p:nvPr/>
        </p:nvSpPr>
        <p:spPr>
          <a:xfrm>
            <a:off x="9071811" y="1419726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i="1" dirty="0"/>
              <a:t>Fusarium</a:t>
            </a:r>
            <a:r>
              <a:rPr lang="es-MX" dirty="0"/>
              <a:t> </a:t>
            </a:r>
            <a:r>
              <a:rPr lang="es-MX" dirty="0" err="1"/>
              <a:t>sp</a:t>
            </a:r>
            <a:r>
              <a:rPr lang="es-MX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3097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323D50B8-1D27-420D-BA4A-249914120C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EFBB176-B6C1-4B5A-AADA-F930947E0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0"/>
            <a:ext cx="10820400" cy="49499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918CDC34-0F26-409D-B10F-578D4DCC4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5105400"/>
            <a:ext cx="10835640" cy="1752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DA4BB1-5D8D-4D8E-9A3E-C6A8BFFAE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183" y="5181600"/>
            <a:ext cx="10156435" cy="10763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800" dirty="0" err="1"/>
              <a:t>Crecimiento</a:t>
            </a:r>
            <a:r>
              <a:rPr lang="en-US" sz="3800" dirty="0"/>
              <a:t> </a:t>
            </a:r>
            <a:r>
              <a:rPr lang="en-US" sz="3800" dirty="0" err="1"/>
              <a:t>en</a:t>
            </a:r>
            <a:r>
              <a:rPr lang="en-US" sz="3800" dirty="0"/>
              <a:t> PDA </a:t>
            </a:r>
            <a:br>
              <a:rPr lang="en-US" sz="3800" dirty="0"/>
            </a:br>
            <a:r>
              <a:rPr lang="en-US" sz="3800" dirty="0"/>
              <a:t>(Agar papa </a:t>
            </a:r>
            <a:r>
              <a:rPr lang="en-US" sz="3800" dirty="0" err="1"/>
              <a:t>dextrosa</a:t>
            </a:r>
            <a:r>
              <a:rPr lang="en-US" sz="3800" dirty="0"/>
              <a:t>)</a:t>
            </a:r>
          </a:p>
        </p:txBody>
      </p:sp>
      <p:pic>
        <p:nvPicPr>
          <p:cNvPr id="9220" name="Picture 4" descr="Fusarium | Mycology Online">
            <a:extLst>
              <a:ext uri="{FF2B5EF4-FFF2-40B4-BE49-F238E27FC236}">
                <a16:creationId xmlns:a16="http://schemas.microsoft.com/office/drawing/2014/main" id="{466159D0-5F0D-4CF0-8C74-6A5C51CF31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539240" y="600076"/>
            <a:ext cx="3898333" cy="382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usarium | Mycology Online">
            <a:extLst>
              <a:ext uri="{FF2B5EF4-FFF2-40B4-BE49-F238E27FC236}">
                <a16:creationId xmlns:a16="http://schemas.microsoft.com/office/drawing/2014/main" id="{30C8D515-462D-4BE0-A62D-AD87E228C7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7573" y="1028341"/>
            <a:ext cx="5933969" cy="289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6F4A2D-4EF2-4E37-913B-19A2FFE373DC}"/>
              </a:ext>
            </a:extLst>
          </p:cNvPr>
          <p:cNvSpPr txBox="1"/>
          <p:nvPr/>
        </p:nvSpPr>
        <p:spPr>
          <a:xfrm>
            <a:off x="6519613" y="4262511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ANVERSO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806B40-FB8D-416E-B85E-36BA92716A95}"/>
              </a:ext>
            </a:extLst>
          </p:cNvPr>
          <p:cNvSpPr txBox="1"/>
          <p:nvPr/>
        </p:nvSpPr>
        <p:spPr>
          <a:xfrm>
            <a:off x="9227768" y="4135992"/>
            <a:ext cx="134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REVERSO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8168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E7E7E-E4D2-4564-A8EA-26DFB75C0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959457"/>
          </a:xfrm>
        </p:spPr>
        <p:txBody>
          <a:bodyPr/>
          <a:lstStyle/>
          <a:p>
            <a:r>
              <a:rPr lang="es-MX" dirty="0"/>
              <a:t>Material de consulta adicional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5AB7FF3-5BCE-4EE2-A885-B8EDD0C4F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8684" y="1325217"/>
            <a:ext cx="4480560" cy="731520"/>
          </a:xfrm>
        </p:spPr>
        <p:txBody>
          <a:bodyPr/>
          <a:lstStyle/>
          <a:p>
            <a:pPr algn="ctr"/>
            <a:r>
              <a:rPr lang="es-MX" dirty="0"/>
              <a:t>Hongos levaduriformes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A625435-8FC2-4254-8BC0-09A212261CF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09689994"/>
              </p:ext>
            </p:extLst>
          </p:nvPr>
        </p:nvGraphicFramePr>
        <p:xfrm>
          <a:off x="1439817" y="2046374"/>
          <a:ext cx="4479663" cy="39839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79663">
                  <a:extLst>
                    <a:ext uri="{9D8B030D-6E8A-4147-A177-3AD203B41FA5}">
                      <a16:colId xmlns:a16="http://schemas.microsoft.com/office/drawing/2014/main" val="544449905"/>
                    </a:ext>
                  </a:extLst>
                </a:gridCol>
              </a:tblGrid>
              <a:tr h="3983990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_tradnl" sz="1100" dirty="0">
                          <a:effectLst/>
                        </a:rPr>
                        <a:t>Introducción a la micología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u="sng" dirty="0">
                          <a:effectLst/>
                          <a:hlinkClick r:id="rId2"/>
                        </a:rPr>
                        <a:t>https://www.youtube.com/watch?v=rT5cFN0fOYY</a:t>
                      </a:r>
                      <a:r>
                        <a:rPr lang="es-ES_tradnl" sz="11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</a:endParaRPr>
                    </a:p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_tradnl" sz="1100" dirty="0">
                          <a:effectLst/>
                        </a:rPr>
                        <a:t>2. Presentación sobre las características de los hongos levaduriformes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Características y estructura </a:t>
                      </a:r>
                      <a:r>
                        <a:rPr lang="es-ES_tradnl" sz="1100" u="sng" dirty="0">
                          <a:effectLst/>
                          <a:hlinkClick r:id="rId3"/>
                        </a:rPr>
                        <a:t>https://www.youtube.com/watch?v=TzMdFXAS1Fk</a:t>
                      </a:r>
                      <a:endParaRPr lang="es-ES_tradnl" sz="1100" u="sng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u="sng" dirty="0">
                          <a:effectLst/>
                        </a:rPr>
                        <a:t>3.</a:t>
                      </a:r>
                      <a:r>
                        <a:rPr lang="es-ES_tradnl" sz="1100" dirty="0">
                          <a:effectLst/>
                        </a:rPr>
                        <a:t> Técnicas de siembra de hongos levaduriformes.</a:t>
                      </a:r>
                      <a:endParaRPr lang="en-US" sz="1100" dirty="0">
                        <a:effectLst/>
                      </a:endParaRPr>
                    </a:p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_tradnl" sz="1100" dirty="0">
                          <a:effectLst/>
                        </a:rPr>
                        <a:t>-Experimento masa madre-levaduras en acción 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u="sng" dirty="0">
                          <a:effectLst/>
                          <a:hlinkClick r:id="rId4"/>
                        </a:rPr>
                        <a:t>https://www.youtube.com/watch?v=OreViqye40M</a:t>
                      </a:r>
                      <a:r>
                        <a:rPr lang="es-ES_tradnl" sz="1100" dirty="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4. </a:t>
                      </a:r>
                      <a:r>
                        <a:rPr lang="es-ES_tradnl" sz="1100" dirty="0">
                          <a:effectLst/>
                        </a:rPr>
                        <a:t>Descripción macroscópica y microscópica de hongos levaduriformes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-Características en medio sólido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u="sng" dirty="0">
                          <a:effectLst/>
                          <a:hlinkClick r:id="rId5"/>
                        </a:rPr>
                        <a:t>https://www.youtube.com/watch?v=JtElljVTmig</a:t>
                      </a:r>
                      <a:r>
                        <a:rPr lang="es-ES_tradnl" sz="11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</a:endParaRPr>
                    </a:p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>
                          <a:effectLst/>
                        </a:rPr>
                        <a:t>5. </a:t>
                      </a:r>
                      <a:r>
                        <a:rPr lang="es-ES_tradnl" sz="1100" dirty="0">
                          <a:effectLst/>
                        </a:rPr>
                        <a:t>Caso problema-Candidiasis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u="sng" dirty="0">
                          <a:effectLst/>
                          <a:hlinkClick r:id="rId6"/>
                        </a:rPr>
                        <a:t>https://www.youtube.com/watch?v=DMJE71RdN00</a:t>
                      </a:r>
                      <a:r>
                        <a:rPr lang="es-ES_tradnl" sz="11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</a:endParaRPr>
                    </a:p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_tradnl" sz="1100" dirty="0">
                          <a:effectLst/>
                        </a:rPr>
                        <a:t>6. Caso problema-contaminación fermentadores de cerveza.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u="sng" dirty="0">
                          <a:effectLst/>
                          <a:hlinkClick r:id="rId7"/>
                        </a:rPr>
                        <a:t>https://www.youtube.com/watch?v=zSgHQy3qpAY</a:t>
                      </a:r>
                      <a:r>
                        <a:rPr lang="es-ES_tradnl" sz="11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7. Las levaduras de la cerveza artesanal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u="sng" dirty="0">
                          <a:effectLst/>
                          <a:hlinkClick r:id="rId8"/>
                        </a:rPr>
                        <a:t>https://www.youtube.com/watch?v=uWqPNRXFVz0</a:t>
                      </a:r>
                      <a:r>
                        <a:rPr lang="es-ES_tradnl" sz="1100" dirty="0">
                          <a:effectLst/>
                        </a:rPr>
                        <a:t> 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612" marR="60612" marT="0" marB="0"/>
                </a:tc>
                <a:extLst>
                  <a:ext uri="{0D108BD9-81ED-4DB2-BD59-A6C34878D82A}">
                    <a16:rowId xmlns:a16="http://schemas.microsoft.com/office/drawing/2014/main" val="1505170056"/>
                  </a:ext>
                </a:extLst>
              </a:tr>
            </a:tbl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A02EC-543A-4806-83DD-8300360BC0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6716" y="1184863"/>
            <a:ext cx="4480560" cy="731520"/>
          </a:xfrm>
        </p:spPr>
        <p:txBody>
          <a:bodyPr/>
          <a:lstStyle/>
          <a:p>
            <a:pPr algn="ctr"/>
            <a:r>
              <a:rPr lang="es-MX" dirty="0"/>
              <a:t>Hongos filamentosos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79FD728-2432-4B2C-8708-CC4BA1EF31E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860EF92D-ACAA-4761-8D53-EFD2954F73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7846592"/>
              </p:ext>
            </p:extLst>
          </p:nvPr>
        </p:nvGraphicFramePr>
        <p:xfrm>
          <a:off x="6131150" y="1924453"/>
          <a:ext cx="4621033" cy="44214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21033">
                  <a:extLst>
                    <a:ext uri="{9D8B030D-6E8A-4147-A177-3AD203B41FA5}">
                      <a16:colId xmlns:a16="http://schemas.microsoft.com/office/drawing/2014/main" val="904640740"/>
                    </a:ext>
                  </a:extLst>
                </a:gridCol>
              </a:tblGrid>
              <a:tr h="366465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_tradnl" sz="1100" dirty="0">
                          <a:effectLst/>
                        </a:rPr>
                        <a:t>Presentación sobre las características de los hongos filamentosos o mohos</a:t>
                      </a:r>
                      <a:endParaRPr lang="en-US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-Reproducción de hongos filamentosos</a:t>
                      </a:r>
                      <a:endParaRPr lang="en-US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u="sng" dirty="0">
                          <a:effectLst/>
                          <a:hlinkClick r:id="rId9"/>
                        </a:rPr>
                        <a:t>https://www.youtube.com/watch?v=YUGFpzGyRn4</a:t>
                      </a:r>
                      <a:r>
                        <a:rPr lang="es-ES_tradnl" sz="11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-Características macroscópicas</a:t>
                      </a:r>
                      <a:endParaRPr lang="en-US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u="sng" dirty="0">
                          <a:effectLst/>
                          <a:hlinkClick r:id="rId10"/>
                        </a:rPr>
                        <a:t>https://www.youtube.com/watch?v=3GcDZ3c6sjE</a:t>
                      </a:r>
                      <a:r>
                        <a:rPr lang="es-ES_tradnl" sz="11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2. Principales hongos contaminantes</a:t>
                      </a:r>
                      <a:endParaRPr lang="en-US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u="sng" dirty="0">
                          <a:effectLst/>
                          <a:hlinkClick r:id="rId11"/>
                        </a:rPr>
                        <a:t> ttps://www.youtube.com/watch?v=oXEBZTOf3cw</a:t>
                      </a:r>
                      <a:r>
                        <a:rPr lang="es-ES_tradnl" sz="11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_tradnl" sz="1100" dirty="0">
                          <a:effectLst/>
                        </a:rPr>
                        <a:t>3. Técnicas de siembra de hongos filamentosos</a:t>
                      </a:r>
                      <a:endParaRPr lang="en-US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El </a:t>
                      </a:r>
                      <a:r>
                        <a:rPr lang="es-ES_tradnl" sz="1100" dirty="0" err="1">
                          <a:effectLst/>
                        </a:rPr>
                        <a:t>microcultivo</a:t>
                      </a:r>
                      <a:endParaRPr lang="en-US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u="sng" dirty="0">
                          <a:effectLst/>
                          <a:hlinkClick r:id="rId12"/>
                        </a:rPr>
                        <a:t>https://www.youtube.com/watch?v=FHdsMH8p-lE</a:t>
                      </a:r>
                      <a:r>
                        <a:rPr lang="es-ES_tradnl" sz="11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_tradnl" sz="1100" dirty="0">
                          <a:effectLst/>
                        </a:rPr>
                        <a:t>4. Cultivo en medio sólido con asa micológica </a:t>
                      </a:r>
                      <a:endParaRPr lang="en-US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u="sng" dirty="0">
                          <a:effectLst/>
                          <a:hlinkClick r:id="rId13"/>
                        </a:rPr>
                        <a:t>https://www.youtube.com/watch?v=BmEW3n3qSko&amp;t=10s</a:t>
                      </a:r>
                      <a:r>
                        <a:rPr lang="es-ES_tradnl" sz="11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_tradnl" sz="1100" dirty="0">
                          <a:effectLst/>
                        </a:rPr>
                        <a:t>5. Descripción macroscópica y microscópica de hongos levaduriformes</a:t>
                      </a:r>
                      <a:endParaRPr lang="en-US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u="sng" dirty="0">
                          <a:effectLst/>
                          <a:hlinkClick r:id="rId14"/>
                        </a:rPr>
                        <a:t>https://www.youtube.com/watch?v=0SKNE6vqcPI</a:t>
                      </a:r>
                      <a:r>
                        <a:rPr lang="es-ES_tradnl" sz="11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-Observaciones microscópicas</a:t>
                      </a:r>
                      <a:endParaRPr lang="en-US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u="sng" dirty="0">
                          <a:effectLst/>
                          <a:hlinkClick r:id="rId15"/>
                        </a:rPr>
                        <a:t>https://www.youtube.com/watch?v=z3PJzOwcGeE</a:t>
                      </a:r>
                      <a:endParaRPr lang="en-US" sz="1100" dirty="0">
                        <a:effectLst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_tradnl" sz="1100" dirty="0">
                          <a:effectLst/>
                        </a:rPr>
                        <a:t>6. Caso problema-queso azul</a:t>
                      </a:r>
                      <a:endParaRPr lang="en-US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u="sng" dirty="0">
                          <a:effectLst/>
                          <a:hlinkClick r:id="rId16"/>
                        </a:rPr>
                        <a:t>https://www.youtube.com/watch?v=gU7OQwpVwc8</a:t>
                      </a:r>
                      <a:r>
                        <a:rPr lang="es-ES_tradnl" sz="11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_tradnl" sz="1100" dirty="0">
                          <a:effectLst/>
                        </a:rPr>
                        <a:t>7. Caso problema-histoplasmosis</a:t>
                      </a:r>
                      <a:endParaRPr lang="en-US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u="sng" dirty="0">
                          <a:effectLst/>
                          <a:hlinkClick r:id="rId17"/>
                        </a:rPr>
                        <a:t>https://www.youtube.com/watch?v=ZGV9OUsErF0</a:t>
                      </a:r>
                      <a:r>
                        <a:rPr lang="es-ES_tradnl" sz="11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8378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86160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REFERENCIAS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1388481" y="2208627"/>
            <a:ext cx="8595360" cy="3734973"/>
          </a:xfrm>
        </p:spPr>
        <p:txBody>
          <a:bodyPr>
            <a:normAutofit/>
          </a:bodyPr>
          <a:lstStyle/>
          <a:p>
            <a:r>
              <a:rPr lang="es-MX" dirty="0"/>
              <a:t>Bonifaz, Alexandro (2015) Micología Médica Básica, 5ª Ed., Editorial McGraw Hill, México.</a:t>
            </a:r>
          </a:p>
          <a:p>
            <a:r>
              <a:rPr lang="es-MX" dirty="0"/>
              <a:t>Arenas Guzmán, Roberto, Torres Guerrero Eduardo (2019) Micología médica ilustrada, 6ª Ed, Editorial </a:t>
            </a:r>
            <a:r>
              <a:rPr lang="es-MX" dirty="0" err="1"/>
              <a:t>McGrawHill</a:t>
            </a:r>
            <a:r>
              <a:rPr lang="es-MX" dirty="0"/>
              <a:t>, México, en línea en https://accessmedicina.mhmedical.com/book.aspx?bookid=2791</a:t>
            </a:r>
          </a:p>
          <a:p>
            <a:r>
              <a:rPr lang="es-MX" dirty="0"/>
              <a:t>González Ibarra, Misael, Araiza </a:t>
            </a:r>
            <a:r>
              <a:rPr lang="es-MX" dirty="0" err="1"/>
              <a:t>Santibañez</a:t>
            </a:r>
            <a:r>
              <a:rPr lang="es-MX" dirty="0"/>
              <a:t> Javier (2013) Guías del curso de Micología, Facultad de Química.</a:t>
            </a:r>
          </a:p>
          <a:p>
            <a:r>
              <a:rPr lang="es-MX" dirty="0"/>
              <a:t>Sil, Anita, </a:t>
            </a:r>
            <a:r>
              <a:rPr lang="es-MX" dirty="0" err="1"/>
              <a:t>Andrianopoulus</a:t>
            </a:r>
            <a:r>
              <a:rPr lang="es-MX" dirty="0"/>
              <a:t>, A.,(2014) </a:t>
            </a:r>
            <a:r>
              <a:rPr lang="es-MX" dirty="0" err="1"/>
              <a:t>Thermally</a:t>
            </a:r>
            <a:r>
              <a:rPr lang="es-MX" dirty="0"/>
              <a:t> </a:t>
            </a:r>
            <a:r>
              <a:rPr lang="es-MX" dirty="0" err="1"/>
              <a:t>Dimorphyc</a:t>
            </a:r>
            <a:r>
              <a:rPr lang="es-MX" dirty="0"/>
              <a:t> Human </a:t>
            </a:r>
            <a:r>
              <a:rPr lang="es-MX" dirty="0" err="1"/>
              <a:t>Fungal</a:t>
            </a:r>
            <a:r>
              <a:rPr lang="es-MX" dirty="0"/>
              <a:t> </a:t>
            </a:r>
            <a:r>
              <a:rPr lang="es-MX" dirty="0" err="1"/>
              <a:t>Pathogens-Polyphyletc</a:t>
            </a:r>
            <a:r>
              <a:rPr lang="es-MX" dirty="0"/>
              <a:t> </a:t>
            </a:r>
            <a:r>
              <a:rPr lang="es-MX" dirty="0" err="1"/>
              <a:t>Pathogens</a:t>
            </a:r>
            <a:r>
              <a:rPr lang="es-MX" dirty="0"/>
              <a:t> </a:t>
            </a:r>
            <a:r>
              <a:rPr lang="es-MX" dirty="0" err="1"/>
              <a:t>with</a:t>
            </a:r>
            <a:r>
              <a:rPr lang="es-MX" dirty="0"/>
              <a:t> a </a:t>
            </a:r>
            <a:r>
              <a:rPr lang="es-MX" dirty="0" err="1"/>
              <a:t>Convergent</a:t>
            </a:r>
            <a:r>
              <a:rPr lang="es-MX" dirty="0"/>
              <a:t> </a:t>
            </a:r>
            <a:r>
              <a:rPr lang="es-MX" dirty="0" err="1"/>
              <a:t>Pathogenecity</a:t>
            </a:r>
            <a:r>
              <a:rPr lang="es-MX" dirty="0"/>
              <a:t> </a:t>
            </a:r>
            <a:r>
              <a:rPr lang="es-MX" dirty="0" err="1"/>
              <a:t>trait</a:t>
            </a:r>
            <a:r>
              <a:rPr lang="es-MX" dirty="0"/>
              <a:t>, J. </a:t>
            </a:r>
            <a:r>
              <a:rPr lang="es-MX" dirty="0" err="1"/>
              <a:t>Cold</a:t>
            </a:r>
            <a:r>
              <a:rPr lang="es-MX" dirty="0"/>
              <a:t> Spring Harbor </a:t>
            </a:r>
            <a:r>
              <a:rPr lang="es-MX" dirty="0" err="1"/>
              <a:t>Perspectives</a:t>
            </a:r>
            <a:r>
              <a:rPr lang="es-MX" dirty="0"/>
              <a:t> in medicine, DOI: </a:t>
            </a:r>
            <a:r>
              <a:rPr lang="en-US" dirty="0"/>
              <a:t>10.1101/cshperspect.a019794</a:t>
            </a:r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38410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MGI-FQUNAM</a:t>
            </a:r>
          </a:p>
        </p:txBody>
      </p:sp>
      <p:pic>
        <p:nvPicPr>
          <p:cNvPr id="369667" name="Picture 2" descr="img0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508630"/>
      </p:ext>
    </p:extLst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80160" y="110942"/>
            <a:ext cx="9692640" cy="1325562"/>
          </a:xfrm>
        </p:spPr>
        <p:txBody>
          <a:bodyPr/>
          <a:lstStyle/>
          <a:p>
            <a:r>
              <a:rPr lang="es-MX" dirty="0"/>
              <a:t>MEDIOS DE CULTIVO PARA HONGOS FILAMENTOSOS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26480" y="1505243"/>
            <a:ext cx="4480560" cy="5162843"/>
          </a:xfrm>
        </p:spPr>
        <p:txBody>
          <a:bodyPr>
            <a:normAutofit fontScale="92500" lnSpcReduction="10000"/>
          </a:bodyPr>
          <a:lstStyle/>
          <a:p>
            <a:r>
              <a:rPr lang="es-MX" dirty="0"/>
              <a:t>Ácidofilos: pH 5.6-6.8. Uso de ácido tartárico</a:t>
            </a:r>
          </a:p>
          <a:p>
            <a:r>
              <a:rPr lang="es-MX" dirty="0"/>
              <a:t>Temperatura óptima: 20-30 °C</a:t>
            </a:r>
          </a:p>
          <a:p>
            <a:r>
              <a:rPr lang="es-MX" dirty="0"/>
              <a:t>Crecimiento lento: 5-7 días</a:t>
            </a:r>
          </a:p>
          <a:p>
            <a:r>
              <a:rPr lang="es-MX" dirty="0"/>
              <a:t>Características de crecimiento: Radial, abundante</a:t>
            </a:r>
          </a:p>
          <a:p>
            <a:r>
              <a:rPr lang="es-MX" dirty="0"/>
              <a:t>Medios de cultivo comunes:</a:t>
            </a:r>
          </a:p>
          <a:p>
            <a:pPr lvl="1"/>
            <a:r>
              <a:rPr lang="es-MX" dirty="0"/>
              <a:t>Agar papa-dextrosa (PDA): Producción de pigmentos</a:t>
            </a:r>
          </a:p>
          <a:p>
            <a:pPr lvl="1"/>
            <a:r>
              <a:rPr lang="es-MX" dirty="0"/>
              <a:t>Agar </a:t>
            </a:r>
            <a:r>
              <a:rPr lang="es-MX" dirty="0" err="1"/>
              <a:t>Sabouraud</a:t>
            </a:r>
            <a:r>
              <a:rPr lang="es-MX" dirty="0"/>
              <a:t> (ADS).</a:t>
            </a:r>
          </a:p>
          <a:p>
            <a:pPr lvl="2"/>
            <a:r>
              <a:rPr lang="es-MX" dirty="0"/>
              <a:t>Se puede agregar rosa de bengala para limitar crecimiento.</a:t>
            </a:r>
          </a:p>
          <a:p>
            <a:pPr lvl="1"/>
            <a:r>
              <a:rPr lang="es-MX" dirty="0" err="1"/>
              <a:t>Micosel</a:t>
            </a:r>
            <a:r>
              <a:rPr lang="es-MX" dirty="0"/>
              <a:t>: ADS+ </a:t>
            </a:r>
            <a:r>
              <a:rPr lang="es-MX" dirty="0" err="1"/>
              <a:t>clorenfenicol</a:t>
            </a:r>
            <a:r>
              <a:rPr lang="es-MX" dirty="0"/>
              <a:t>/</a:t>
            </a:r>
            <a:r>
              <a:rPr lang="es-MX" dirty="0" err="1"/>
              <a:t>ciclohexamida</a:t>
            </a:r>
            <a:r>
              <a:rPr lang="es-MX" dirty="0"/>
              <a:t>=patógenos</a:t>
            </a:r>
          </a:p>
          <a:p>
            <a:r>
              <a:rPr lang="es-MX" dirty="0"/>
              <a:t>Inoculación: </a:t>
            </a:r>
          </a:p>
          <a:p>
            <a:pPr lvl="1"/>
            <a:r>
              <a:rPr lang="es-MX" dirty="0"/>
              <a:t>ASA MICOLÓGICA</a:t>
            </a:r>
          </a:p>
          <a:p>
            <a:pPr lvl="1"/>
            <a:r>
              <a:rPr lang="es-MX" dirty="0"/>
              <a:t>Picadura en centro de caja o tubo</a:t>
            </a:r>
          </a:p>
        </p:txBody>
      </p:sp>
      <p:pic>
        <p:nvPicPr>
          <p:cNvPr id="2052" name="Picture 4" descr="Resultado de imagen para hongos filamentosos tub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79" y="1691322"/>
            <a:ext cx="5091801" cy="516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sultado de imagen para cultivo de mohos tubo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11" y="1828800"/>
            <a:ext cx="1875543" cy="260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170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29FC9-4B9E-439A-ABC4-707AD564A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72" y="224473"/>
            <a:ext cx="9692640" cy="453390"/>
          </a:xfrm>
        </p:spPr>
        <p:txBody>
          <a:bodyPr>
            <a:normAutofit fontScale="90000"/>
          </a:bodyPr>
          <a:lstStyle/>
          <a:p>
            <a:r>
              <a:rPr lang="en-US" dirty="0"/>
              <a:t>HONGOS DIM</a:t>
            </a:r>
            <a:r>
              <a:rPr lang="es-MX" dirty="0"/>
              <a:t>ÓRFICOS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54D65-A66A-48E7-A7DB-4CD9AB3034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0600" y="1028541"/>
            <a:ext cx="5105400" cy="5425836"/>
          </a:xfrm>
        </p:spPr>
        <p:txBody>
          <a:bodyPr>
            <a:normAutofit/>
          </a:bodyPr>
          <a:lstStyle/>
          <a:p>
            <a:r>
              <a:rPr lang="es-MX" dirty="0"/>
              <a:t>Algunas especies de hongos pueden presentar dimorfismo, es decir, pueden presentarse en forma levaduriforme (incubación 37°C) o como hongo filamentoso (incubación 28°C)</a:t>
            </a:r>
          </a:p>
          <a:p>
            <a:r>
              <a:rPr lang="es-MX" dirty="0"/>
              <a:t>Ejemplos de hongos </a:t>
            </a:r>
            <a:r>
              <a:rPr lang="es-MX" dirty="0" err="1"/>
              <a:t>dimórficos</a:t>
            </a:r>
            <a:r>
              <a:rPr lang="es-MX" dirty="0"/>
              <a:t> son:</a:t>
            </a:r>
          </a:p>
          <a:p>
            <a:pPr lvl="1"/>
            <a:r>
              <a:rPr lang="es-MX" i="1" dirty="0"/>
              <a:t>Histoplasma </a:t>
            </a:r>
            <a:r>
              <a:rPr lang="es-MX" i="1" dirty="0" err="1"/>
              <a:t>capsulatum</a:t>
            </a:r>
            <a:r>
              <a:rPr lang="es-MX" i="1" dirty="0"/>
              <a:t>- </a:t>
            </a:r>
            <a:r>
              <a:rPr lang="es-MX" dirty="0"/>
              <a:t>causante de la histoplasmosis</a:t>
            </a:r>
          </a:p>
          <a:p>
            <a:pPr lvl="1"/>
            <a:r>
              <a:rPr lang="en-US" i="1" dirty="0" err="1"/>
              <a:t>Sporothrix</a:t>
            </a:r>
            <a:r>
              <a:rPr lang="en-US" i="1" dirty="0"/>
              <a:t> </a:t>
            </a:r>
            <a:r>
              <a:rPr lang="en-US" i="1" dirty="0" err="1"/>
              <a:t>schenckii</a:t>
            </a:r>
            <a:r>
              <a:rPr lang="en-US" i="1" dirty="0"/>
              <a:t>- </a:t>
            </a:r>
            <a:r>
              <a:rPr lang="en-US" dirty="0" err="1"/>
              <a:t>causante</a:t>
            </a:r>
            <a:r>
              <a:rPr lang="en-US" dirty="0"/>
              <a:t> de la </a:t>
            </a:r>
            <a:r>
              <a:rPr lang="en-US" dirty="0" err="1"/>
              <a:t>esporotricosis</a:t>
            </a:r>
            <a:r>
              <a:rPr lang="en-US" dirty="0"/>
              <a:t> </a:t>
            </a:r>
          </a:p>
          <a:p>
            <a:pPr lvl="1"/>
            <a:r>
              <a:rPr lang="en-US" i="1" dirty="0"/>
              <a:t>Paracoccidioides </a:t>
            </a:r>
            <a:r>
              <a:rPr lang="en-US" i="1" dirty="0" err="1"/>
              <a:t>brasiliensis</a:t>
            </a:r>
            <a:r>
              <a:rPr lang="en-US" i="1" dirty="0"/>
              <a:t>- </a:t>
            </a:r>
            <a:r>
              <a:rPr lang="en-US" dirty="0" err="1"/>
              <a:t>causante</a:t>
            </a:r>
            <a:r>
              <a:rPr lang="en-US" dirty="0"/>
              <a:t> de la </a:t>
            </a:r>
            <a:r>
              <a:rPr lang="en-US" dirty="0" err="1"/>
              <a:t>paracoccidioidomicosis</a:t>
            </a:r>
            <a:endParaRPr lang="en-US" dirty="0"/>
          </a:p>
          <a:p>
            <a:pPr lvl="1"/>
            <a:r>
              <a:rPr lang="en-US" i="1" dirty="0"/>
              <a:t>Coccidioides </a:t>
            </a:r>
            <a:r>
              <a:rPr lang="en-US" i="1" dirty="0" err="1"/>
              <a:t>immitis</a:t>
            </a:r>
            <a:r>
              <a:rPr lang="en-US" dirty="0"/>
              <a:t>, </a:t>
            </a:r>
            <a:r>
              <a:rPr lang="en-US" dirty="0" err="1"/>
              <a:t>causante</a:t>
            </a:r>
            <a:r>
              <a:rPr lang="en-US" dirty="0"/>
              <a:t> de la </a:t>
            </a:r>
            <a:r>
              <a:rPr lang="en-US" dirty="0" err="1"/>
              <a:t>cocccidiomicosis</a:t>
            </a:r>
            <a:endParaRPr lang="en-US" dirty="0"/>
          </a:p>
          <a:p>
            <a:pPr lvl="1"/>
            <a:r>
              <a:rPr lang="en-US" i="1" dirty="0"/>
              <a:t>Blastomyces dermatitidis, </a:t>
            </a:r>
            <a:r>
              <a:rPr lang="en-US" dirty="0" err="1"/>
              <a:t>causante</a:t>
            </a:r>
            <a:r>
              <a:rPr lang="en-US" dirty="0"/>
              <a:t> de la </a:t>
            </a:r>
            <a:r>
              <a:rPr lang="en-US" dirty="0" err="1"/>
              <a:t>blastomicosis</a:t>
            </a:r>
            <a:endParaRPr lang="en-US" dirty="0"/>
          </a:p>
          <a:p>
            <a:pPr lvl="1"/>
            <a:r>
              <a:rPr lang="en-US" i="1" dirty="0" err="1"/>
              <a:t>Talaromyces</a:t>
            </a:r>
            <a:r>
              <a:rPr lang="en-US" i="1" dirty="0"/>
              <a:t> </a:t>
            </a:r>
            <a:r>
              <a:rPr lang="en-US" i="1" dirty="0" err="1"/>
              <a:t>marneffei</a:t>
            </a:r>
            <a:r>
              <a:rPr lang="en-US" i="1" dirty="0"/>
              <a:t> (antes Penicillium </a:t>
            </a:r>
            <a:r>
              <a:rPr lang="en-US" i="1" dirty="0" err="1"/>
              <a:t>marneffei</a:t>
            </a:r>
            <a:r>
              <a:rPr lang="en-US" i="1" dirty="0"/>
              <a:t>) </a:t>
            </a:r>
            <a:r>
              <a:rPr lang="en-US" dirty="0" err="1"/>
              <a:t>causante</a:t>
            </a:r>
            <a:r>
              <a:rPr lang="en-US" dirty="0"/>
              <a:t> de </a:t>
            </a:r>
            <a:r>
              <a:rPr lang="en-US" dirty="0" err="1"/>
              <a:t>peniciliosis</a:t>
            </a:r>
            <a:r>
              <a:rPr lang="en-US" dirty="0"/>
              <a:t> </a:t>
            </a:r>
            <a:r>
              <a:rPr lang="en-US" dirty="0" err="1"/>
              <a:t>humana</a:t>
            </a:r>
            <a:endParaRPr lang="en-US" dirty="0"/>
          </a:p>
        </p:txBody>
      </p:sp>
      <p:pic>
        <p:nvPicPr>
          <p:cNvPr id="1026" name="Picture 2" descr="Thermally Dimorphic Human Fungal Pathogens--Polyphyletic Pathogens with a  Convergent Pathogenicity Trait. - Abstract - Europe PMC">
            <a:extLst>
              <a:ext uri="{FF2B5EF4-FFF2-40B4-BE49-F238E27FC236}">
                <a16:creationId xmlns:a16="http://schemas.microsoft.com/office/drawing/2014/main" id="{0C35CBE8-C4CC-44B4-98AC-F11E58E98A6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338032"/>
            <a:ext cx="4457700" cy="592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3C9D9E-AE79-436A-BC59-6800B2F16467}"/>
              </a:ext>
            </a:extLst>
          </p:cNvPr>
          <p:cNvSpPr/>
          <p:nvPr/>
        </p:nvSpPr>
        <p:spPr>
          <a:xfrm>
            <a:off x="7424404" y="6454377"/>
            <a:ext cx="3776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494949"/>
                </a:solidFill>
                <a:latin typeface="Open Sans"/>
              </a:rPr>
              <a:t>DOI: </a:t>
            </a:r>
            <a:r>
              <a:rPr lang="en-US" dirty="0">
                <a:solidFill>
                  <a:srgbClr val="615389"/>
                </a:solidFill>
                <a:latin typeface="Open Sans"/>
                <a:hlinkClick r:id="rId3"/>
              </a:rPr>
              <a:t>10.1101/cshperspect.a019794</a:t>
            </a:r>
            <a:r>
              <a:rPr lang="en-US" dirty="0">
                <a:solidFill>
                  <a:srgbClr val="494949"/>
                </a:solidFill>
                <a:latin typeface="Open Sans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347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E575B64-9751-4A1C-9E78-B0969AACD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915607"/>
          </a:xfrm>
        </p:spPr>
        <p:txBody>
          <a:bodyPr/>
          <a:lstStyle/>
          <a:p>
            <a:pPr algn="ctr"/>
            <a:r>
              <a:rPr lang="es-MX" dirty="0"/>
              <a:t>Hongos </a:t>
            </a:r>
            <a:r>
              <a:rPr lang="es-MX" dirty="0" err="1"/>
              <a:t>dimórficos</a:t>
            </a:r>
            <a:endParaRPr lang="en-US" dirty="0"/>
          </a:p>
        </p:txBody>
      </p:sp>
      <p:pic>
        <p:nvPicPr>
          <p:cNvPr id="2050" name="Picture 2" descr="AIDS-associated Talaromyces marneffei central nervous system infection |  Lexis Journals">
            <a:extLst>
              <a:ext uri="{FF2B5EF4-FFF2-40B4-BE49-F238E27FC236}">
                <a16:creationId xmlns:a16="http://schemas.microsoft.com/office/drawing/2014/main" id="{857E9063-A447-45DF-89AC-F5435970705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9722" y="2003247"/>
            <a:ext cx="4572697" cy="430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379D6F-C721-4DA3-A920-06F73F1F3A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27432" y="1399206"/>
            <a:ext cx="4480560" cy="486201"/>
          </a:xfrm>
        </p:spPr>
        <p:txBody>
          <a:bodyPr>
            <a:normAutofit/>
          </a:bodyPr>
          <a:lstStyle/>
          <a:p>
            <a:pPr algn="ctr"/>
            <a:r>
              <a:rPr lang="es-MX" i="1" dirty="0" err="1"/>
              <a:t>Sporothrix</a:t>
            </a:r>
            <a:r>
              <a:rPr lang="es-MX" i="1" dirty="0"/>
              <a:t> </a:t>
            </a:r>
            <a:r>
              <a:rPr lang="es-MX" i="1" dirty="0" err="1"/>
              <a:t>schenckii</a:t>
            </a:r>
            <a:endParaRPr lang="en-US" i="1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9399AD4-13FB-44E3-B924-0865DDFF0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79257" y="1594615"/>
            <a:ext cx="2978059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 err="1"/>
              <a:t>Talaromyces</a:t>
            </a:r>
            <a:r>
              <a:rPr lang="en-US" i="1" dirty="0"/>
              <a:t> </a:t>
            </a:r>
            <a:r>
              <a:rPr lang="en-US" i="1" dirty="0" err="1"/>
              <a:t>marneffei</a:t>
            </a:r>
            <a:r>
              <a:rPr lang="en-US" i="1" dirty="0"/>
              <a:t> 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BF2BE42-251A-419B-9387-447C6DF4FCF1}"/>
              </a:ext>
            </a:extLst>
          </p:cNvPr>
          <p:cNvSpPr txBox="1">
            <a:spLocks/>
          </p:cNvSpPr>
          <p:nvPr/>
        </p:nvSpPr>
        <p:spPr>
          <a:xfrm>
            <a:off x="-225952" y="3429000"/>
            <a:ext cx="1985097" cy="58580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None/>
              <a:defRPr sz="2000" b="0" kern="1200" spc="1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i="1" dirty="0" err="1"/>
              <a:t>Fase</a:t>
            </a:r>
            <a:r>
              <a:rPr lang="en-US" sz="1600" i="1" dirty="0"/>
              <a:t> </a:t>
            </a:r>
          </a:p>
          <a:p>
            <a:pPr algn="ctr"/>
            <a:r>
              <a:rPr lang="en-US" sz="1600" i="1" dirty="0" err="1"/>
              <a:t>filamentosa</a:t>
            </a:r>
            <a:endParaRPr lang="en-US" sz="1600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B480396-4A51-4F92-AD85-C740CBD37325}"/>
              </a:ext>
            </a:extLst>
          </p:cNvPr>
          <p:cNvSpPr txBox="1">
            <a:spLocks/>
          </p:cNvSpPr>
          <p:nvPr/>
        </p:nvSpPr>
        <p:spPr>
          <a:xfrm>
            <a:off x="-225952" y="4990832"/>
            <a:ext cx="1985097" cy="58580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None/>
              <a:defRPr sz="2000" b="0" kern="1200" spc="1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i="1" dirty="0" err="1"/>
              <a:t>Fase</a:t>
            </a:r>
            <a:r>
              <a:rPr lang="en-US" sz="1600" i="1" dirty="0"/>
              <a:t> </a:t>
            </a:r>
          </a:p>
          <a:p>
            <a:pPr algn="ctr"/>
            <a:r>
              <a:rPr lang="en-US" sz="1600" i="1" dirty="0" err="1"/>
              <a:t>levaduriforme</a:t>
            </a:r>
            <a:endParaRPr lang="en-US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BAE89D-7357-4AA7-825A-9B5AF9682676}"/>
              </a:ext>
            </a:extLst>
          </p:cNvPr>
          <p:cNvSpPr/>
          <p:nvPr/>
        </p:nvSpPr>
        <p:spPr>
          <a:xfrm>
            <a:off x="1171412" y="6298512"/>
            <a:ext cx="457269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En</a:t>
            </a:r>
            <a:r>
              <a:rPr lang="en-US" sz="1100" dirty="0"/>
              <a:t> </a:t>
            </a:r>
            <a:r>
              <a:rPr lang="en-US" sz="1100" dirty="0" err="1"/>
              <a:t>linea</a:t>
            </a:r>
            <a:r>
              <a:rPr lang="en-US" sz="1100" dirty="0"/>
              <a:t> </a:t>
            </a:r>
            <a:r>
              <a:rPr lang="en-US" sz="1100" dirty="0" err="1"/>
              <a:t>en</a:t>
            </a:r>
            <a:r>
              <a:rPr lang="en-US" sz="1100" dirty="0"/>
              <a:t>: http://www.lexisjournal.com/blog/aidsassociated-talaromyces-marneffei-central-nervous-system-infection-6729.html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38A3A32B-6AFB-4AF1-829B-A94B0D4EAFDB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" r="51593"/>
          <a:stretch/>
        </p:blipFill>
        <p:spPr bwMode="auto">
          <a:xfrm rot="16200000">
            <a:off x="7633838" y="926876"/>
            <a:ext cx="2087569" cy="443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09057201-93F4-43FB-A287-569780C3EB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59" r="433"/>
          <a:stretch/>
        </p:blipFill>
        <p:spPr bwMode="auto">
          <a:xfrm rot="16200000">
            <a:off x="7604471" y="3200928"/>
            <a:ext cx="2087570" cy="449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465489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1715</Words>
  <Application>Microsoft Office PowerPoint</Application>
  <PresentationFormat>Widescreen</PresentationFormat>
  <Paragraphs>333</Paragraphs>
  <Slides>54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5" baseType="lpstr">
      <vt:lpstr>Monotype Sorts</vt:lpstr>
      <vt:lpstr>Open Sans</vt:lpstr>
      <vt:lpstr>Arial</vt:lpstr>
      <vt:lpstr>Calibri</vt:lpstr>
      <vt:lpstr>Century Schoolbook</vt:lpstr>
      <vt:lpstr>Georgia</vt:lpstr>
      <vt:lpstr>Tahoma</vt:lpstr>
      <vt:lpstr>Times New Roman</vt:lpstr>
      <vt:lpstr>Trebuchet MS</vt:lpstr>
      <vt:lpstr>Wingdings 2</vt:lpstr>
      <vt:lpstr>View</vt:lpstr>
      <vt:lpstr>Tema 4 Cultivo de hongos </vt:lpstr>
      <vt:lpstr>Hongos levaduriformes</vt:lpstr>
      <vt:lpstr>Hongos levaduriformes</vt:lpstr>
      <vt:lpstr>HONGOS FILAMENTOSOS</vt:lpstr>
      <vt:lpstr>MORFOLOGÍA HONGOS FILAMENTOSOS</vt:lpstr>
      <vt:lpstr>PowerPoint Presentation</vt:lpstr>
      <vt:lpstr>MEDIOS DE CULTIVO PARA HONGOS FILAMENTOSOS</vt:lpstr>
      <vt:lpstr>HONGOS DIMÓRFICOS</vt:lpstr>
      <vt:lpstr>Hongos dimórficos</vt:lpstr>
      <vt:lpstr>Tipos de cultivo</vt:lpstr>
      <vt:lpstr>FORMACIÓN DE COLONIA FÚNGICA</vt:lpstr>
      <vt:lpstr>DESCRIPCIÓN MACROSCÓPICA DE HONGOS</vt:lpstr>
      <vt:lpstr>DESCRIPCIÓN MACROSCÓPICA</vt:lpstr>
      <vt:lpstr>PowerPoint Presentation</vt:lpstr>
      <vt:lpstr>DESCRIPCIÓN DE TEXTURA, SUPERFICIE Y ASPECTO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PIGMENTOS</vt:lpstr>
      <vt:lpstr>COLOR DE LA COLONIA</vt:lpstr>
      <vt:lpstr>Pigmentación de Fusarium sp.</vt:lpstr>
      <vt:lpstr>DESCRIPCIÓN MICROSCÓPICA DE HONGOS</vt:lpstr>
      <vt:lpstr>ESTUDIO DE HONGOS LEVADURIFORMES</vt:lpstr>
      <vt:lpstr>ESTUDIO MICROSCOPICO DE HONGOS FILAMENTOSOS:  IMPRONTA CON AZUL DE ALGODÓN LACTOFENOL</vt:lpstr>
      <vt:lpstr>FUNDAMENTO</vt:lpstr>
      <vt:lpstr>DESCRIPCIÓN MICROSCÓPICA</vt:lpstr>
      <vt:lpstr>PowerPoint Presentation</vt:lpstr>
      <vt:lpstr>PowerPoint Presentation</vt:lpstr>
      <vt:lpstr>PowerPoint Presentation</vt:lpstr>
      <vt:lpstr>FORMAS DE REPRODUCCIÓN ASEXUADAS: CONIDIAS </vt:lpstr>
      <vt:lpstr>PowerPoint Presentation</vt:lpstr>
      <vt:lpstr>Formas de reproducción sexual: ZIGOSPORAS  en hongos mucorales: Mucor sp., Absidia sp. Rhizopus sp.</vt:lpstr>
      <vt:lpstr>Problema</vt:lpstr>
      <vt:lpstr>CULTIVO 1 IMPRONTA</vt:lpstr>
      <vt:lpstr>Crecimiento en PDA  (Agar papa dextrosa)</vt:lpstr>
      <vt:lpstr>FIGURA 2</vt:lpstr>
      <vt:lpstr>Crecimiento en PDA  (Agar papa dextrosa)</vt:lpstr>
      <vt:lpstr>CULTIVO 3</vt:lpstr>
      <vt:lpstr>Crecimiento en PDA  (Agar papa dextrosa)</vt:lpstr>
      <vt:lpstr>CULTIVO 4</vt:lpstr>
      <vt:lpstr>Crecimiento en PDA  (Agar papa dextrosa)</vt:lpstr>
      <vt:lpstr>CULTIVO 5</vt:lpstr>
      <vt:lpstr>PowerPoint Presentation</vt:lpstr>
      <vt:lpstr>CULTIVO 6</vt:lpstr>
      <vt:lpstr>Crecimiento en PDA  (Agar papa dextrosa)</vt:lpstr>
      <vt:lpstr>Material de consulta adicional</vt:lpstr>
      <vt:lpstr>REFERENCIAS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PRÁCTICA  Técnicas de inoculación de hongos filamentosos</dc:title>
  <dc:creator>DANIEL RAMOS PEREZ</dc:creator>
  <cp:lastModifiedBy>DANIEL RAMOS PEREZ</cp:lastModifiedBy>
  <cp:revision>29</cp:revision>
  <dcterms:created xsi:type="dcterms:W3CDTF">2020-10-20T19:34:52Z</dcterms:created>
  <dcterms:modified xsi:type="dcterms:W3CDTF">2020-11-06T21:56:08Z</dcterms:modified>
</cp:coreProperties>
</file>