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77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306" r:id="rId38"/>
    <p:sldId id="299" r:id="rId39"/>
    <p:sldId id="300" r:id="rId40"/>
    <p:sldId id="301" r:id="rId41"/>
    <p:sldId id="302" r:id="rId42"/>
    <p:sldId id="303" r:id="rId43"/>
    <p:sldId id="304" r:id="rId44"/>
    <p:sldId id="290" r:id="rId4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934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13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69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53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69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78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49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29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23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44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40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5000">
              <a:schemeClr val="accent1">
                <a:lumMod val="95000"/>
                <a:lumOff val="5000"/>
              </a:schemeClr>
            </a:gs>
            <a:gs pos="65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F2FFA-5F87-41FB-A819-88F4D225F47A}" type="datetimeFigureOut">
              <a:rPr lang="es-ES" smtClean="0"/>
              <a:t>28/09/2020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97A1A-F3FC-4572-984B-529E2A647E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456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55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38200" y="393700"/>
            <a:ext cx="45045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>
                <a:solidFill>
                  <a:schemeClr val="bg1"/>
                </a:solidFill>
              </a:rPr>
              <a:t>Química del estado Sólido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Gustavo Tavizón, </a:t>
            </a:r>
            <a:r>
              <a:rPr lang="es-MX" dirty="0" err="1" smtClean="0">
                <a:solidFill>
                  <a:schemeClr val="bg1"/>
                </a:solidFill>
              </a:rPr>
              <a:t>lab</a:t>
            </a:r>
            <a:r>
              <a:rPr lang="es-MX" dirty="0" smtClean="0">
                <a:solidFill>
                  <a:schemeClr val="bg1"/>
                </a:solidFill>
              </a:rPr>
              <a:t>. F214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Semestre 1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2021/1	8:30-10     salón virtual por ahora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342766" y="1440140"/>
            <a:ext cx="28408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dirty="0" smtClean="0"/>
              <a:t>gtavizon@quimica.unam.mx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3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491" y="217785"/>
            <a:ext cx="4105504" cy="32239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94317" y="3530600"/>
            <a:ext cx="4674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https://commons.wikimedia.org/wiki/File:Absorption_of_glass_and_ITO_glass.jpg</a:t>
            </a:r>
            <a:endParaRPr lang="es-ES" sz="105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95" y="217785"/>
            <a:ext cx="4211667" cy="322391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6395" y="3530600"/>
            <a:ext cx="35301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http://www.visionteksystems.co.uk/ito_conductive_film.htm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06687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88900"/>
            <a:ext cx="5026660" cy="66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65" y="234011"/>
            <a:ext cx="7803069" cy="451578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68500" y="4871135"/>
            <a:ext cx="48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smtClean="0"/>
              <a:t>https://commons.wikimedia.org/wiki/File:Absorption_of_glass_and_ITO_glass.jpg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10116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36600" y="508000"/>
            <a:ext cx="1186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chemeClr val="bg1"/>
                </a:solidFill>
              </a:rPr>
              <a:t>Sensores: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09" y="616010"/>
            <a:ext cx="4838299" cy="372739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22950" y="448310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/>
              <a:t>https://www.carid.com/articles/oxygen-sensor-why-does-my-car-have-four.html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7661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714"/>
            <a:ext cx="4579734" cy="312436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5967" y="3661080"/>
            <a:ext cx="28777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http://www.meca.org/resources/featured-article</a:t>
            </a:r>
            <a:endParaRPr lang="es-ES" sz="105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1" y="489311"/>
            <a:ext cx="4211103" cy="31243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395" y="3661080"/>
            <a:ext cx="2960505" cy="297014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438900" y="6495259"/>
            <a:ext cx="209063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dirty="0" smtClean="0"/>
              <a:t>https://www.drive2.ru/l/1861652/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0877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3904"/>
            <a:ext cx="5416060" cy="621737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720860" y="6071950"/>
            <a:ext cx="2863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Celda unitaria del YBa</a:t>
            </a:r>
            <a:r>
              <a:rPr lang="es-ES" baseline="-25000" dirty="0" smtClean="0"/>
              <a:t>2</a:t>
            </a:r>
            <a:r>
              <a:rPr lang="es-ES" dirty="0" smtClean="0"/>
              <a:t>Cu</a:t>
            </a:r>
            <a:r>
              <a:rPr lang="es-ES" baseline="-25000" dirty="0" smtClean="0"/>
              <a:t>3</a:t>
            </a:r>
            <a:r>
              <a:rPr lang="es-ES" dirty="0" smtClean="0"/>
              <a:t>O</a:t>
            </a:r>
            <a:r>
              <a:rPr lang="es-ES" baseline="-25000" dirty="0" smtClean="0"/>
              <a:t>7</a:t>
            </a:r>
            <a:endParaRPr lang="es-ES" baseline="-25000" dirty="0"/>
          </a:p>
        </p:txBody>
      </p:sp>
    </p:spTree>
    <p:extLst>
      <p:ext uri="{BB962C8B-B14F-4D97-AF65-F5344CB8AC3E}">
        <p14:creationId xmlns:p14="http://schemas.microsoft.com/office/powerpoint/2010/main" val="8786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321" y="196259"/>
            <a:ext cx="4701779" cy="65347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33" y="196259"/>
            <a:ext cx="3496767" cy="62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86000" y="197346"/>
            <a:ext cx="4851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Existe un aspecto económico que es muy importante y mueve muchas cosas: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En que material les gustaría pensar?: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Vidrios?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Cemento?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Catalizadores heterogéneos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Materiales para la industria de la electrónica?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	varistores, piezoeléctricos, termoeléctricos, termomagnéticos?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	microcircuitos…procesadores?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Biomateriales?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Polvo de diamante ? Gemas sintéticas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Metales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Aleaciones?   Latas de refresco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bg1"/>
                </a:solidFill>
              </a:rPr>
              <a:t>Corrosión ?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Finalmente quizá valga la pena evocar el reclamo que León </a:t>
            </a:r>
            <a:r>
              <a:rPr lang="es-MX" dirty="0" err="1" smtClean="0">
                <a:solidFill>
                  <a:schemeClr val="bg1"/>
                </a:solidFill>
              </a:rPr>
              <a:t>Ledermann</a:t>
            </a:r>
            <a:r>
              <a:rPr lang="es-MX" dirty="0" smtClean="0">
                <a:solidFill>
                  <a:schemeClr val="bg1"/>
                </a:solidFill>
              </a:rPr>
              <a:t>  hacía al presidente de los EU en el que le menciona que alrededor del 38 % del PNB de su país estaba en deuda con la MC (y el estado sólido)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1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88" y="141576"/>
            <a:ext cx="6809822" cy="36030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58" y="3878852"/>
            <a:ext cx="5828281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47" y="952681"/>
            <a:ext cx="4940053" cy="361003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48047" y="4562719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/>
              <a:t>https://magnetsim.com/materials/sintered-ferrite</a:t>
            </a:r>
            <a:endParaRPr lang="es-ES" sz="1050" dirty="0"/>
          </a:p>
        </p:txBody>
      </p:sp>
      <p:sp>
        <p:nvSpPr>
          <p:cNvPr id="4" name="CuadroTexto 3"/>
          <p:cNvSpPr txBox="1"/>
          <p:nvPr/>
        </p:nvSpPr>
        <p:spPr>
          <a:xfrm>
            <a:off x="972138" y="4927600"/>
            <a:ext cx="5891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El comercio mundial de imanes en 2004 alcanzo 49X10</a:t>
            </a:r>
            <a:r>
              <a:rPr lang="es-MX" baseline="30000" dirty="0" smtClean="0">
                <a:solidFill>
                  <a:schemeClr val="bg1"/>
                </a:solidFill>
              </a:rPr>
              <a:t>9   </a:t>
            </a:r>
            <a:r>
              <a:rPr lang="es-MX" dirty="0" smtClean="0">
                <a:solidFill>
                  <a:schemeClr val="bg1"/>
                </a:solidFill>
              </a:rPr>
              <a:t>USD</a:t>
            </a:r>
            <a:endParaRPr lang="es-E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92074"/>
            <a:ext cx="5545303" cy="63341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50900" y="6426199"/>
            <a:ext cx="7623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https</a:t>
            </a:r>
            <a:r>
              <a:rPr lang="es-ES" smtClean="0"/>
              <a:t>://quimica.unam.mx/wp-content/uploads/2017/01/qinorganicacuatro.pdf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11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1000" y="317500"/>
            <a:ext cx="340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Algunos asuntos de interés común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1000" y="1257300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Captura de CO</a:t>
            </a:r>
            <a:r>
              <a:rPr lang="es-MX" baseline="-25000" dirty="0" smtClean="0">
                <a:solidFill>
                  <a:schemeClr val="bg1"/>
                </a:solidFill>
              </a:rPr>
              <a:t>2</a:t>
            </a:r>
            <a:endParaRPr lang="es-ES" baseline="-250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44" y="901700"/>
            <a:ext cx="5915112" cy="302082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12944" y="4046835"/>
            <a:ext cx="59151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smtClean="0"/>
              <a:t>http://pubs.rsc.org/services/images/RSCpubs.ePlatform.Service.FreeContent.ImageService.svc/ImageService/image/GA?id=C4EE00143E</a:t>
            </a:r>
            <a:endParaRPr lang="es-ES" sz="105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62332"/>
            <a:ext cx="4515690" cy="229406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96690" y="5928604"/>
            <a:ext cx="401871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smtClean="0"/>
              <a:t>http://pubs.rsc.org/services/images/RSCpubs.ePlatform.Service.FreeContent.ImageService.svc/ImageService/image/GA?id=C1EE01720A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56393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738609" y="6442502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/>
              <a:t>http://pubs.rsc.org/en/content/articlelanding/2015/gc/c4gc02453b/unauth#!divAbstract</a:t>
            </a:r>
            <a:endParaRPr lang="es-ES" sz="105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43" y="139947"/>
            <a:ext cx="8285714" cy="396190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609" y="2337740"/>
            <a:ext cx="4752381" cy="41047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2476" y="4148573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/>
              <a:t>http://pubs.rsc.org/services/images/RSCpubs.ePlatform.Service.FreeContent.ImageService.svc/ImageService/Articleimage/2014/TA/c4ta02250e/c4ta02250e-f1_hi-res.gif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421200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6700" y="4318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Obtención de celdas combustibles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86" y="993976"/>
            <a:ext cx="7296865" cy="44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8000" y="393700"/>
            <a:ext cx="390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Ruptura de agua para la obtención de H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63032"/>
            <a:ext cx="5134344" cy="511046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00100" y="6107668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/>
              <a:t>http://newscenter.lbl.gov/2009/04/20/hydrogen-highway-nano-road/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8752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5" y="173280"/>
            <a:ext cx="8427748" cy="554171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91769" y="581093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/>
              <a:t>http://pubs.rsc.org/-/content/articlehtml/2009/ee/b816677n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1361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7" y="482720"/>
            <a:ext cx="7597951" cy="59589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17837" y="82610"/>
            <a:ext cx="289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chemeClr val="bg1"/>
                </a:solidFill>
              </a:rPr>
              <a:t>La Corrosión y sus costos: 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8938" y="6441624"/>
            <a:ext cx="801496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smtClean="0"/>
              <a:t>http://energyskeptic.com/2016/corrosion-eats-552-billion-infrastructure-per-year-6-pct-of-gdp-billion-cost-per-year-6-of-gdp/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8287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6" y="371683"/>
            <a:ext cx="4066667" cy="33714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8984"/>
            <a:ext cx="4200000" cy="33714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65200" y="3894435"/>
            <a:ext cx="6223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smtClean="0"/>
              <a:t>http://energyskeptic.com/2016/corrosion-eats-552-billion-infrastructure-per-year-6-pct-of-gdp-billion-cost-per-year-6-of-gdp/</a:t>
            </a:r>
            <a:endParaRPr lang="es-ES" sz="105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890" y="2235200"/>
            <a:ext cx="4678290" cy="45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4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489" y="0"/>
            <a:ext cx="363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10 datos ilustrativos sobre corrosión: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039801" y="0"/>
            <a:ext cx="899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Fuente: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13521"/>
              </p:ext>
            </p:extLst>
          </p:nvPr>
        </p:nvGraphicFramePr>
        <p:xfrm>
          <a:off x="0" y="369332"/>
          <a:ext cx="9144000" cy="6768066"/>
        </p:xfrm>
        <a:graphic>
          <a:graphicData uri="http://schemas.openxmlformats.org/drawingml/2006/table">
            <a:tbl>
              <a:tblPr/>
              <a:tblGrid>
                <a:gridCol w="5192048"/>
                <a:gridCol w="276800"/>
                <a:gridCol w="3675152"/>
              </a:tblGrid>
              <a:tr h="552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US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Army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gasta 2,000 millones de dólares sólo en pintura anticorrosiva</a:t>
                      </a: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Invisible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Enemy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",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Engineering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September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2003.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29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El costo de la corrosión de Automóviles (USA) es de 23.4 mil millones de dólares</a:t>
                      </a: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Office of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Infrastructure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Research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and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Development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Report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FHWA-RD-01-156,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September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2001.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1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Costo de la corrosión en los puentes de los Estados Unidos de Norteamérica 30 000 millones de dólares  (600 000 puentes)</a:t>
                      </a: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Materials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Performance,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March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2002, p.31.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 Japón  el costo estimado de la corrosión es del 0.8-1.0 % del GNP (PIB)</a:t>
                      </a: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National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Institute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for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Materials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Science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Japan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).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29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 ductos de transporte de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prod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 del petróleo (gas, aceite, etc.) se gastan 7 000 millones anuales para prevenir corrosión</a:t>
                      </a: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Office of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Infrastructure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Research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and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Development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Report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FHWA-RD-01-156,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September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2001.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5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Suiza invierte el 3-5 % del GNP (PIB) 10-15 mil millones de Francos Suizos por año, previniendo corrosión</a:t>
                      </a: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EMPA web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site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dated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1999).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29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 Estados Unidos de Norteamérica, el costo total de la corrosión se estima en 4 % del GNP (más de 1000 dólares por año por persona (300 000 millones de dólares por año)</a:t>
                      </a: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Extrapolación basada en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Batelle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news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release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, 1996.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79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 Estados Unidos de Norteamérica, el costo directo total de la corrosión se estima en 3.2 % del GNP  (279 000 millones de dólares por año)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Report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FHWA-RD-01-156,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September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2001.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 Estados Unidos de Norteamérica, el costo directo total de la corrosión se estimó en 5 000 millones en 1941</a:t>
                      </a: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Akron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Section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of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the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American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Chemical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Society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),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April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1996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Tan solo en lo relativo a vehículos de autotransporte se destina el 0.25 % del GNP para gastos de corrosión </a:t>
                      </a:r>
                    </a:p>
                  </a:txBody>
                  <a:tcPr marL="91436" marR="91436" marT="45723" marB="4572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Materials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Performance, </a:t>
                      </a: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March</a:t>
                      </a: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2002, p.31. </a:t>
                      </a:r>
                    </a:p>
                  </a:txBody>
                  <a:tcPr marL="91436" marR="91436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3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509" y="342900"/>
            <a:ext cx="4760164" cy="63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2" y="542969"/>
            <a:ext cx="3012281" cy="29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61" y="542969"/>
            <a:ext cx="3638947" cy="286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85" y="3625600"/>
            <a:ext cx="2838450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520979" y="47669"/>
            <a:ext cx="6250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Algunas bondades de los </a:t>
            </a:r>
            <a:r>
              <a:rPr lang="es-MX" altLang="es-MX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magnetorresistores</a:t>
            </a:r>
            <a:r>
              <a:rPr lang="es-MX" altLang="es-MX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gigantes y colosales </a:t>
            </a:r>
            <a:endParaRPr lang="es-ES" altLang="es-MX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146049"/>
            <a:ext cx="5187950" cy="66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1" y="134541"/>
            <a:ext cx="4767263" cy="33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7" y="3537348"/>
            <a:ext cx="4157663" cy="308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082683"/>
              </p:ext>
            </p:extLst>
          </p:nvPr>
        </p:nvGraphicFramePr>
        <p:xfrm>
          <a:off x="6571059" y="134898"/>
          <a:ext cx="2441059" cy="237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Molecule" r:id="rId3" imgW="3048426" imgH="3048426" progId="WebLabViewerPro.Molecule">
                  <p:embed/>
                </p:oleObj>
              </mc:Choice>
              <mc:Fallback>
                <p:oleObj name="Molecule" r:id="rId3" imgW="3048426" imgH="3048426" progId="WebLabViewerPro.Molecu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647" t="21683" r="18338" b="14958"/>
                      <a:stretch>
                        <a:fillRect/>
                      </a:stretch>
                    </p:blipFill>
                    <p:spPr bwMode="auto">
                      <a:xfrm>
                        <a:off x="6571059" y="134898"/>
                        <a:ext cx="2441059" cy="237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301729" y="777583"/>
            <a:ext cx="21707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500" dirty="0">
                <a:solidFill>
                  <a:schemeClr val="bg1"/>
                </a:solidFill>
                <a:latin typeface="Verdana" panose="020B0604030504040204" pitchFamily="34" charset="0"/>
              </a:rPr>
              <a:t>Celda unitaria de BN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9" y="1576785"/>
            <a:ext cx="6402388" cy="485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9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b="1549"/>
          <a:stretch>
            <a:fillRect/>
          </a:stretch>
        </p:blipFill>
        <p:spPr bwMode="auto">
          <a:xfrm>
            <a:off x="2195512" y="96441"/>
            <a:ext cx="4644629" cy="365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50282" y="2781300"/>
            <a:ext cx="1835944" cy="1619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35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5" y="3858816"/>
            <a:ext cx="409217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88381" y="5982892"/>
            <a:ext cx="44333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350">
                <a:latin typeface="Times New Roman" panose="02020603050405020304" pitchFamily="18" charset="0"/>
              </a:rPr>
              <a:t>Temperaturas de algunas partes del transbordador espacial 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350">
                <a:latin typeface="Times New Roman" panose="02020603050405020304" pitchFamily="18" charset="0"/>
              </a:rPr>
              <a:t>momento de su reingreso a la Tierra </a:t>
            </a:r>
            <a:endParaRPr lang="es-ES" altLang="es-MX" sz="135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4" y="255190"/>
            <a:ext cx="8479590" cy="491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21694" y="5584826"/>
            <a:ext cx="509944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Materiales de aislamiento térmico (sólo los cerámicos)  que se emplean en el transbordador espacial </a:t>
            </a:r>
            <a:endParaRPr lang="es-ES" altLang="es-MX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762" y="370285"/>
            <a:ext cx="8085137" cy="5137730"/>
          </a:xfrm>
          <a:noFill/>
        </p:spPr>
      </p:pic>
    </p:spTree>
    <p:extLst>
      <p:ext uri="{BB962C8B-B14F-4D97-AF65-F5344CB8AC3E}">
        <p14:creationId xmlns:p14="http://schemas.microsoft.com/office/powerpoint/2010/main" val="24736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951560" y="4293394"/>
            <a:ext cx="32914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350">
                <a:latin typeface="Verdana" panose="020B0604030504040204" pitchFamily="34" charset="0"/>
              </a:rPr>
              <a:t>Estructura cristalina de rutilo (TiO</a:t>
            </a:r>
            <a:r>
              <a:rPr lang="es-ES" altLang="es-MX" sz="1350" baseline="-25000">
                <a:latin typeface="Verdana" panose="020B0604030504040204" pitchFamily="34" charset="0"/>
              </a:rPr>
              <a:t>2</a:t>
            </a:r>
            <a:r>
              <a:rPr lang="es-ES" altLang="es-MX" sz="1350">
                <a:latin typeface="Verdana" panose="020B0604030504040204" pitchFamily="34" charset="0"/>
              </a:rPr>
              <a:t>)</a:t>
            </a:r>
          </a:p>
        </p:txBody>
      </p:sp>
      <p:pic>
        <p:nvPicPr>
          <p:cNvPr id="16387" name="Picture 4" descr="TiO2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4676776"/>
            <a:ext cx="4401741" cy="205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2519362" y="188119"/>
          <a:ext cx="3996929" cy="3996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Molecule" r:id="rId4" imgW="3048426" imgH="3048426" progId="WebLabViewerPro.Molecule">
                  <p:embed/>
                </p:oleObj>
              </mc:Choice>
              <mc:Fallback>
                <p:oleObj name="Molecule" r:id="rId4" imgW="3048426" imgH="3048426" progId="WebLabViewerPro.Molecu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2" y="188119"/>
                        <a:ext cx="3996929" cy="3996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471420"/>
              </p:ext>
            </p:extLst>
          </p:nvPr>
        </p:nvGraphicFramePr>
        <p:xfrm>
          <a:off x="2519362" y="188119"/>
          <a:ext cx="3996929" cy="3996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Molecule" r:id="rId6" imgW="3048120" imgH="3048120" progId="WebLabViewerPro.Molecule">
                  <p:embed/>
                </p:oleObj>
              </mc:Choice>
              <mc:Fallback>
                <p:oleObj name="Molecule" r:id="rId6" imgW="3048120" imgH="3048120" progId="WebLabViewerPro.Molecu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2" y="188119"/>
                        <a:ext cx="3996929" cy="3996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381" y="370682"/>
            <a:ext cx="7208823" cy="5763418"/>
          </a:xfrm>
          <a:noFill/>
        </p:spPr>
      </p:pic>
    </p:spTree>
    <p:extLst>
      <p:ext uri="{BB962C8B-B14F-4D97-AF65-F5344CB8AC3E}">
        <p14:creationId xmlns:p14="http://schemas.microsoft.com/office/powerpoint/2010/main" val="10821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02" y="1078360"/>
            <a:ext cx="7695631" cy="42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iO2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r="1918"/>
          <a:stretch>
            <a:fillRect/>
          </a:stretch>
        </p:blipFill>
        <p:spPr bwMode="auto">
          <a:xfrm>
            <a:off x="2000251" y="351235"/>
            <a:ext cx="5183981" cy="29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TiO2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" r="1205" b="16185"/>
          <a:stretch>
            <a:fillRect/>
          </a:stretch>
        </p:blipFill>
        <p:spPr bwMode="auto">
          <a:xfrm>
            <a:off x="1980010" y="3699273"/>
            <a:ext cx="5272088" cy="26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654029" y="4887516"/>
            <a:ext cx="648890" cy="323850"/>
          </a:xfrm>
          <a:prstGeom prst="rect">
            <a:avLst/>
          </a:prstGeom>
          <a:solidFill>
            <a:srgbClr val="FFFF00">
              <a:alpha val="29019"/>
            </a:srgbClr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350"/>
          </a:p>
        </p:txBody>
      </p:sp>
    </p:spTree>
    <p:extLst>
      <p:ext uri="{BB962C8B-B14F-4D97-AF65-F5344CB8AC3E}">
        <p14:creationId xmlns:p14="http://schemas.microsoft.com/office/powerpoint/2010/main" val="111867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2574131" y="620316"/>
          <a:ext cx="3309938" cy="330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Molecule" r:id="rId3" imgW="3048426" imgH="3048426" progId="WebLabViewerPro.Application">
                  <p:embed/>
                </p:oleObj>
              </mc:Choice>
              <mc:Fallback>
                <p:oleObj name="Molecule" r:id="rId3" imgW="3048426" imgH="3048426" progId="WebLabViewerPro.Applicatio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131" y="620316"/>
                        <a:ext cx="3309938" cy="330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2582466" y="3930253"/>
          <a:ext cx="2927747" cy="2927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Molecule" r:id="rId5" imgW="3048426" imgH="3048426" progId="WebLabViewerPro.Application">
                  <p:embed/>
                </p:oleObj>
              </mc:Choice>
              <mc:Fallback>
                <p:oleObj name="Molecule" r:id="rId5" imgW="3048426" imgH="3048426" progId="WebLabViewerPro.Applicatio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466" y="3930253"/>
                        <a:ext cx="2927747" cy="2927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720578" y="160735"/>
            <a:ext cx="32401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500">
                <a:latin typeface="Verdana" panose="020B0604030504040204" pitchFamily="34" charset="0"/>
              </a:rPr>
              <a:t>Formas alotrópicas del Carbono</a:t>
            </a:r>
            <a:endParaRPr lang="es-ES" altLang="es-MX" sz="15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1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100012"/>
            <a:ext cx="5233988" cy="666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42888"/>
            <a:ext cx="5131594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82466" y="4508897"/>
            <a:ext cx="37957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350">
                <a:latin typeface="Verdana" panose="020B0604030504040204" pitchFamily="34" charset="0"/>
              </a:rPr>
              <a:t>Tubos para almacenamiento de Hidrógeno</a:t>
            </a:r>
          </a:p>
        </p:txBody>
      </p:sp>
    </p:spTree>
    <p:extLst>
      <p:ext uri="{BB962C8B-B14F-4D97-AF65-F5344CB8AC3E}">
        <p14:creationId xmlns:p14="http://schemas.microsoft.com/office/powerpoint/2010/main" val="33586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2195513" y="620316"/>
          <a:ext cx="4752975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Molecule" r:id="rId3" imgW="0" imgH="0" progId="WebLabViewerPro.Molecule">
                  <p:embed/>
                </p:oleObj>
              </mc:Choice>
              <mc:Fallback>
                <p:oleObj name="Molecule" r:id="rId3" imgW="0" imgH="0" progId="WebLabViewerPro.Molecu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620316"/>
                        <a:ext cx="4752975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897981" y="5535216"/>
            <a:ext cx="2584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350">
                <a:latin typeface="Verdana" panose="020B0604030504040204" pitchFamily="34" charset="0"/>
              </a:rPr>
              <a:t>Estructura cristalina de C</a:t>
            </a:r>
            <a:r>
              <a:rPr lang="es-ES" altLang="es-MX" sz="1350" baseline="-25000">
                <a:latin typeface="Verdana" panose="020B0604030504040204" pitchFamily="34" charset="0"/>
              </a:rPr>
              <a:t>60</a:t>
            </a:r>
            <a:r>
              <a:rPr lang="es-ES" altLang="es-MX" sz="1350">
                <a:latin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838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273550" y="2669940"/>
            <a:ext cx="209461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500" dirty="0">
                <a:latin typeface="Verdana" panose="020B0604030504040204" pitchFamily="34" charset="0"/>
              </a:rPr>
              <a:t>Zeolita Y (</a:t>
            </a:r>
            <a:r>
              <a:rPr lang="es-ES" altLang="es-MX" sz="1500" dirty="0" err="1">
                <a:latin typeface="Verdana" panose="020B0604030504040204" pitchFamily="34" charset="0"/>
              </a:rPr>
              <a:t>faujacita</a:t>
            </a:r>
            <a:r>
              <a:rPr lang="es-ES" altLang="es-MX" sz="1500" dirty="0">
                <a:latin typeface="Verdana" panose="020B0604030504040204" pitchFamily="34" charset="0"/>
              </a:rPr>
              <a:t>)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273550" y="1887454"/>
            <a:ext cx="452957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350" dirty="0">
                <a:latin typeface="Verdana" panose="020B0604030504040204" pitchFamily="34" charset="0"/>
              </a:rPr>
              <a:t>El 70 % de las reacciones de la industria petrolera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350" dirty="0">
                <a:latin typeface="Verdana" panose="020B0604030504040204" pitchFamily="34" charset="0"/>
              </a:rPr>
              <a:t>Básica son catalizadas por zeolitas 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693895"/>
              </p:ext>
            </p:extLst>
          </p:nvPr>
        </p:nvGraphicFramePr>
        <p:xfrm>
          <a:off x="270350" y="227744"/>
          <a:ext cx="4003200" cy="4117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Molecule" r:id="rId3" imgW="3048120" imgH="3048120" progId="WebLabViewerPro.Molecule">
                  <p:embed/>
                </p:oleObj>
              </mc:Choice>
              <mc:Fallback>
                <p:oleObj name="Molecule" r:id="rId3" imgW="3048120" imgH="3048120" progId="WebLabViewerPro.Molecu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l="5116" t="3844" r="5144" b="3844"/>
                      <a:stretch>
                        <a:fillRect/>
                      </a:stretch>
                    </p:blipFill>
                    <p:spPr bwMode="auto">
                      <a:xfrm>
                        <a:off x="270350" y="227744"/>
                        <a:ext cx="4003200" cy="4117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11592"/>
              </p:ext>
            </p:extLst>
          </p:nvPr>
        </p:nvGraphicFramePr>
        <p:xfrm>
          <a:off x="5257800" y="3155553"/>
          <a:ext cx="3454400" cy="3559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Molecule" r:id="rId5" imgW="2736366" imgH="2736366" progId="WebLabViewerPro.Application">
                  <p:embed/>
                </p:oleObj>
              </mc:Choice>
              <mc:Fallback>
                <p:oleObj name="Molecule" r:id="rId5" imgW="2736366" imgH="2736366" progId="WebLabViewerPro.Applicatio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889" t="5278" r="5278" b="5278"/>
                      <a:stretch>
                        <a:fillRect/>
                      </a:stretch>
                    </p:blipFill>
                    <p:spPr bwMode="auto">
                      <a:xfrm>
                        <a:off x="5257800" y="3155553"/>
                        <a:ext cx="3454400" cy="3559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908900" y="5182394"/>
            <a:ext cx="10502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350" dirty="0" err="1">
                <a:latin typeface="Verdana" panose="020B0604030504040204" pitchFamily="34" charset="0"/>
              </a:rPr>
              <a:t>Mordenita</a:t>
            </a:r>
            <a:endParaRPr lang="es-ES" altLang="es-MX" sz="135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5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5"/>
          <p:cNvGraphicFramePr>
            <a:graphicFrameLocks noChangeAspect="1"/>
          </p:cNvGraphicFramePr>
          <p:nvPr/>
        </p:nvGraphicFramePr>
        <p:xfrm>
          <a:off x="2176463" y="242888"/>
          <a:ext cx="4560094" cy="469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Molecule" r:id="rId3" imgW="0" imgH="0" progId="WebLabViewerPro.Molecule">
                  <p:embed/>
                </p:oleObj>
              </mc:Choice>
              <mc:Fallback>
                <p:oleObj name="Molecule" r:id="rId3" imgW="0" imgH="0" progId="WebLabViewerPro.Molecu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889" t="5278" r="5278" b="5278"/>
                      <a:stretch>
                        <a:fillRect/>
                      </a:stretch>
                    </p:blipFill>
                    <p:spPr bwMode="auto">
                      <a:xfrm>
                        <a:off x="2176463" y="242888"/>
                        <a:ext cx="4560094" cy="4698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3383756" y="5535216"/>
            <a:ext cx="15311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100">
                <a:latin typeface="Verdana" panose="020B0604030504040204" pitchFamily="34" charset="0"/>
              </a:rPr>
              <a:t>Mordenita</a:t>
            </a:r>
          </a:p>
        </p:txBody>
      </p:sp>
    </p:spTree>
    <p:extLst>
      <p:ext uri="{BB962C8B-B14F-4D97-AF65-F5344CB8AC3E}">
        <p14:creationId xmlns:p14="http://schemas.microsoft.com/office/powerpoint/2010/main" val="34883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0200" y="749300"/>
            <a:ext cx="50583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Respuesta:</a:t>
            </a:r>
          </a:p>
          <a:p>
            <a:endParaRPr lang="es-MX" sz="3600" dirty="0">
              <a:solidFill>
                <a:schemeClr val="bg1"/>
              </a:solidFill>
            </a:endParaRPr>
          </a:p>
          <a:p>
            <a:r>
              <a:rPr lang="es-MX" sz="3600" dirty="0" smtClean="0">
                <a:solidFill>
                  <a:schemeClr val="bg1"/>
                </a:solidFill>
              </a:rPr>
              <a:t>…y por qué hasta “ahora” </a:t>
            </a:r>
          </a:p>
          <a:p>
            <a:endParaRPr lang="es-MX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55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19074"/>
            <a:ext cx="7307022" cy="13938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2400" y="2006600"/>
            <a:ext cx="901535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Algunos recursos (software) para las representaciones de cristales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CARINE:</a:t>
            </a:r>
            <a:endParaRPr lang="es-MX" dirty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http://carine.crystallography.pagesperso-orange.fr/WWW_RESOURCES_TRIAL_VERSIONS.html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 VESTA: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http://jp-minerals.org/vesta/en/download.html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 err="1" smtClean="0">
                <a:solidFill>
                  <a:schemeClr val="bg1"/>
                </a:solidFill>
              </a:rPr>
              <a:t>Crystalmaker</a:t>
            </a:r>
            <a:r>
              <a:rPr lang="es-MX" dirty="0" smtClean="0">
                <a:solidFill>
                  <a:schemeClr val="bg1"/>
                </a:solidFill>
              </a:rPr>
              <a:t>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http://www.crystalmaker.com/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err="1" smtClean="0">
                <a:solidFill>
                  <a:schemeClr val="bg1"/>
                </a:solidFill>
              </a:rPr>
              <a:t>Diamond</a:t>
            </a:r>
            <a:r>
              <a:rPr lang="es-MX" dirty="0" smtClean="0">
                <a:solidFill>
                  <a:schemeClr val="bg1"/>
                </a:solidFill>
              </a:rPr>
              <a:t>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http://www.crystalimpact.com/diamond/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Mercury: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https://www.ccdc.cam.ac.uk/solutions/csd-system/components/mercury/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06600" y="469900"/>
            <a:ext cx="205665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Acuerdos de clase: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Horarios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Asistencias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Exámenes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Tareas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Laboratorio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Exposiciones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Celulares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Calificación final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097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9900" y="482600"/>
            <a:ext cx="53355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</a:rPr>
              <a:t>Pregunta: </a:t>
            </a:r>
          </a:p>
          <a:p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¿Por qué un curso de química de sólidos?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6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279400"/>
            <a:ext cx="8956096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9" y="436880"/>
            <a:ext cx="8806415" cy="58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5861</TotalTime>
  <Words>626</Words>
  <Application>Microsoft Office PowerPoint</Application>
  <PresentationFormat>Presentación en pantalla (4:3)</PresentationFormat>
  <Paragraphs>113</Paragraphs>
  <Slides>44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Verdana</vt:lpstr>
      <vt:lpstr>Tema de Office</vt:lpstr>
      <vt:lpstr>Molecule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Gustavo Tavizon</dc:creator>
  <cp:lastModifiedBy>Gustavo Tavizon</cp:lastModifiedBy>
  <cp:revision>30</cp:revision>
  <dcterms:created xsi:type="dcterms:W3CDTF">2017-08-07T00:49:38Z</dcterms:created>
  <dcterms:modified xsi:type="dcterms:W3CDTF">2020-09-28T07:07:55Z</dcterms:modified>
</cp:coreProperties>
</file>