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8"/>
  </p:notesMasterIdLst>
  <p:sldIdLst>
    <p:sldId id="370" r:id="rId2"/>
    <p:sldId id="380" r:id="rId3"/>
    <p:sldId id="382" r:id="rId4"/>
    <p:sldId id="383" r:id="rId5"/>
    <p:sldId id="384" r:id="rId6"/>
    <p:sldId id="385" r:id="rId7"/>
    <p:sldId id="386" r:id="rId8"/>
    <p:sldId id="387" r:id="rId9"/>
    <p:sldId id="388" r:id="rId10"/>
    <p:sldId id="389" r:id="rId11"/>
    <p:sldId id="390" r:id="rId12"/>
    <p:sldId id="391" r:id="rId13"/>
    <p:sldId id="392" r:id="rId14"/>
    <p:sldId id="393" r:id="rId15"/>
    <p:sldId id="394" r:id="rId16"/>
    <p:sldId id="395" r:id="rId17"/>
    <p:sldId id="396" r:id="rId18"/>
    <p:sldId id="397" r:id="rId19"/>
    <p:sldId id="398" r:id="rId20"/>
    <p:sldId id="399" r:id="rId21"/>
    <p:sldId id="400" r:id="rId22"/>
    <p:sldId id="401" r:id="rId23"/>
    <p:sldId id="371" r:id="rId24"/>
    <p:sldId id="372" r:id="rId25"/>
    <p:sldId id="373" r:id="rId26"/>
    <p:sldId id="374" r:id="rId27"/>
    <p:sldId id="375" r:id="rId28"/>
    <p:sldId id="376" r:id="rId29"/>
    <p:sldId id="402" r:id="rId30"/>
    <p:sldId id="403" r:id="rId31"/>
    <p:sldId id="404" r:id="rId32"/>
    <p:sldId id="377" r:id="rId33"/>
    <p:sldId id="378" r:id="rId34"/>
    <p:sldId id="379" r:id="rId35"/>
    <p:sldId id="315" r:id="rId36"/>
    <p:sldId id="277" r:id="rId37"/>
    <p:sldId id="365" r:id="rId38"/>
    <p:sldId id="417" r:id="rId39"/>
    <p:sldId id="273" r:id="rId40"/>
    <p:sldId id="362" r:id="rId41"/>
    <p:sldId id="316" r:id="rId42"/>
    <p:sldId id="274" r:id="rId43"/>
    <p:sldId id="276" r:id="rId44"/>
    <p:sldId id="416" r:id="rId45"/>
    <p:sldId id="415" r:id="rId46"/>
    <p:sldId id="364" r:id="rId47"/>
    <p:sldId id="318" r:id="rId48"/>
    <p:sldId id="300" r:id="rId49"/>
    <p:sldId id="367" r:id="rId50"/>
    <p:sldId id="314" r:id="rId51"/>
    <p:sldId id="278" r:id="rId52"/>
    <p:sldId id="272" r:id="rId53"/>
    <p:sldId id="363" r:id="rId54"/>
    <p:sldId id="313" r:id="rId55"/>
    <p:sldId id="281" r:id="rId56"/>
    <p:sldId id="366" r:id="rId57"/>
    <p:sldId id="418" r:id="rId58"/>
    <p:sldId id="259" r:id="rId59"/>
    <p:sldId id="260" r:id="rId60"/>
    <p:sldId id="261" r:id="rId61"/>
    <p:sldId id="303" r:id="rId62"/>
    <p:sldId id="307" r:id="rId63"/>
    <p:sldId id="262" r:id="rId64"/>
    <p:sldId id="263" r:id="rId65"/>
    <p:sldId id="319" r:id="rId66"/>
    <p:sldId id="419" r:id="rId67"/>
    <p:sldId id="320" r:id="rId68"/>
    <p:sldId id="420" r:id="rId69"/>
    <p:sldId id="368" r:id="rId70"/>
    <p:sldId id="346" r:id="rId71"/>
    <p:sldId id="321"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405" r:id="rId85"/>
    <p:sldId id="406" r:id="rId86"/>
    <p:sldId id="407" r:id="rId87"/>
    <p:sldId id="409" r:id="rId88"/>
    <p:sldId id="414" r:id="rId89"/>
    <p:sldId id="410" r:id="rId90"/>
    <p:sldId id="411" r:id="rId91"/>
    <p:sldId id="412" r:id="rId92"/>
    <p:sldId id="413" r:id="rId93"/>
    <p:sldId id="408" r:id="rId94"/>
    <p:sldId id="359" r:id="rId95"/>
    <p:sldId id="360" r:id="rId96"/>
    <p:sldId id="361" r:id="rId97"/>
  </p:sldIdLst>
  <p:sldSz cx="12192000" cy="9144000"/>
  <p:notesSz cx="6858000" cy="9144000"/>
  <p:defaultTextStyle>
    <a:defPPr>
      <a:defRPr lang="es-E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AEAEA"/>
    <a:srgbClr val="FFFF00"/>
    <a:srgbClr val="CCCC00"/>
    <a:srgbClr val="00CCFF"/>
    <a:srgbClr val="CCFF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91" autoAdjust="0"/>
    <p:restoredTop sz="94660"/>
  </p:normalViewPr>
  <p:slideViewPr>
    <p:cSldViewPr>
      <p:cViewPr varScale="1">
        <p:scale>
          <a:sx n="82" d="100"/>
          <a:sy n="82" d="100"/>
        </p:scale>
        <p:origin x="990" y="60"/>
      </p:cViewPr>
      <p:guideLst>
        <p:guide orient="horz" pos="288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s-ES"/>
          </a:p>
        </p:txBody>
      </p:sp>
      <p:sp>
        <p:nvSpPr>
          <p:cNvPr id="942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s-E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Click to edit Master text styles</a:t>
            </a:r>
          </a:p>
          <a:p>
            <a:pPr lvl="1"/>
            <a:r>
              <a:rPr lang="es-ES" noProof="0" smtClean="0"/>
              <a:t>Second level</a:t>
            </a:r>
          </a:p>
          <a:p>
            <a:pPr lvl="2"/>
            <a:r>
              <a:rPr lang="es-ES" noProof="0" smtClean="0"/>
              <a:t>Third level</a:t>
            </a:r>
          </a:p>
          <a:p>
            <a:pPr lvl="3"/>
            <a:r>
              <a:rPr lang="es-ES" noProof="0" smtClean="0"/>
              <a:t>Fourth level</a:t>
            </a:r>
          </a:p>
          <a:p>
            <a:pPr lvl="4"/>
            <a:r>
              <a:rPr lang="es-ES" noProof="0" smtClean="0"/>
              <a:t>Fifth level</a:t>
            </a:r>
          </a:p>
        </p:txBody>
      </p:sp>
      <p:sp>
        <p:nvSpPr>
          <p:cNvPr id="942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s-ES"/>
          </a:p>
        </p:txBody>
      </p:sp>
      <p:sp>
        <p:nvSpPr>
          <p:cNvPr id="942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112E9439-9E05-4714-B758-456F50284107}" type="slidenum">
              <a:rPr lang="es-ES" altLang="es-MX"/>
              <a:pPr>
                <a:defRPr/>
              </a:pPr>
              <a:t>‹Nº›</a:t>
            </a:fld>
            <a:endParaRPr lang="es-ES" altLang="es-MX"/>
          </a:p>
        </p:txBody>
      </p:sp>
    </p:spTree>
    <p:extLst>
      <p:ext uri="{BB962C8B-B14F-4D97-AF65-F5344CB8AC3E}">
        <p14:creationId xmlns:p14="http://schemas.microsoft.com/office/powerpoint/2010/main" val="1929392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4FAC7A-A2D1-4AAF-B9CA-2D27FC887539}" type="slidenum">
              <a:rPr lang="es-ES" altLang="es-MX"/>
              <a:pPr>
                <a:spcBef>
                  <a:spcPct val="0"/>
                </a:spcBef>
              </a:pPr>
              <a:t>65</a:t>
            </a:fld>
            <a:endParaRPr lang="es-ES" altLang="es-MX"/>
          </a:p>
        </p:txBody>
      </p:sp>
      <p:sp>
        <p:nvSpPr>
          <p:cNvPr id="31747" name="Rectangle 2"/>
          <p:cNvSpPr>
            <a:spLocks noGrp="1" noRot="1" noChangeAspect="1" noChangeArrowheads="1" noTextEdit="1"/>
          </p:cNvSpPr>
          <p:nvPr>
            <p:ph type="sldImg"/>
          </p:nvPr>
        </p:nvSpPr>
        <p:spPr>
          <a:xfrm>
            <a:off x="1143000" y="685800"/>
            <a:ext cx="4572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latin typeface="Arial" panose="020B0604020202020204" pitchFamily="34" charset="0"/>
            </a:endParaRPr>
          </a:p>
        </p:txBody>
      </p:sp>
    </p:spTree>
    <p:extLst>
      <p:ext uri="{BB962C8B-B14F-4D97-AF65-F5344CB8AC3E}">
        <p14:creationId xmlns:p14="http://schemas.microsoft.com/office/powerpoint/2010/main" val="1080598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E2DCD8-606A-43E9-9244-76A375C65B6D}" type="slidenum">
              <a:rPr lang="es-ES" altLang="es-MX"/>
              <a:pPr>
                <a:spcBef>
                  <a:spcPct val="0"/>
                </a:spcBef>
              </a:pPr>
              <a:t>67</a:t>
            </a:fld>
            <a:endParaRPr lang="es-ES" altLang="es-MX"/>
          </a:p>
        </p:txBody>
      </p:sp>
      <p:sp>
        <p:nvSpPr>
          <p:cNvPr id="33795"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latin typeface="Arial" panose="020B0604020202020204" pitchFamily="34" charset="0"/>
            </a:endParaRPr>
          </a:p>
        </p:txBody>
      </p:sp>
    </p:spTree>
    <p:extLst>
      <p:ext uri="{BB962C8B-B14F-4D97-AF65-F5344CB8AC3E}">
        <p14:creationId xmlns:p14="http://schemas.microsoft.com/office/powerpoint/2010/main" val="418862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1D73C2-3FB9-4522-AF85-94024BAD0763}" type="slidenum">
              <a:rPr lang="es-ES" altLang="es-MX"/>
              <a:pPr>
                <a:spcBef>
                  <a:spcPct val="0"/>
                </a:spcBef>
              </a:pPr>
              <a:t>71</a:t>
            </a:fld>
            <a:endParaRPr lang="es-ES" altLang="es-MX"/>
          </a:p>
        </p:txBody>
      </p:sp>
      <p:sp>
        <p:nvSpPr>
          <p:cNvPr id="37891" name="Rectangle 2"/>
          <p:cNvSpPr>
            <a:spLocks noGrp="1" noRot="1" noChangeAspect="1" noChangeArrowheads="1" noTextEdit="1"/>
          </p:cNvSpPr>
          <p:nvPr>
            <p:ph type="sldImg"/>
          </p:nvPr>
        </p:nvSpPr>
        <p:spPr>
          <a:xfrm>
            <a:off x="1143000"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latin typeface="Arial" panose="020B0604020202020204" pitchFamily="34" charset="0"/>
            </a:endParaRPr>
          </a:p>
        </p:txBody>
      </p:sp>
    </p:spTree>
    <p:extLst>
      <p:ext uri="{BB962C8B-B14F-4D97-AF65-F5344CB8AC3E}">
        <p14:creationId xmlns:p14="http://schemas.microsoft.com/office/powerpoint/2010/main" val="100567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112E9439-9E05-4714-B758-456F50284107}" type="slidenum">
              <a:rPr lang="es-ES" altLang="es-MX" smtClean="0"/>
              <a:pPr>
                <a:defRPr/>
              </a:pPr>
              <a:t>74</a:t>
            </a:fld>
            <a:endParaRPr lang="es-ES" altLang="es-MX"/>
          </a:p>
        </p:txBody>
      </p:sp>
    </p:spTree>
    <p:extLst>
      <p:ext uri="{BB962C8B-B14F-4D97-AF65-F5344CB8AC3E}">
        <p14:creationId xmlns:p14="http://schemas.microsoft.com/office/powerpoint/2010/main" val="2288423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6287911" y="7126288"/>
            <a:ext cx="5904089" cy="2017712"/>
            <a:chOff x="2971" y="3367"/>
            <a:chExt cx="2789" cy="953"/>
          </a:xfrm>
        </p:grpSpPr>
        <p:sp>
          <p:nvSpPr>
            <p:cNvPr id="5" name="Freeform 3"/>
            <p:cNvSpPr>
              <a:spLocks/>
            </p:cNvSpPr>
            <p:nvPr/>
          </p:nvSpPr>
          <p:spPr bwMode="ltGray">
            <a:xfrm>
              <a:off x="2971" y="3367"/>
              <a:ext cx="2789" cy="953"/>
            </a:xfrm>
            <a:custGeom>
              <a:avLst/>
              <a:gdLst>
                <a:gd name="T0" fmla="*/ 2786 w 2780"/>
                <a:gd name="T1" fmla="*/ 18 h 953"/>
                <a:gd name="T2" fmla="*/ 2696 w 2780"/>
                <a:gd name="T3" fmla="*/ 24 h 953"/>
                <a:gd name="T4" fmla="*/ 2629 w 2780"/>
                <a:gd name="T5" fmla="*/ 102 h 953"/>
                <a:gd name="T6" fmla="*/ 2527 w 2780"/>
                <a:gd name="T7" fmla="*/ 156 h 953"/>
                <a:gd name="T8" fmla="*/ 2521 w 2780"/>
                <a:gd name="T9" fmla="*/ 222 h 953"/>
                <a:gd name="T10" fmla="*/ 2503 w 2780"/>
                <a:gd name="T11" fmla="*/ 246 h 953"/>
                <a:gd name="T12" fmla="*/ 2485 w 2780"/>
                <a:gd name="T13" fmla="*/ 252 h 953"/>
                <a:gd name="T14" fmla="*/ 2413 w 2780"/>
                <a:gd name="T15" fmla="*/ 210 h 953"/>
                <a:gd name="T16" fmla="*/ 2274 w 2780"/>
                <a:gd name="T17" fmla="*/ 192 h 953"/>
                <a:gd name="T18" fmla="*/ 2250 w 2780"/>
                <a:gd name="T19" fmla="*/ 186 h 953"/>
                <a:gd name="T20" fmla="*/ 2232 w 2780"/>
                <a:gd name="T21" fmla="*/ 192 h 953"/>
                <a:gd name="T22" fmla="*/ 2160 w 2780"/>
                <a:gd name="T23" fmla="*/ 228 h 953"/>
                <a:gd name="T24" fmla="*/ 2124 w 2780"/>
                <a:gd name="T25" fmla="*/ 240 h 953"/>
                <a:gd name="T26" fmla="*/ 2100 w 2780"/>
                <a:gd name="T27" fmla="*/ 246 h 953"/>
                <a:gd name="T28" fmla="*/ 2088 w 2780"/>
                <a:gd name="T29" fmla="*/ 258 h 953"/>
                <a:gd name="T30" fmla="*/ 2088 w 2780"/>
                <a:gd name="T31" fmla="*/ 276 h 953"/>
                <a:gd name="T32" fmla="*/ 2065 w 2780"/>
                <a:gd name="T33" fmla="*/ 300 h 953"/>
                <a:gd name="T34" fmla="*/ 2047 w 2780"/>
                <a:gd name="T35" fmla="*/ 312 h 953"/>
                <a:gd name="T36" fmla="*/ 2035 w 2780"/>
                <a:gd name="T37" fmla="*/ 324 h 953"/>
                <a:gd name="T38" fmla="*/ 2023 w 2780"/>
                <a:gd name="T39" fmla="*/ 336 h 953"/>
                <a:gd name="T40" fmla="*/ 1991 w 2780"/>
                <a:gd name="T41" fmla="*/ 342 h 953"/>
                <a:gd name="T42" fmla="*/ 1925 w 2780"/>
                <a:gd name="T43" fmla="*/ 336 h 953"/>
                <a:gd name="T44" fmla="*/ 1889 w 2780"/>
                <a:gd name="T45" fmla="*/ 330 h 953"/>
                <a:gd name="T46" fmla="*/ 1877 w 2780"/>
                <a:gd name="T47" fmla="*/ 342 h 953"/>
                <a:gd name="T48" fmla="*/ 1865 w 2780"/>
                <a:gd name="T49" fmla="*/ 354 h 953"/>
                <a:gd name="T50" fmla="*/ 1835 w 2780"/>
                <a:gd name="T51" fmla="*/ 360 h 953"/>
                <a:gd name="T52" fmla="*/ 1776 w 2780"/>
                <a:gd name="T53" fmla="*/ 342 h 953"/>
                <a:gd name="T54" fmla="*/ 1752 w 2780"/>
                <a:gd name="T55" fmla="*/ 342 h 953"/>
                <a:gd name="T56" fmla="*/ 1728 w 2780"/>
                <a:gd name="T57" fmla="*/ 354 h 953"/>
                <a:gd name="T58" fmla="*/ 1666 w 2780"/>
                <a:gd name="T59" fmla="*/ 425 h 953"/>
                <a:gd name="T60" fmla="*/ 1624 w 2780"/>
                <a:gd name="T61" fmla="*/ 569 h 953"/>
                <a:gd name="T62" fmla="*/ 1624 w 2780"/>
                <a:gd name="T63" fmla="*/ 593 h 953"/>
                <a:gd name="T64" fmla="*/ 1630 w 2780"/>
                <a:gd name="T65" fmla="*/ 641 h 953"/>
                <a:gd name="T66" fmla="*/ 1648 w 2780"/>
                <a:gd name="T67" fmla="*/ 659 h 953"/>
                <a:gd name="T68" fmla="*/ 1642 w 2780"/>
                <a:gd name="T69" fmla="*/ 671 h 953"/>
                <a:gd name="T70" fmla="*/ 1630 w 2780"/>
                <a:gd name="T71" fmla="*/ 683 h 953"/>
                <a:gd name="T72" fmla="*/ 1552 w 2780"/>
                <a:gd name="T73" fmla="*/ 689 h 953"/>
                <a:gd name="T74" fmla="*/ 1475 w 2780"/>
                <a:gd name="T75" fmla="*/ 629 h 953"/>
                <a:gd name="T76" fmla="*/ 1341 w 2780"/>
                <a:gd name="T77" fmla="*/ 587 h 953"/>
                <a:gd name="T78" fmla="*/ 1192 w 2780"/>
                <a:gd name="T79" fmla="*/ 671 h 953"/>
                <a:gd name="T80" fmla="*/ 1022 w 2780"/>
                <a:gd name="T81" fmla="*/ 731 h 953"/>
                <a:gd name="T82" fmla="*/ 819 w 2780"/>
                <a:gd name="T83" fmla="*/ 743 h 953"/>
                <a:gd name="T84" fmla="*/ 632 w 2780"/>
                <a:gd name="T85" fmla="*/ 701 h 953"/>
                <a:gd name="T86" fmla="*/ 572 w 2780"/>
                <a:gd name="T87" fmla="*/ 695 h 953"/>
                <a:gd name="T88" fmla="*/ 560 w 2780"/>
                <a:gd name="T89" fmla="*/ 701 h 953"/>
                <a:gd name="T90" fmla="*/ 524 w 2780"/>
                <a:gd name="T91" fmla="*/ 731 h 953"/>
                <a:gd name="T92" fmla="*/ 438 w 2780"/>
                <a:gd name="T93" fmla="*/ 809 h 953"/>
                <a:gd name="T94" fmla="*/ 408 w 2780"/>
                <a:gd name="T95" fmla="*/ 821 h 953"/>
                <a:gd name="T96" fmla="*/ 384 w 2780"/>
                <a:gd name="T97" fmla="*/ 821 h 953"/>
                <a:gd name="T98" fmla="*/ 337 w 2780"/>
                <a:gd name="T99" fmla="*/ 827 h 953"/>
                <a:gd name="T100" fmla="*/ 211 w 2780"/>
                <a:gd name="T101" fmla="*/ 851 h 953"/>
                <a:gd name="T102" fmla="*/ 17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9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s-ES"/>
            </a:p>
          </p:txBody>
        </p:sp>
        <p:sp>
          <p:nvSpPr>
            <p:cNvPr id="6" name="Freeform 4"/>
            <p:cNvSpPr>
              <a:spLocks/>
            </p:cNvSpPr>
            <p:nvPr/>
          </p:nvSpPr>
          <p:spPr bwMode="ltGray">
            <a:xfrm>
              <a:off x="4601"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7" name="Freeform 5"/>
            <p:cNvSpPr>
              <a:spLocks/>
            </p:cNvSpPr>
            <p:nvPr/>
          </p:nvSpPr>
          <p:spPr bwMode="ltGray">
            <a:xfrm>
              <a:off x="4596" y="3996"/>
              <a:ext cx="5"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9" name="Freeform 7"/>
            <p:cNvSpPr>
              <a:spLocks/>
            </p:cNvSpPr>
            <p:nvPr/>
          </p:nvSpPr>
          <p:spPr bwMode="ltGray">
            <a:xfrm>
              <a:off x="4917" y="3553"/>
              <a:ext cx="315"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11" name="Freeform 9"/>
            <p:cNvSpPr>
              <a:spLocks/>
            </p:cNvSpPr>
            <p:nvPr/>
          </p:nvSpPr>
          <p:spPr bwMode="ltGray">
            <a:xfrm>
              <a:off x="4521" y="3709"/>
              <a:ext cx="212"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13" name="Freeform 11"/>
            <p:cNvSpPr>
              <a:spLocks/>
            </p:cNvSpPr>
            <p:nvPr/>
          </p:nvSpPr>
          <p:spPr bwMode="ltGray">
            <a:xfrm>
              <a:off x="4100" y="4020"/>
              <a:ext cx="165"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16" name="Freeform 14"/>
            <p:cNvSpPr>
              <a:spLocks/>
            </p:cNvSpPr>
            <p:nvPr/>
          </p:nvSpPr>
          <p:spPr bwMode="ltGray">
            <a:xfrm>
              <a:off x="3476" y="4068"/>
              <a:ext cx="189"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17" name="Freeform 15"/>
            <p:cNvSpPr>
              <a:spLocks/>
            </p:cNvSpPr>
            <p:nvPr/>
          </p:nvSpPr>
          <p:spPr bwMode="ltGray">
            <a:xfrm>
              <a:off x="3170" y="4188"/>
              <a:ext cx="232"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19" name="Freeform 17"/>
            <p:cNvSpPr>
              <a:spLocks/>
            </p:cNvSpPr>
            <p:nvPr/>
          </p:nvSpPr>
          <p:spPr bwMode="ltGray">
            <a:xfrm>
              <a:off x="5481" y="3367"/>
              <a:ext cx="279"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grpSp>
      <p:sp>
        <p:nvSpPr>
          <p:cNvPr id="5138" name="Rectangle 18"/>
          <p:cNvSpPr>
            <a:spLocks noGrp="1" noChangeArrowheads="1"/>
          </p:cNvSpPr>
          <p:nvPr>
            <p:ph type="ctrTitle" sz="quarter"/>
          </p:nvPr>
        </p:nvSpPr>
        <p:spPr>
          <a:xfrm>
            <a:off x="914400" y="2133600"/>
            <a:ext cx="10363200" cy="2438400"/>
          </a:xfrm>
        </p:spPr>
        <p:txBody>
          <a:bodyPr anchor="b"/>
          <a:lstStyle>
            <a:lvl1pPr>
              <a:defRPr sz="5700"/>
            </a:lvl1pPr>
          </a:lstStyle>
          <a:p>
            <a:r>
              <a:rPr lang="es-ES"/>
              <a:t>Haga clic para cambiar el estilo de título	</a:t>
            </a:r>
          </a:p>
        </p:txBody>
      </p:sp>
      <p:sp>
        <p:nvSpPr>
          <p:cNvPr id="5139" name="Rectangle 19"/>
          <p:cNvSpPr>
            <a:spLocks noGrp="1" noChangeArrowheads="1"/>
          </p:cNvSpPr>
          <p:nvPr>
            <p:ph type="subTitle" sz="quarter" idx="1"/>
          </p:nvPr>
        </p:nvSpPr>
        <p:spPr>
          <a:xfrm>
            <a:off x="1828800" y="4978400"/>
            <a:ext cx="8534400" cy="2336800"/>
          </a:xfrm>
        </p:spPr>
        <p:txBody>
          <a:bodyPr/>
          <a:lstStyle>
            <a:lvl1pPr marL="0" indent="0" algn="ctr">
              <a:buFont typeface="Wingdings" pitchFamily="2" charset="2"/>
              <a:buNone/>
              <a:defRPr sz="3600"/>
            </a:lvl1pPr>
          </a:lstStyle>
          <a:p>
            <a:r>
              <a:rPr lang="es-ES"/>
              <a:t>Haga clic para modificar el estilo de subtítulo del patrón</a:t>
            </a:r>
          </a:p>
        </p:txBody>
      </p:sp>
      <p:sp>
        <p:nvSpPr>
          <p:cNvPr id="20" name="Rectangle 20"/>
          <p:cNvSpPr>
            <a:spLocks noGrp="1" noChangeArrowheads="1"/>
          </p:cNvSpPr>
          <p:nvPr>
            <p:ph type="dt" sz="quarter" idx="10"/>
          </p:nvPr>
        </p:nvSpPr>
        <p:spPr/>
        <p:txBody>
          <a:bodyPr/>
          <a:lstStyle>
            <a:lvl1pPr>
              <a:defRPr/>
            </a:lvl1pPr>
          </a:lstStyle>
          <a:p>
            <a:pPr>
              <a:defRPr/>
            </a:pPr>
            <a:endParaRPr lang="es-ES"/>
          </a:p>
        </p:txBody>
      </p:sp>
      <p:sp>
        <p:nvSpPr>
          <p:cNvPr id="21" name="Rectangle 21"/>
          <p:cNvSpPr>
            <a:spLocks noGrp="1" noChangeArrowheads="1"/>
          </p:cNvSpPr>
          <p:nvPr>
            <p:ph type="ftr" sz="quarter" idx="11"/>
          </p:nvPr>
        </p:nvSpPr>
        <p:spPr/>
        <p:txBody>
          <a:bodyPr/>
          <a:lstStyle>
            <a:lvl1pPr>
              <a:defRPr/>
            </a:lvl1pPr>
          </a:lstStyle>
          <a:p>
            <a:pPr>
              <a:defRPr/>
            </a:pPr>
            <a:endParaRPr lang="es-ES"/>
          </a:p>
        </p:txBody>
      </p:sp>
      <p:sp>
        <p:nvSpPr>
          <p:cNvPr id="22" name="Rectangle 22"/>
          <p:cNvSpPr>
            <a:spLocks noGrp="1" noChangeArrowheads="1"/>
          </p:cNvSpPr>
          <p:nvPr>
            <p:ph type="sldNum" sz="quarter" idx="12"/>
          </p:nvPr>
        </p:nvSpPr>
        <p:spPr/>
        <p:txBody>
          <a:bodyPr/>
          <a:lstStyle>
            <a:lvl1pPr>
              <a:defRPr smtClean="0"/>
            </a:lvl1pPr>
          </a:lstStyle>
          <a:p>
            <a:pPr>
              <a:defRPr/>
            </a:pPr>
            <a:fld id="{A931273E-7743-488B-AE2D-02D376D4051C}" type="slidenum">
              <a:rPr lang="es-ES" altLang="es-MX"/>
              <a:pPr>
                <a:defRPr/>
              </a:pPr>
              <a:t>‹Nº›</a:t>
            </a:fld>
            <a:endParaRPr lang="es-ES" altLang="es-MX"/>
          </a:p>
        </p:txBody>
      </p:sp>
    </p:spTree>
    <p:extLst>
      <p:ext uri="{BB962C8B-B14F-4D97-AF65-F5344CB8AC3E}">
        <p14:creationId xmlns:p14="http://schemas.microsoft.com/office/powerpoint/2010/main" val="123642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9"/>
          <p:cNvSpPr>
            <a:spLocks noGrp="1" noChangeArrowheads="1"/>
          </p:cNvSpPr>
          <p:nvPr>
            <p:ph type="dt" sz="half" idx="10"/>
          </p:nvPr>
        </p:nvSpPr>
        <p:spPr>
          <a:ln/>
        </p:spPr>
        <p:txBody>
          <a:bodyPr/>
          <a:lstStyle>
            <a:lvl1pPr>
              <a:defRPr/>
            </a:lvl1pPr>
          </a:lstStyle>
          <a:p>
            <a:pPr>
              <a:defRPr/>
            </a:pPr>
            <a:endParaRPr lang="es-ES"/>
          </a:p>
        </p:txBody>
      </p:sp>
      <p:sp>
        <p:nvSpPr>
          <p:cNvPr id="5" name="Rectangle 20"/>
          <p:cNvSpPr>
            <a:spLocks noGrp="1" noChangeArrowheads="1"/>
          </p:cNvSpPr>
          <p:nvPr>
            <p:ph type="ftr" sz="quarter" idx="11"/>
          </p:nvPr>
        </p:nvSpPr>
        <p:spPr>
          <a:ln/>
        </p:spPr>
        <p:txBody>
          <a:bodyPr/>
          <a:lstStyle>
            <a:lvl1pPr>
              <a:defRPr/>
            </a:lvl1pPr>
          </a:lstStyle>
          <a:p>
            <a:pPr>
              <a:defRPr/>
            </a:pPr>
            <a:endParaRPr lang="es-ES"/>
          </a:p>
        </p:txBody>
      </p:sp>
      <p:sp>
        <p:nvSpPr>
          <p:cNvPr id="6" name="Rectangle 21"/>
          <p:cNvSpPr>
            <a:spLocks noGrp="1" noChangeArrowheads="1"/>
          </p:cNvSpPr>
          <p:nvPr>
            <p:ph type="sldNum" sz="quarter" idx="12"/>
          </p:nvPr>
        </p:nvSpPr>
        <p:spPr>
          <a:ln/>
        </p:spPr>
        <p:txBody>
          <a:bodyPr/>
          <a:lstStyle>
            <a:lvl1pPr>
              <a:defRPr/>
            </a:lvl1pPr>
          </a:lstStyle>
          <a:p>
            <a:pPr>
              <a:defRPr/>
            </a:pPr>
            <a:fld id="{85D2EDE7-1051-484A-A0DB-BC591B65D62F}" type="slidenum">
              <a:rPr lang="es-ES" altLang="es-MX"/>
              <a:pPr>
                <a:defRPr/>
              </a:pPr>
              <a:t>‹Nº›</a:t>
            </a:fld>
            <a:endParaRPr lang="es-ES" altLang="es-MX"/>
          </a:p>
        </p:txBody>
      </p:sp>
    </p:spTree>
    <p:extLst>
      <p:ext uri="{BB962C8B-B14F-4D97-AF65-F5344CB8AC3E}">
        <p14:creationId xmlns:p14="http://schemas.microsoft.com/office/powerpoint/2010/main" val="1683263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369888"/>
            <a:ext cx="2743200" cy="780415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369888"/>
            <a:ext cx="7958667" cy="78041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9"/>
          <p:cNvSpPr>
            <a:spLocks noGrp="1" noChangeArrowheads="1"/>
          </p:cNvSpPr>
          <p:nvPr>
            <p:ph type="dt" sz="half" idx="10"/>
          </p:nvPr>
        </p:nvSpPr>
        <p:spPr>
          <a:ln/>
        </p:spPr>
        <p:txBody>
          <a:bodyPr/>
          <a:lstStyle>
            <a:lvl1pPr>
              <a:defRPr/>
            </a:lvl1pPr>
          </a:lstStyle>
          <a:p>
            <a:pPr>
              <a:defRPr/>
            </a:pPr>
            <a:endParaRPr lang="es-ES"/>
          </a:p>
        </p:txBody>
      </p:sp>
      <p:sp>
        <p:nvSpPr>
          <p:cNvPr id="5" name="Rectangle 20"/>
          <p:cNvSpPr>
            <a:spLocks noGrp="1" noChangeArrowheads="1"/>
          </p:cNvSpPr>
          <p:nvPr>
            <p:ph type="ftr" sz="quarter" idx="11"/>
          </p:nvPr>
        </p:nvSpPr>
        <p:spPr>
          <a:ln/>
        </p:spPr>
        <p:txBody>
          <a:bodyPr/>
          <a:lstStyle>
            <a:lvl1pPr>
              <a:defRPr/>
            </a:lvl1pPr>
          </a:lstStyle>
          <a:p>
            <a:pPr>
              <a:defRPr/>
            </a:pPr>
            <a:endParaRPr lang="es-ES"/>
          </a:p>
        </p:txBody>
      </p:sp>
      <p:sp>
        <p:nvSpPr>
          <p:cNvPr id="6" name="Rectangle 21"/>
          <p:cNvSpPr>
            <a:spLocks noGrp="1" noChangeArrowheads="1"/>
          </p:cNvSpPr>
          <p:nvPr>
            <p:ph type="sldNum" sz="quarter" idx="12"/>
          </p:nvPr>
        </p:nvSpPr>
        <p:spPr>
          <a:ln/>
        </p:spPr>
        <p:txBody>
          <a:bodyPr/>
          <a:lstStyle>
            <a:lvl1pPr>
              <a:defRPr/>
            </a:lvl1pPr>
          </a:lstStyle>
          <a:p>
            <a:pPr>
              <a:defRPr/>
            </a:pPr>
            <a:fld id="{80A73FDF-D37D-4EF2-8819-78315F0D084A}" type="slidenum">
              <a:rPr lang="es-ES" altLang="es-MX"/>
              <a:pPr>
                <a:defRPr/>
              </a:pPr>
              <a:t>‹Nº›</a:t>
            </a:fld>
            <a:endParaRPr lang="es-ES" altLang="es-MX"/>
          </a:p>
        </p:txBody>
      </p:sp>
    </p:spTree>
    <p:extLst>
      <p:ext uri="{BB962C8B-B14F-4D97-AF65-F5344CB8AC3E}">
        <p14:creationId xmlns:p14="http://schemas.microsoft.com/office/powerpoint/2010/main" val="1194376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609600" y="369889"/>
            <a:ext cx="10972800" cy="1520825"/>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609600" y="2133601"/>
            <a:ext cx="5350933" cy="29432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6231467" y="2133601"/>
            <a:ext cx="5350933" cy="29432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609600" y="5229226"/>
            <a:ext cx="5350933" cy="29448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6231467" y="5229226"/>
            <a:ext cx="5350933" cy="29448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19"/>
          <p:cNvSpPr>
            <a:spLocks noGrp="1" noChangeArrowheads="1"/>
          </p:cNvSpPr>
          <p:nvPr>
            <p:ph type="dt" sz="half" idx="10"/>
          </p:nvPr>
        </p:nvSpPr>
        <p:spPr>
          <a:ln/>
        </p:spPr>
        <p:txBody>
          <a:bodyPr/>
          <a:lstStyle>
            <a:lvl1pPr>
              <a:defRPr/>
            </a:lvl1pPr>
          </a:lstStyle>
          <a:p>
            <a:pPr>
              <a:defRPr/>
            </a:pPr>
            <a:endParaRPr lang="es-ES"/>
          </a:p>
        </p:txBody>
      </p:sp>
      <p:sp>
        <p:nvSpPr>
          <p:cNvPr id="8" name="Rectangle 20"/>
          <p:cNvSpPr>
            <a:spLocks noGrp="1" noChangeArrowheads="1"/>
          </p:cNvSpPr>
          <p:nvPr>
            <p:ph type="ftr" sz="quarter" idx="11"/>
          </p:nvPr>
        </p:nvSpPr>
        <p:spPr>
          <a:ln/>
        </p:spPr>
        <p:txBody>
          <a:bodyPr/>
          <a:lstStyle>
            <a:lvl1pPr>
              <a:defRPr/>
            </a:lvl1pPr>
          </a:lstStyle>
          <a:p>
            <a:pPr>
              <a:defRPr/>
            </a:pPr>
            <a:endParaRPr lang="es-ES"/>
          </a:p>
        </p:txBody>
      </p:sp>
      <p:sp>
        <p:nvSpPr>
          <p:cNvPr id="9" name="Rectangle 21"/>
          <p:cNvSpPr>
            <a:spLocks noGrp="1" noChangeArrowheads="1"/>
          </p:cNvSpPr>
          <p:nvPr>
            <p:ph type="sldNum" sz="quarter" idx="12"/>
          </p:nvPr>
        </p:nvSpPr>
        <p:spPr>
          <a:ln/>
        </p:spPr>
        <p:txBody>
          <a:bodyPr/>
          <a:lstStyle>
            <a:lvl1pPr>
              <a:defRPr/>
            </a:lvl1pPr>
          </a:lstStyle>
          <a:p>
            <a:pPr>
              <a:defRPr/>
            </a:pPr>
            <a:fld id="{B8769849-A618-4065-8A67-60B211D9F90B}" type="slidenum">
              <a:rPr lang="es-ES" altLang="es-MX"/>
              <a:pPr>
                <a:defRPr/>
              </a:pPr>
              <a:t>‹Nº›</a:t>
            </a:fld>
            <a:endParaRPr lang="es-ES" altLang="es-MX"/>
          </a:p>
        </p:txBody>
      </p:sp>
    </p:spTree>
    <p:extLst>
      <p:ext uri="{BB962C8B-B14F-4D97-AF65-F5344CB8AC3E}">
        <p14:creationId xmlns:p14="http://schemas.microsoft.com/office/powerpoint/2010/main" val="42898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369888"/>
            <a:ext cx="10972800" cy="78041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19"/>
          <p:cNvSpPr>
            <a:spLocks noGrp="1" noChangeArrowheads="1"/>
          </p:cNvSpPr>
          <p:nvPr>
            <p:ph type="dt" sz="half" idx="10"/>
          </p:nvPr>
        </p:nvSpPr>
        <p:spPr>
          <a:ln/>
        </p:spPr>
        <p:txBody>
          <a:bodyPr/>
          <a:lstStyle>
            <a:lvl1pPr>
              <a:defRPr/>
            </a:lvl1pPr>
          </a:lstStyle>
          <a:p>
            <a:pPr>
              <a:defRPr/>
            </a:pPr>
            <a:endParaRPr lang="es-ES"/>
          </a:p>
        </p:txBody>
      </p:sp>
      <p:sp>
        <p:nvSpPr>
          <p:cNvPr id="4" name="Rectangle 20"/>
          <p:cNvSpPr>
            <a:spLocks noGrp="1" noChangeArrowheads="1"/>
          </p:cNvSpPr>
          <p:nvPr>
            <p:ph type="ftr" sz="quarter" idx="11"/>
          </p:nvPr>
        </p:nvSpPr>
        <p:spPr>
          <a:ln/>
        </p:spPr>
        <p:txBody>
          <a:bodyPr/>
          <a:lstStyle>
            <a:lvl1pPr>
              <a:defRPr/>
            </a:lvl1pPr>
          </a:lstStyle>
          <a:p>
            <a:pPr>
              <a:defRPr/>
            </a:pPr>
            <a:endParaRPr lang="es-ES"/>
          </a:p>
        </p:txBody>
      </p:sp>
      <p:sp>
        <p:nvSpPr>
          <p:cNvPr id="5" name="Rectangle 21"/>
          <p:cNvSpPr>
            <a:spLocks noGrp="1" noChangeArrowheads="1"/>
          </p:cNvSpPr>
          <p:nvPr>
            <p:ph type="sldNum" sz="quarter" idx="12"/>
          </p:nvPr>
        </p:nvSpPr>
        <p:spPr>
          <a:ln/>
        </p:spPr>
        <p:txBody>
          <a:bodyPr/>
          <a:lstStyle>
            <a:lvl1pPr>
              <a:defRPr/>
            </a:lvl1pPr>
          </a:lstStyle>
          <a:p>
            <a:pPr>
              <a:defRPr/>
            </a:pPr>
            <a:fld id="{CDA28AEB-DD0F-4DB3-9B87-8620BE0BF2E3}" type="slidenum">
              <a:rPr lang="es-ES" altLang="es-MX"/>
              <a:pPr>
                <a:defRPr/>
              </a:pPr>
              <a:t>‹Nº›</a:t>
            </a:fld>
            <a:endParaRPr lang="es-ES" altLang="es-MX"/>
          </a:p>
        </p:txBody>
      </p:sp>
    </p:spTree>
    <p:extLst>
      <p:ext uri="{BB962C8B-B14F-4D97-AF65-F5344CB8AC3E}">
        <p14:creationId xmlns:p14="http://schemas.microsoft.com/office/powerpoint/2010/main" val="182097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9"/>
          <p:cNvSpPr>
            <a:spLocks noGrp="1" noChangeArrowheads="1"/>
          </p:cNvSpPr>
          <p:nvPr>
            <p:ph type="dt" sz="half" idx="10"/>
          </p:nvPr>
        </p:nvSpPr>
        <p:spPr>
          <a:ln/>
        </p:spPr>
        <p:txBody>
          <a:bodyPr/>
          <a:lstStyle>
            <a:lvl1pPr>
              <a:defRPr/>
            </a:lvl1pPr>
          </a:lstStyle>
          <a:p>
            <a:pPr>
              <a:defRPr/>
            </a:pPr>
            <a:endParaRPr lang="es-ES"/>
          </a:p>
        </p:txBody>
      </p:sp>
      <p:sp>
        <p:nvSpPr>
          <p:cNvPr id="5" name="Rectangle 20"/>
          <p:cNvSpPr>
            <a:spLocks noGrp="1" noChangeArrowheads="1"/>
          </p:cNvSpPr>
          <p:nvPr>
            <p:ph type="ftr" sz="quarter" idx="11"/>
          </p:nvPr>
        </p:nvSpPr>
        <p:spPr>
          <a:ln/>
        </p:spPr>
        <p:txBody>
          <a:bodyPr/>
          <a:lstStyle>
            <a:lvl1pPr>
              <a:defRPr/>
            </a:lvl1pPr>
          </a:lstStyle>
          <a:p>
            <a:pPr>
              <a:defRPr/>
            </a:pPr>
            <a:endParaRPr lang="es-ES"/>
          </a:p>
        </p:txBody>
      </p:sp>
      <p:sp>
        <p:nvSpPr>
          <p:cNvPr id="6" name="Rectangle 21"/>
          <p:cNvSpPr>
            <a:spLocks noGrp="1" noChangeArrowheads="1"/>
          </p:cNvSpPr>
          <p:nvPr>
            <p:ph type="sldNum" sz="quarter" idx="12"/>
          </p:nvPr>
        </p:nvSpPr>
        <p:spPr>
          <a:ln/>
        </p:spPr>
        <p:txBody>
          <a:bodyPr/>
          <a:lstStyle>
            <a:lvl1pPr>
              <a:defRPr/>
            </a:lvl1pPr>
          </a:lstStyle>
          <a:p>
            <a:pPr>
              <a:defRPr/>
            </a:pPr>
            <a:fld id="{AC528716-355A-41A0-9208-1004A8F8EF41}" type="slidenum">
              <a:rPr lang="es-ES" altLang="es-MX"/>
              <a:pPr>
                <a:defRPr/>
              </a:pPr>
              <a:t>‹Nº›</a:t>
            </a:fld>
            <a:endParaRPr lang="es-ES" altLang="es-MX"/>
          </a:p>
        </p:txBody>
      </p:sp>
    </p:spTree>
    <p:extLst>
      <p:ext uri="{BB962C8B-B14F-4D97-AF65-F5344CB8AC3E}">
        <p14:creationId xmlns:p14="http://schemas.microsoft.com/office/powerpoint/2010/main" val="50468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2379" y="5875338"/>
            <a:ext cx="10363200" cy="1816100"/>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2379" y="3875088"/>
            <a:ext cx="103632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19"/>
          <p:cNvSpPr>
            <a:spLocks noGrp="1" noChangeArrowheads="1"/>
          </p:cNvSpPr>
          <p:nvPr>
            <p:ph type="dt" sz="half" idx="10"/>
          </p:nvPr>
        </p:nvSpPr>
        <p:spPr>
          <a:ln/>
        </p:spPr>
        <p:txBody>
          <a:bodyPr/>
          <a:lstStyle>
            <a:lvl1pPr>
              <a:defRPr/>
            </a:lvl1pPr>
          </a:lstStyle>
          <a:p>
            <a:pPr>
              <a:defRPr/>
            </a:pPr>
            <a:endParaRPr lang="es-ES"/>
          </a:p>
        </p:txBody>
      </p:sp>
      <p:sp>
        <p:nvSpPr>
          <p:cNvPr id="5" name="Rectangle 20"/>
          <p:cNvSpPr>
            <a:spLocks noGrp="1" noChangeArrowheads="1"/>
          </p:cNvSpPr>
          <p:nvPr>
            <p:ph type="ftr" sz="quarter" idx="11"/>
          </p:nvPr>
        </p:nvSpPr>
        <p:spPr>
          <a:ln/>
        </p:spPr>
        <p:txBody>
          <a:bodyPr/>
          <a:lstStyle>
            <a:lvl1pPr>
              <a:defRPr/>
            </a:lvl1pPr>
          </a:lstStyle>
          <a:p>
            <a:pPr>
              <a:defRPr/>
            </a:pPr>
            <a:endParaRPr lang="es-ES"/>
          </a:p>
        </p:txBody>
      </p:sp>
      <p:sp>
        <p:nvSpPr>
          <p:cNvPr id="6" name="Rectangle 21"/>
          <p:cNvSpPr>
            <a:spLocks noGrp="1" noChangeArrowheads="1"/>
          </p:cNvSpPr>
          <p:nvPr>
            <p:ph type="sldNum" sz="quarter" idx="12"/>
          </p:nvPr>
        </p:nvSpPr>
        <p:spPr>
          <a:ln/>
        </p:spPr>
        <p:txBody>
          <a:bodyPr/>
          <a:lstStyle>
            <a:lvl1pPr>
              <a:defRPr/>
            </a:lvl1pPr>
          </a:lstStyle>
          <a:p>
            <a:pPr>
              <a:defRPr/>
            </a:pPr>
            <a:fld id="{15D11FDC-A9EC-4B83-A779-E6F6B6AAAD11}" type="slidenum">
              <a:rPr lang="es-ES" altLang="es-MX"/>
              <a:pPr>
                <a:defRPr/>
              </a:pPr>
              <a:t>‹Nº›</a:t>
            </a:fld>
            <a:endParaRPr lang="es-ES" altLang="es-MX"/>
          </a:p>
        </p:txBody>
      </p:sp>
    </p:spTree>
    <p:extLst>
      <p:ext uri="{BB962C8B-B14F-4D97-AF65-F5344CB8AC3E}">
        <p14:creationId xmlns:p14="http://schemas.microsoft.com/office/powerpoint/2010/main" val="3876239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2133600"/>
            <a:ext cx="5350933" cy="6040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231467" y="2133600"/>
            <a:ext cx="5350933" cy="6040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19"/>
          <p:cNvSpPr>
            <a:spLocks noGrp="1" noChangeArrowheads="1"/>
          </p:cNvSpPr>
          <p:nvPr>
            <p:ph type="dt" sz="half" idx="10"/>
          </p:nvPr>
        </p:nvSpPr>
        <p:spPr>
          <a:ln/>
        </p:spPr>
        <p:txBody>
          <a:bodyPr/>
          <a:lstStyle>
            <a:lvl1pPr>
              <a:defRPr/>
            </a:lvl1pPr>
          </a:lstStyle>
          <a:p>
            <a:pPr>
              <a:defRPr/>
            </a:pPr>
            <a:endParaRPr lang="es-ES"/>
          </a:p>
        </p:txBody>
      </p:sp>
      <p:sp>
        <p:nvSpPr>
          <p:cNvPr id="6" name="Rectangle 20"/>
          <p:cNvSpPr>
            <a:spLocks noGrp="1" noChangeArrowheads="1"/>
          </p:cNvSpPr>
          <p:nvPr>
            <p:ph type="ftr" sz="quarter" idx="11"/>
          </p:nvPr>
        </p:nvSpPr>
        <p:spPr>
          <a:ln/>
        </p:spPr>
        <p:txBody>
          <a:bodyPr/>
          <a:lstStyle>
            <a:lvl1pPr>
              <a:defRPr/>
            </a:lvl1pPr>
          </a:lstStyle>
          <a:p>
            <a:pPr>
              <a:defRPr/>
            </a:pPr>
            <a:endParaRPr lang="es-ES"/>
          </a:p>
        </p:txBody>
      </p:sp>
      <p:sp>
        <p:nvSpPr>
          <p:cNvPr id="7" name="Rectangle 21"/>
          <p:cNvSpPr>
            <a:spLocks noGrp="1" noChangeArrowheads="1"/>
          </p:cNvSpPr>
          <p:nvPr>
            <p:ph type="sldNum" sz="quarter" idx="12"/>
          </p:nvPr>
        </p:nvSpPr>
        <p:spPr>
          <a:ln/>
        </p:spPr>
        <p:txBody>
          <a:bodyPr/>
          <a:lstStyle>
            <a:lvl1pPr>
              <a:defRPr/>
            </a:lvl1pPr>
          </a:lstStyle>
          <a:p>
            <a:pPr>
              <a:defRPr/>
            </a:pPr>
            <a:fld id="{3C3ACDE1-B484-4081-A2AB-EAAD2BCD5E0E}" type="slidenum">
              <a:rPr lang="es-ES" altLang="es-MX"/>
              <a:pPr>
                <a:defRPr/>
              </a:pPr>
              <a:t>‹Nº›</a:t>
            </a:fld>
            <a:endParaRPr lang="es-ES" altLang="es-MX"/>
          </a:p>
        </p:txBody>
      </p:sp>
    </p:spTree>
    <p:extLst>
      <p:ext uri="{BB962C8B-B14F-4D97-AF65-F5344CB8AC3E}">
        <p14:creationId xmlns:p14="http://schemas.microsoft.com/office/powerpoint/2010/main" val="353375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366713"/>
            <a:ext cx="10972800" cy="1524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2046288"/>
            <a:ext cx="5387623"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900364"/>
            <a:ext cx="5387623"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4780" y="2046288"/>
            <a:ext cx="5387621"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4780" y="2900364"/>
            <a:ext cx="5387621"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19"/>
          <p:cNvSpPr>
            <a:spLocks noGrp="1" noChangeArrowheads="1"/>
          </p:cNvSpPr>
          <p:nvPr>
            <p:ph type="dt" sz="half" idx="10"/>
          </p:nvPr>
        </p:nvSpPr>
        <p:spPr>
          <a:ln/>
        </p:spPr>
        <p:txBody>
          <a:bodyPr/>
          <a:lstStyle>
            <a:lvl1pPr>
              <a:defRPr/>
            </a:lvl1pPr>
          </a:lstStyle>
          <a:p>
            <a:pPr>
              <a:defRPr/>
            </a:pPr>
            <a:endParaRPr lang="es-ES"/>
          </a:p>
        </p:txBody>
      </p:sp>
      <p:sp>
        <p:nvSpPr>
          <p:cNvPr id="8" name="Rectangle 20"/>
          <p:cNvSpPr>
            <a:spLocks noGrp="1" noChangeArrowheads="1"/>
          </p:cNvSpPr>
          <p:nvPr>
            <p:ph type="ftr" sz="quarter" idx="11"/>
          </p:nvPr>
        </p:nvSpPr>
        <p:spPr>
          <a:ln/>
        </p:spPr>
        <p:txBody>
          <a:bodyPr/>
          <a:lstStyle>
            <a:lvl1pPr>
              <a:defRPr/>
            </a:lvl1pPr>
          </a:lstStyle>
          <a:p>
            <a:pPr>
              <a:defRPr/>
            </a:pPr>
            <a:endParaRPr lang="es-ES"/>
          </a:p>
        </p:txBody>
      </p:sp>
      <p:sp>
        <p:nvSpPr>
          <p:cNvPr id="9" name="Rectangle 21"/>
          <p:cNvSpPr>
            <a:spLocks noGrp="1" noChangeArrowheads="1"/>
          </p:cNvSpPr>
          <p:nvPr>
            <p:ph type="sldNum" sz="quarter" idx="12"/>
          </p:nvPr>
        </p:nvSpPr>
        <p:spPr>
          <a:ln/>
        </p:spPr>
        <p:txBody>
          <a:bodyPr/>
          <a:lstStyle>
            <a:lvl1pPr>
              <a:defRPr/>
            </a:lvl1pPr>
          </a:lstStyle>
          <a:p>
            <a:pPr>
              <a:defRPr/>
            </a:pPr>
            <a:fld id="{6A4F87C9-FFBD-49D0-B578-0B5DE06236F9}" type="slidenum">
              <a:rPr lang="es-ES" altLang="es-MX"/>
              <a:pPr>
                <a:defRPr/>
              </a:pPr>
              <a:t>‹Nº›</a:t>
            </a:fld>
            <a:endParaRPr lang="es-ES" altLang="es-MX"/>
          </a:p>
        </p:txBody>
      </p:sp>
    </p:spTree>
    <p:extLst>
      <p:ext uri="{BB962C8B-B14F-4D97-AF65-F5344CB8AC3E}">
        <p14:creationId xmlns:p14="http://schemas.microsoft.com/office/powerpoint/2010/main" val="250695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19"/>
          <p:cNvSpPr>
            <a:spLocks noGrp="1" noChangeArrowheads="1"/>
          </p:cNvSpPr>
          <p:nvPr>
            <p:ph type="dt" sz="half" idx="10"/>
          </p:nvPr>
        </p:nvSpPr>
        <p:spPr>
          <a:ln/>
        </p:spPr>
        <p:txBody>
          <a:bodyPr/>
          <a:lstStyle>
            <a:lvl1pPr>
              <a:defRPr/>
            </a:lvl1pPr>
          </a:lstStyle>
          <a:p>
            <a:pPr>
              <a:defRPr/>
            </a:pPr>
            <a:endParaRPr lang="es-ES"/>
          </a:p>
        </p:txBody>
      </p:sp>
      <p:sp>
        <p:nvSpPr>
          <p:cNvPr id="4" name="Rectangle 20"/>
          <p:cNvSpPr>
            <a:spLocks noGrp="1" noChangeArrowheads="1"/>
          </p:cNvSpPr>
          <p:nvPr>
            <p:ph type="ftr" sz="quarter" idx="11"/>
          </p:nvPr>
        </p:nvSpPr>
        <p:spPr>
          <a:ln/>
        </p:spPr>
        <p:txBody>
          <a:bodyPr/>
          <a:lstStyle>
            <a:lvl1pPr>
              <a:defRPr/>
            </a:lvl1pPr>
          </a:lstStyle>
          <a:p>
            <a:pPr>
              <a:defRPr/>
            </a:pPr>
            <a:endParaRPr lang="es-ES"/>
          </a:p>
        </p:txBody>
      </p:sp>
      <p:sp>
        <p:nvSpPr>
          <p:cNvPr id="5" name="Rectangle 21"/>
          <p:cNvSpPr>
            <a:spLocks noGrp="1" noChangeArrowheads="1"/>
          </p:cNvSpPr>
          <p:nvPr>
            <p:ph type="sldNum" sz="quarter" idx="12"/>
          </p:nvPr>
        </p:nvSpPr>
        <p:spPr>
          <a:ln/>
        </p:spPr>
        <p:txBody>
          <a:bodyPr/>
          <a:lstStyle>
            <a:lvl1pPr>
              <a:defRPr/>
            </a:lvl1pPr>
          </a:lstStyle>
          <a:p>
            <a:pPr>
              <a:defRPr/>
            </a:pPr>
            <a:fld id="{689AA01D-8139-416C-81BA-FD5F0D0A225F}" type="slidenum">
              <a:rPr lang="es-ES" altLang="es-MX"/>
              <a:pPr>
                <a:defRPr/>
              </a:pPr>
              <a:t>‹Nº›</a:t>
            </a:fld>
            <a:endParaRPr lang="es-ES" altLang="es-MX"/>
          </a:p>
        </p:txBody>
      </p:sp>
    </p:spTree>
    <p:extLst>
      <p:ext uri="{BB962C8B-B14F-4D97-AF65-F5344CB8AC3E}">
        <p14:creationId xmlns:p14="http://schemas.microsoft.com/office/powerpoint/2010/main" val="368292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s-ES"/>
          </a:p>
        </p:txBody>
      </p:sp>
      <p:sp>
        <p:nvSpPr>
          <p:cNvPr id="3" name="Rectangle 20"/>
          <p:cNvSpPr>
            <a:spLocks noGrp="1" noChangeArrowheads="1"/>
          </p:cNvSpPr>
          <p:nvPr>
            <p:ph type="ftr" sz="quarter" idx="11"/>
          </p:nvPr>
        </p:nvSpPr>
        <p:spPr>
          <a:ln/>
        </p:spPr>
        <p:txBody>
          <a:bodyPr/>
          <a:lstStyle>
            <a:lvl1pPr>
              <a:defRPr/>
            </a:lvl1pPr>
          </a:lstStyle>
          <a:p>
            <a:pPr>
              <a:defRPr/>
            </a:pPr>
            <a:endParaRPr lang="es-ES"/>
          </a:p>
        </p:txBody>
      </p:sp>
      <p:sp>
        <p:nvSpPr>
          <p:cNvPr id="4" name="Rectangle 21"/>
          <p:cNvSpPr>
            <a:spLocks noGrp="1" noChangeArrowheads="1"/>
          </p:cNvSpPr>
          <p:nvPr>
            <p:ph type="sldNum" sz="quarter" idx="12"/>
          </p:nvPr>
        </p:nvSpPr>
        <p:spPr>
          <a:ln/>
        </p:spPr>
        <p:txBody>
          <a:bodyPr/>
          <a:lstStyle>
            <a:lvl1pPr>
              <a:defRPr/>
            </a:lvl1pPr>
          </a:lstStyle>
          <a:p>
            <a:pPr>
              <a:defRPr/>
            </a:pPr>
            <a:fld id="{E0FAF1E2-CA17-4002-9656-98A14A5323C0}" type="slidenum">
              <a:rPr lang="es-ES" altLang="es-MX"/>
              <a:pPr>
                <a:defRPr/>
              </a:pPr>
              <a:t>‹Nº›</a:t>
            </a:fld>
            <a:endParaRPr lang="es-ES" altLang="es-MX"/>
          </a:p>
        </p:txBody>
      </p:sp>
    </p:spTree>
    <p:extLst>
      <p:ext uri="{BB962C8B-B14F-4D97-AF65-F5344CB8AC3E}">
        <p14:creationId xmlns:p14="http://schemas.microsoft.com/office/powerpoint/2010/main" val="4243227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363538"/>
            <a:ext cx="4010379" cy="154940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4" y="363538"/>
            <a:ext cx="6815666"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0" y="1912938"/>
            <a:ext cx="4010379"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9"/>
          <p:cNvSpPr>
            <a:spLocks noGrp="1" noChangeArrowheads="1"/>
          </p:cNvSpPr>
          <p:nvPr>
            <p:ph type="dt" sz="half" idx="10"/>
          </p:nvPr>
        </p:nvSpPr>
        <p:spPr>
          <a:ln/>
        </p:spPr>
        <p:txBody>
          <a:bodyPr/>
          <a:lstStyle>
            <a:lvl1pPr>
              <a:defRPr/>
            </a:lvl1pPr>
          </a:lstStyle>
          <a:p>
            <a:pPr>
              <a:defRPr/>
            </a:pPr>
            <a:endParaRPr lang="es-ES"/>
          </a:p>
        </p:txBody>
      </p:sp>
      <p:sp>
        <p:nvSpPr>
          <p:cNvPr id="6" name="Rectangle 20"/>
          <p:cNvSpPr>
            <a:spLocks noGrp="1" noChangeArrowheads="1"/>
          </p:cNvSpPr>
          <p:nvPr>
            <p:ph type="ftr" sz="quarter" idx="11"/>
          </p:nvPr>
        </p:nvSpPr>
        <p:spPr>
          <a:ln/>
        </p:spPr>
        <p:txBody>
          <a:bodyPr/>
          <a:lstStyle>
            <a:lvl1pPr>
              <a:defRPr/>
            </a:lvl1pPr>
          </a:lstStyle>
          <a:p>
            <a:pPr>
              <a:defRPr/>
            </a:pPr>
            <a:endParaRPr lang="es-ES"/>
          </a:p>
        </p:txBody>
      </p:sp>
      <p:sp>
        <p:nvSpPr>
          <p:cNvPr id="7" name="Rectangle 21"/>
          <p:cNvSpPr>
            <a:spLocks noGrp="1" noChangeArrowheads="1"/>
          </p:cNvSpPr>
          <p:nvPr>
            <p:ph type="sldNum" sz="quarter" idx="12"/>
          </p:nvPr>
        </p:nvSpPr>
        <p:spPr>
          <a:ln/>
        </p:spPr>
        <p:txBody>
          <a:bodyPr/>
          <a:lstStyle>
            <a:lvl1pPr>
              <a:defRPr/>
            </a:lvl1pPr>
          </a:lstStyle>
          <a:p>
            <a:pPr>
              <a:defRPr/>
            </a:pPr>
            <a:fld id="{0BE75311-3125-4737-AFB1-6204D3A4EF3F}" type="slidenum">
              <a:rPr lang="es-ES" altLang="es-MX"/>
              <a:pPr>
                <a:defRPr/>
              </a:pPr>
              <a:t>‹Nº›</a:t>
            </a:fld>
            <a:endParaRPr lang="es-ES" altLang="es-MX"/>
          </a:p>
        </p:txBody>
      </p:sp>
    </p:spTree>
    <p:extLst>
      <p:ext uri="{BB962C8B-B14F-4D97-AF65-F5344CB8AC3E}">
        <p14:creationId xmlns:p14="http://schemas.microsoft.com/office/powerpoint/2010/main" val="2610966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90423" y="6400800"/>
            <a:ext cx="7315200" cy="755650"/>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90423" y="817563"/>
            <a:ext cx="7315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90423" y="7156450"/>
            <a:ext cx="73152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9"/>
          <p:cNvSpPr>
            <a:spLocks noGrp="1" noChangeArrowheads="1"/>
          </p:cNvSpPr>
          <p:nvPr>
            <p:ph type="dt" sz="half" idx="10"/>
          </p:nvPr>
        </p:nvSpPr>
        <p:spPr>
          <a:ln/>
        </p:spPr>
        <p:txBody>
          <a:bodyPr/>
          <a:lstStyle>
            <a:lvl1pPr>
              <a:defRPr/>
            </a:lvl1pPr>
          </a:lstStyle>
          <a:p>
            <a:pPr>
              <a:defRPr/>
            </a:pPr>
            <a:endParaRPr lang="es-ES"/>
          </a:p>
        </p:txBody>
      </p:sp>
      <p:sp>
        <p:nvSpPr>
          <p:cNvPr id="6" name="Rectangle 20"/>
          <p:cNvSpPr>
            <a:spLocks noGrp="1" noChangeArrowheads="1"/>
          </p:cNvSpPr>
          <p:nvPr>
            <p:ph type="ftr" sz="quarter" idx="11"/>
          </p:nvPr>
        </p:nvSpPr>
        <p:spPr>
          <a:ln/>
        </p:spPr>
        <p:txBody>
          <a:bodyPr/>
          <a:lstStyle>
            <a:lvl1pPr>
              <a:defRPr/>
            </a:lvl1pPr>
          </a:lstStyle>
          <a:p>
            <a:pPr>
              <a:defRPr/>
            </a:pPr>
            <a:endParaRPr lang="es-ES"/>
          </a:p>
        </p:txBody>
      </p:sp>
      <p:sp>
        <p:nvSpPr>
          <p:cNvPr id="7" name="Rectangle 21"/>
          <p:cNvSpPr>
            <a:spLocks noGrp="1" noChangeArrowheads="1"/>
          </p:cNvSpPr>
          <p:nvPr>
            <p:ph type="sldNum" sz="quarter" idx="12"/>
          </p:nvPr>
        </p:nvSpPr>
        <p:spPr>
          <a:ln/>
        </p:spPr>
        <p:txBody>
          <a:bodyPr/>
          <a:lstStyle>
            <a:lvl1pPr>
              <a:defRPr/>
            </a:lvl1pPr>
          </a:lstStyle>
          <a:p>
            <a:pPr>
              <a:defRPr/>
            </a:pPr>
            <a:fld id="{D13DDEEC-2CE0-4AE1-B968-78C565DDDDDD}" type="slidenum">
              <a:rPr lang="es-ES" altLang="es-MX"/>
              <a:pPr>
                <a:defRPr/>
              </a:pPr>
              <a:t>‹Nº›</a:t>
            </a:fld>
            <a:endParaRPr lang="es-ES" altLang="es-MX"/>
          </a:p>
        </p:txBody>
      </p:sp>
    </p:spTree>
    <p:extLst>
      <p:ext uri="{BB962C8B-B14F-4D97-AF65-F5344CB8AC3E}">
        <p14:creationId xmlns:p14="http://schemas.microsoft.com/office/powerpoint/2010/main" val="89826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287911" y="7126288"/>
            <a:ext cx="5904089" cy="2017712"/>
            <a:chOff x="2971" y="3367"/>
            <a:chExt cx="2789" cy="953"/>
          </a:xfrm>
        </p:grpSpPr>
        <p:sp>
          <p:nvSpPr>
            <p:cNvPr id="1032" name="Freeform 3"/>
            <p:cNvSpPr>
              <a:spLocks/>
            </p:cNvSpPr>
            <p:nvPr/>
          </p:nvSpPr>
          <p:spPr bwMode="ltGray">
            <a:xfrm>
              <a:off x="2971" y="3367"/>
              <a:ext cx="2789" cy="953"/>
            </a:xfrm>
            <a:custGeom>
              <a:avLst/>
              <a:gdLst>
                <a:gd name="T0" fmla="*/ 2786 w 2780"/>
                <a:gd name="T1" fmla="*/ 18 h 953"/>
                <a:gd name="T2" fmla="*/ 2696 w 2780"/>
                <a:gd name="T3" fmla="*/ 24 h 953"/>
                <a:gd name="T4" fmla="*/ 2629 w 2780"/>
                <a:gd name="T5" fmla="*/ 102 h 953"/>
                <a:gd name="T6" fmla="*/ 2527 w 2780"/>
                <a:gd name="T7" fmla="*/ 156 h 953"/>
                <a:gd name="T8" fmla="*/ 2521 w 2780"/>
                <a:gd name="T9" fmla="*/ 222 h 953"/>
                <a:gd name="T10" fmla="*/ 2503 w 2780"/>
                <a:gd name="T11" fmla="*/ 246 h 953"/>
                <a:gd name="T12" fmla="*/ 2485 w 2780"/>
                <a:gd name="T13" fmla="*/ 252 h 953"/>
                <a:gd name="T14" fmla="*/ 2413 w 2780"/>
                <a:gd name="T15" fmla="*/ 210 h 953"/>
                <a:gd name="T16" fmla="*/ 2274 w 2780"/>
                <a:gd name="T17" fmla="*/ 192 h 953"/>
                <a:gd name="T18" fmla="*/ 2250 w 2780"/>
                <a:gd name="T19" fmla="*/ 186 h 953"/>
                <a:gd name="T20" fmla="*/ 2232 w 2780"/>
                <a:gd name="T21" fmla="*/ 192 h 953"/>
                <a:gd name="T22" fmla="*/ 2160 w 2780"/>
                <a:gd name="T23" fmla="*/ 228 h 953"/>
                <a:gd name="T24" fmla="*/ 2124 w 2780"/>
                <a:gd name="T25" fmla="*/ 240 h 953"/>
                <a:gd name="T26" fmla="*/ 2100 w 2780"/>
                <a:gd name="T27" fmla="*/ 246 h 953"/>
                <a:gd name="T28" fmla="*/ 2088 w 2780"/>
                <a:gd name="T29" fmla="*/ 258 h 953"/>
                <a:gd name="T30" fmla="*/ 2088 w 2780"/>
                <a:gd name="T31" fmla="*/ 276 h 953"/>
                <a:gd name="T32" fmla="*/ 2065 w 2780"/>
                <a:gd name="T33" fmla="*/ 300 h 953"/>
                <a:gd name="T34" fmla="*/ 2047 w 2780"/>
                <a:gd name="T35" fmla="*/ 312 h 953"/>
                <a:gd name="T36" fmla="*/ 2035 w 2780"/>
                <a:gd name="T37" fmla="*/ 324 h 953"/>
                <a:gd name="T38" fmla="*/ 2023 w 2780"/>
                <a:gd name="T39" fmla="*/ 336 h 953"/>
                <a:gd name="T40" fmla="*/ 1991 w 2780"/>
                <a:gd name="T41" fmla="*/ 342 h 953"/>
                <a:gd name="T42" fmla="*/ 1925 w 2780"/>
                <a:gd name="T43" fmla="*/ 336 h 953"/>
                <a:gd name="T44" fmla="*/ 1889 w 2780"/>
                <a:gd name="T45" fmla="*/ 330 h 953"/>
                <a:gd name="T46" fmla="*/ 1877 w 2780"/>
                <a:gd name="T47" fmla="*/ 342 h 953"/>
                <a:gd name="T48" fmla="*/ 1865 w 2780"/>
                <a:gd name="T49" fmla="*/ 354 h 953"/>
                <a:gd name="T50" fmla="*/ 1835 w 2780"/>
                <a:gd name="T51" fmla="*/ 360 h 953"/>
                <a:gd name="T52" fmla="*/ 1776 w 2780"/>
                <a:gd name="T53" fmla="*/ 342 h 953"/>
                <a:gd name="T54" fmla="*/ 1752 w 2780"/>
                <a:gd name="T55" fmla="*/ 342 h 953"/>
                <a:gd name="T56" fmla="*/ 1728 w 2780"/>
                <a:gd name="T57" fmla="*/ 354 h 953"/>
                <a:gd name="T58" fmla="*/ 1666 w 2780"/>
                <a:gd name="T59" fmla="*/ 425 h 953"/>
                <a:gd name="T60" fmla="*/ 1624 w 2780"/>
                <a:gd name="T61" fmla="*/ 569 h 953"/>
                <a:gd name="T62" fmla="*/ 1624 w 2780"/>
                <a:gd name="T63" fmla="*/ 593 h 953"/>
                <a:gd name="T64" fmla="*/ 1630 w 2780"/>
                <a:gd name="T65" fmla="*/ 641 h 953"/>
                <a:gd name="T66" fmla="*/ 1648 w 2780"/>
                <a:gd name="T67" fmla="*/ 659 h 953"/>
                <a:gd name="T68" fmla="*/ 1642 w 2780"/>
                <a:gd name="T69" fmla="*/ 671 h 953"/>
                <a:gd name="T70" fmla="*/ 1630 w 2780"/>
                <a:gd name="T71" fmla="*/ 683 h 953"/>
                <a:gd name="T72" fmla="*/ 1552 w 2780"/>
                <a:gd name="T73" fmla="*/ 689 h 953"/>
                <a:gd name="T74" fmla="*/ 1475 w 2780"/>
                <a:gd name="T75" fmla="*/ 629 h 953"/>
                <a:gd name="T76" fmla="*/ 1341 w 2780"/>
                <a:gd name="T77" fmla="*/ 587 h 953"/>
                <a:gd name="T78" fmla="*/ 1192 w 2780"/>
                <a:gd name="T79" fmla="*/ 671 h 953"/>
                <a:gd name="T80" fmla="*/ 1022 w 2780"/>
                <a:gd name="T81" fmla="*/ 731 h 953"/>
                <a:gd name="T82" fmla="*/ 819 w 2780"/>
                <a:gd name="T83" fmla="*/ 743 h 953"/>
                <a:gd name="T84" fmla="*/ 632 w 2780"/>
                <a:gd name="T85" fmla="*/ 701 h 953"/>
                <a:gd name="T86" fmla="*/ 572 w 2780"/>
                <a:gd name="T87" fmla="*/ 695 h 953"/>
                <a:gd name="T88" fmla="*/ 560 w 2780"/>
                <a:gd name="T89" fmla="*/ 701 h 953"/>
                <a:gd name="T90" fmla="*/ 524 w 2780"/>
                <a:gd name="T91" fmla="*/ 731 h 953"/>
                <a:gd name="T92" fmla="*/ 438 w 2780"/>
                <a:gd name="T93" fmla="*/ 809 h 953"/>
                <a:gd name="T94" fmla="*/ 408 w 2780"/>
                <a:gd name="T95" fmla="*/ 821 h 953"/>
                <a:gd name="T96" fmla="*/ 384 w 2780"/>
                <a:gd name="T97" fmla="*/ 821 h 953"/>
                <a:gd name="T98" fmla="*/ 337 w 2780"/>
                <a:gd name="T99" fmla="*/ 827 h 953"/>
                <a:gd name="T100" fmla="*/ 211 w 2780"/>
                <a:gd name="T101" fmla="*/ 851 h 953"/>
                <a:gd name="T102" fmla="*/ 17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9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s-ES"/>
            </a:p>
          </p:txBody>
        </p:sp>
        <p:sp>
          <p:nvSpPr>
            <p:cNvPr id="4100" name="Freeform 4"/>
            <p:cNvSpPr>
              <a:spLocks/>
            </p:cNvSpPr>
            <p:nvPr/>
          </p:nvSpPr>
          <p:spPr bwMode="ltGray">
            <a:xfrm>
              <a:off x="4601"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01" name="Freeform 5"/>
            <p:cNvSpPr>
              <a:spLocks/>
            </p:cNvSpPr>
            <p:nvPr/>
          </p:nvSpPr>
          <p:spPr bwMode="ltGray">
            <a:xfrm>
              <a:off x="4596" y="3996"/>
              <a:ext cx="5"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0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03" name="Freeform 7"/>
            <p:cNvSpPr>
              <a:spLocks/>
            </p:cNvSpPr>
            <p:nvPr/>
          </p:nvSpPr>
          <p:spPr bwMode="ltGray">
            <a:xfrm>
              <a:off x="4917" y="3553"/>
              <a:ext cx="315"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0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05" name="Freeform 9"/>
            <p:cNvSpPr>
              <a:spLocks/>
            </p:cNvSpPr>
            <p:nvPr/>
          </p:nvSpPr>
          <p:spPr bwMode="ltGray">
            <a:xfrm>
              <a:off x="4521" y="3709"/>
              <a:ext cx="212"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0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07" name="Freeform 11"/>
            <p:cNvSpPr>
              <a:spLocks/>
            </p:cNvSpPr>
            <p:nvPr/>
          </p:nvSpPr>
          <p:spPr bwMode="ltGray">
            <a:xfrm>
              <a:off x="4100" y="4020"/>
              <a:ext cx="165"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0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0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10" name="Freeform 14"/>
            <p:cNvSpPr>
              <a:spLocks/>
            </p:cNvSpPr>
            <p:nvPr/>
          </p:nvSpPr>
          <p:spPr bwMode="ltGray">
            <a:xfrm>
              <a:off x="3476" y="4068"/>
              <a:ext cx="189"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11" name="Freeform 15"/>
            <p:cNvSpPr>
              <a:spLocks/>
            </p:cNvSpPr>
            <p:nvPr/>
          </p:nvSpPr>
          <p:spPr bwMode="ltGray">
            <a:xfrm>
              <a:off x="3170" y="4188"/>
              <a:ext cx="232"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1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sp>
          <p:nvSpPr>
            <p:cNvPr id="4113" name="Freeform 17"/>
            <p:cNvSpPr>
              <a:spLocks/>
            </p:cNvSpPr>
            <p:nvPr/>
          </p:nvSpPr>
          <p:spPr bwMode="ltGray">
            <a:xfrm>
              <a:off x="5481" y="3367"/>
              <a:ext cx="279"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eaLnBrk="1" hangingPunct="1">
                <a:defRPr/>
              </a:pPr>
              <a:endParaRPr lang="es-ES"/>
            </a:p>
          </p:txBody>
        </p:sp>
      </p:grpSp>
      <p:sp>
        <p:nvSpPr>
          <p:cNvPr id="4114" name="Rectangle 18"/>
          <p:cNvSpPr>
            <a:spLocks noGrp="1" noChangeArrowheads="1"/>
          </p:cNvSpPr>
          <p:nvPr>
            <p:ph type="title"/>
          </p:nvPr>
        </p:nvSpPr>
        <p:spPr bwMode="auto">
          <a:xfrm>
            <a:off x="609600" y="369889"/>
            <a:ext cx="10972800" cy="1520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s-ES" smtClean="0"/>
              <a:t>Haga clic para cambiar el estilo de título	</a:t>
            </a:r>
          </a:p>
        </p:txBody>
      </p:sp>
      <p:sp>
        <p:nvSpPr>
          <p:cNvPr id="4115" name="Rectangle 19"/>
          <p:cNvSpPr>
            <a:spLocks noGrp="1" noChangeArrowheads="1"/>
          </p:cNvSpPr>
          <p:nvPr>
            <p:ph type="dt" sz="half" idx="2"/>
          </p:nvPr>
        </p:nvSpPr>
        <p:spPr bwMode="auto">
          <a:xfrm>
            <a:off x="609600" y="8324850"/>
            <a:ext cx="2844800" cy="609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s-ES"/>
          </a:p>
        </p:txBody>
      </p:sp>
      <p:sp>
        <p:nvSpPr>
          <p:cNvPr id="4116" name="Rectangle 20"/>
          <p:cNvSpPr>
            <a:spLocks noGrp="1" noChangeArrowheads="1"/>
          </p:cNvSpPr>
          <p:nvPr>
            <p:ph type="ftr" sz="quarter" idx="3"/>
          </p:nvPr>
        </p:nvSpPr>
        <p:spPr bwMode="auto">
          <a:xfrm>
            <a:off x="4165600" y="8331200"/>
            <a:ext cx="3860800" cy="609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s-ES"/>
          </a:p>
        </p:txBody>
      </p:sp>
      <p:sp>
        <p:nvSpPr>
          <p:cNvPr id="4117" name="Rectangle 21"/>
          <p:cNvSpPr>
            <a:spLocks noGrp="1" noChangeArrowheads="1"/>
          </p:cNvSpPr>
          <p:nvPr>
            <p:ph type="sldNum" sz="quarter" idx="4"/>
          </p:nvPr>
        </p:nvSpPr>
        <p:spPr bwMode="auto">
          <a:xfrm>
            <a:off x="8737600" y="8324850"/>
            <a:ext cx="2844800" cy="609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Verdana" panose="020B0604030504040204" pitchFamily="34" charset="0"/>
              </a:defRPr>
            </a:lvl1pPr>
          </a:lstStyle>
          <a:p>
            <a:pPr>
              <a:defRPr/>
            </a:pPr>
            <a:fld id="{20061C6F-8DEA-4037-A320-5951DEC943A2}" type="slidenum">
              <a:rPr lang="es-ES" altLang="es-MX"/>
              <a:pPr>
                <a:defRPr/>
              </a:pPr>
              <a:t>‹Nº›</a:t>
            </a:fld>
            <a:endParaRPr lang="es-ES" altLang="es-MX"/>
          </a:p>
        </p:txBody>
      </p:sp>
      <p:sp>
        <p:nvSpPr>
          <p:cNvPr id="4118" name="Rectangle 22"/>
          <p:cNvSpPr>
            <a:spLocks noGrp="1" noChangeArrowheads="1"/>
          </p:cNvSpPr>
          <p:nvPr>
            <p:ph type="body" idx="1"/>
          </p:nvPr>
        </p:nvSpPr>
        <p:spPr bwMode="auto">
          <a:xfrm>
            <a:off x="609600" y="2133600"/>
            <a:ext cx="10972800" cy="6040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Tree>
  </p:cSld>
  <p:clrMap bg1="dk2" tx1="lt1" bg2="dk1" tx2="lt2" accent1="accent1" accent2="accent2" accent3="accent3" accent4="accent4" accent5="accent5" accent6="accent6" hlink="hlink" folHlink="folHlink"/>
  <p:sldLayoutIdLst>
    <p:sldLayoutId id="2147483830"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Documento_de_Microsoft_Word_97-20031.doc"/><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Documento_de_Microsoft_Word_97-20032.doc"/><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5.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Documento_de_Microsoft_Word_97-20033.doc"/><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hyperlink" Target="http://www.scielo.br/scielo.php?script=sci_arttext&amp;pid=S1516-14392017000200326"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94.jpeg"/><Relationship Id="rId7" Type="http://schemas.openxmlformats.org/officeDocument/2006/relationships/image" Target="../media/image92.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2.bin"/><Relationship Id="rId5" Type="http://schemas.openxmlformats.org/officeDocument/2006/relationships/image" Target="../media/image91.wmf"/><Relationship Id="rId10" Type="http://schemas.openxmlformats.org/officeDocument/2006/relationships/image" Target="../media/image95.jpeg"/><Relationship Id="rId4" Type="http://schemas.openxmlformats.org/officeDocument/2006/relationships/oleObject" Target="../embeddings/oleObject1.bin"/><Relationship Id="rId9" Type="http://schemas.openxmlformats.org/officeDocument/2006/relationships/image" Target="../media/image93.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96.wmf"/></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6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8" Type="http://schemas.openxmlformats.org/officeDocument/2006/relationships/image" Target="../media/image119.wmf"/><Relationship Id="rId3" Type="http://schemas.openxmlformats.org/officeDocument/2006/relationships/image" Target="../media/image121.jpeg"/><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18.wmf"/><Relationship Id="rId5" Type="http://schemas.openxmlformats.org/officeDocument/2006/relationships/oleObject" Target="../embeddings/oleObject5.bin"/><Relationship Id="rId10" Type="http://schemas.openxmlformats.org/officeDocument/2006/relationships/image" Target="../media/image120.wmf"/><Relationship Id="rId4" Type="http://schemas.openxmlformats.org/officeDocument/2006/relationships/image" Target="../media/image122.jpeg"/><Relationship Id="rId9" Type="http://schemas.openxmlformats.org/officeDocument/2006/relationships/oleObject" Target="../embeddings/oleObject7.bin"/></Relationships>
</file>

<file path=ppt/slides/_rels/slide7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Documento_de_Microsoft_Word_97-20034.doc"/><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27.emf"/></Relationships>
</file>

<file path=ppt/slides/_rels/slide7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8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49.emf"/><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3071813" y="250825"/>
            <a:ext cx="5829300" cy="431800"/>
          </a:xfrm>
        </p:spPr>
        <p:txBody>
          <a:bodyPr/>
          <a:lstStyle/>
          <a:p>
            <a:pPr eaLnBrk="1" hangingPunct="1"/>
            <a:r>
              <a:rPr lang="es-ES" altLang="es-MX" sz="3200" b="1" dirty="0"/>
              <a:t>Química del Estado Sólido</a:t>
            </a:r>
          </a:p>
        </p:txBody>
      </p:sp>
      <p:sp>
        <p:nvSpPr>
          <p:cNvPr id="27651" name="Rectangle 3"/>
          <p:cNvSpPr>
            <a:spLocks noGrp="1" noChangeArrowheads="1"/>
          </p:cNvSpPr>
          <p:nvPr>
            <p:ph type="subTitle" idx="1"/>
          </p:nvPr>
        </p:nvSpPr>
        <p:spPr>
          <a:xfrm>
            <a:off x="2351584" y="1678814"/>
            <a:ext cx="6336704" cy="3469249"/>
          </a:xfrm>
        </p:spPr>
        <p:txBody>
          <a:bodyPr/>
          <a:lstStyle/>
          <a:p>
            <a:pPr algn="l" eaLnBrk="1" hangingPunct="1">
              <a:lnSpc>
                <a:spcPct val="80000"/>
              </a:lnSpc>
              <a:buFontTx/>
              <a:buChar char="•"/>
            </a:pPr>
            <a:r>
              <a:rPr lang="es-ES" altLang="es-MX" sz="2400" dirty="0"/>
              <a:t>Gases</a:t>
            </a:r>
          </a:p>
          <a:p>
            <a:pPr algn="l" eaLnBrk="1" hangingPunct="1">
              <a:lnSpc>
                <a:spcPct val="80000"/>
              </a:lnSpc>
              <a:buFontTx/>
              <a:buChar char="•"/>
            </a:pPr>
            <a:r>
              <a:rPr lang="es-ES" altLang="es-MX" sz="2400" dirty="0"/>
              <a:t>Líquidos</a:t>
            </a:r>
          </a:p>
          <a:p>
            <a:pPr algn="l" eaLnBrk="1" hangingPunct="1">
              <a:lnSpc>
                <a:spcPct val="80000"/>
              </a:lnSpc>
              <a:buFontTx/>
              <a:buChar char="•"/>
            </a:pPr>
            <a:r>
              <a:rPr lang="es-ES" altLang="es-MX" sz="2400" dirty="0">
                <a:solidFill>
                  <a:srgbClr val="FF3300"/>
                </a:solidFill>
              </a:rPr>
              <a:t>Sólidos </a:t>
            </a:r>
          </a:p>
          <a:p>
            <a:pPr algn="l" eaLnBrk="1" hangingPunct="1">
              <a:lnSpc>
                <a:spcPct val="80000"/>
              </a:lnSpc>
            </a:pPr>
            <a:r>
              <a:rPr lang="es-ES" altLang="es-MX" sz="2400" dirty="0">
                <a:solidFill>
                  <a:srgbClr val="FF3300"/>
                </a:solidFill>
              </a:rPr>
              <a:t>	a) amorfos</a:t>
            </a:r>
          </a:p>
          <a:p>
            <a:pPr algn="l" eaLnBrk="1" hangingPunct="1">
              <a:lnSpc>
                <a:spcPct val="80000"/>
              </a:lnSpc>
            </a:pPr>
            <a:r>
              <a:rPr lang="es-ES" altLang="es-MX" sz="2400" dirty="0">
                <a:solidFill>
                  <a:srgbClr val="FF3300"/>
                </a:solidFill>
              </a:rPr>
              <a:t>	b) </a:t>
            </a:r>
            <a:r>
              <a:rPr lang="es-ES" altLang="es-MX" sz="2400" dirty="0" smtClean="0">
                <a:solidFill>
                  <a:srgbClr val="FF3300"/>
                </a:solidFill>
              </a:rPr>
              <a:t>cristalinos</a:t>
            </a:r>
          </a:p>
          <a:p>
            <a:pPr algn="l" eaLnBrk="1" hangingPunct="1">
              <a:lnSpc>
                <a:spcPct val="80000"/>
              </a:lnSpc>
            </a:pPr>
            <a:r>
              <a:rPr lang="es-MX" altLang="es-MX" sz="2400" dirty="0"/>
              <a:t>Cristales </a:t>
            </a:r>
            <a:r>
              <a:rPr lang="es-MX" altLang="es-MX" sz="2400" dirty="0" smtClean="0"/>
              <a:t>líquidos</a:t>
            </a:r>
            <a:endParaRPr lang="es-ES" altLang="es-MX" sz="2400" dirty="0"/>
          </a:p>
          <a:p>
            <a:pPr algn="l" eaLnBrk="1" hangingPunct="1">
              <a:lnSpc>
                <a:spcPct val="80000"/>
              </a:lnSpc>
            </a:pPr>
            <a:endParaRPr lang="es-ES" altLang="es-MX" sz="2400" dirty="0">
              <a:solidFill>
                <a:srgbClr val="FF3300"/>
              </a:solidFill>
            </a:endParaRPr>
          </a:p>
          <a:p>
            <a:pPr algn="l" eaLnBrk="1" hangingPunct="1">
              <a:lnSpc>
                <a:spcPct val="80000"/>
              </a:lnSpc>
              <a:buFontTx/>
              <a:buChar char="•"/>
            </a:pPr>
            <a:r>
              <a:rPr lang="es-MX" altLang="es-MX" sz="2400" dirty="0"/>
              <a:t>plasma</a:t>
            </a:r>
            <a:endParaRPr lang="es-ES" altLang="es-MX" sz="2400" dirty="0"/>
          </a:p>
          <a:p>
            <a:pPr algn="l" eaLnBrk="1" hangingPunct="1">
              <a:lnSpc>
                <a:spcPct val="80000"/>
              </a:lnSpc>
              <a:buFontTx/>
              <a:buChar char="•"/>
            </a:pPr>
            <a:r>
              <a:rPr lang="es-MX" altLang="es-MX" sz="2400" dirty="0"/>
              <a:t>Campo </a:t>
            </a:r>
            <a:r>
              <a:rPr lang="es-MX" altLang="es-MX" sz="2400" dirty="0" smtClean="0"/>
              <a:t>electromagnético</a:t>
            </a:r>
          </a:p>
          <a:p>
            <a:pPr eaLnBrk="1" hangingPunct="1">
              <a:lnSpc>
                <a:spcPct val="80000"/>
              </a:lnSpc>
            </a:pPr>
            <a:endParaRPr lang="es-ES" altLang="es-MX" sz="2000" dirty="0"/>
          </a:p>
        </p:txBody>
      </p:sp>
      <p:sp>
        <p:nvSpPr>
          <p:cNvPr id="27652" name="Text Box 4"/>
          <p:cNvSpPr txBox="1">
            <a:spLocks noChangeArrowheads="1"/>
          </p:cNvSpPr>
          <p:nvPr/>
        </p:nvSpPr>
        <p:spPr bwMode="auto">
          <a:xfrm>
            <a:off x="3556000" y="3290889"/>
            <a:ext cx="2116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800" dirty="0">
                <a:latin typeface="Verdana" panose="020B0604030504040204" pitchFamily="34" charset="0"/>
              </a:rPr>
              <a:t>		|</a:t>
            </a:r>
          </a:p>
          <a:p>
            <a:pPr eaLnBrk="1" hangingPunct="1">
              <a:spcBef>
                <a:spcPct val="0"/>
              </a:spcBef>
              <a:buFontTx/>
              <a:buNone/>
            </a:pPr>
            <a:r>
              <a:rPr lang="es-MX" altLang="es-MX" sz="1800" dirty="0">
                <a:latin typeface="Verdana" panose="020B0604030504040204" pitchFamily="34" charset="0"/>
              </a:rPr>
              <a:t>	</a:t>
            </a:r>
          </a:p>
          <a:p>
            <a:pPr eaLnBrk="1" hangingPunct="1">
              <a:spcBef>
                <a:spcPct val="0"/>
              </a:spcBef>
              <a:buFontTx/>
              <a:buNone/>
            </a:pPr>
            <a:r>
              <a:rPr lang="es-MX" altLang="es-MX" sz="1800" dirty="0">
                <a:latin typeface="Verdana" panose="020B0604030504040204" pitchFamily="34" charset="0"/>
              </a:rPr>
              <a:t>		</a:t>
            </a:r>
          </a:p>
        </p:txBody>
      </p:sp>
      <p:sp>
        <p:nvSpPr>
          <p:cNvPr id="27653" name="Text Box 5"/>
          <p:cNvSpPr txBox="1">
            <a:spLocks noChangeArrowheads="1"/>
          </p:cNvSpPr>
          <p:nvPr/>
        </p:nvSpPr>
        <p:spPr bwMode="auto">
          <a:xfrm>
            <a:off x="1127448" y="940151"/>
            <a:ext cx="105851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2400" dirty="0">
                <a:latin typeface="Verdana" panose="020B0604030504040204" pitchFamily="34" charset="0"/>
              </a:rPr>
              <a:t>Estados de agregación y sus características </a:t>
            </a:r>
            <a:r>
              <a:rPr lang="es-MX" altLang="es-MX" sz="2400" dirty="0" smtClean="0">
                <a:latin typeface="Verdana" panose="020B0604030504040204" pitchFamily="34" charset="0"/>
              </a:rPr>
              <a:t>físicas más generales.</a:t>
            </a:r>
          </a:p>
          <a:p>
            <a:pPr eaLnBrk="1" hangingPunct="1">
              <a:spcBef>
                <a:spcPct val="0"/>
              </a:spcBef>
              <a:buFontTx/>
              <a:buNone/>
            </a:pPr>
            <a:endParaRPr lang="es-MX" altLang="es-MX" sz="1800" dirty="0">
              <a:latin typeface="Verdana" panose="020B0604030504040204" pitchFamily="34" charset="0"/>
            </a:endParaRPr>
          </a:p>
        </p:txBody>
      </p:sp>
      <p:sp>
        <p:nvSpPr>
          <p:cNvPr id="27654" name="Text Box 6"/>
          <p:cNvSpPr txBox="1">
            <a:spLocks noChangeArrowheads="1"/>
          </p:cNvSpPr>
          <p:nvPr/>
        </p:nvSpPr>
        <p:spPr bwMode="auto">
          <a:xfrm>
            <a:off x="2567608" y="5940152"/>
            <a:ext cx="64531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2400" dirty="0">
                <a:latin typeface="Verdana" panose="020B0604030504040204" pitchFamily="34" charset="0"/>
              </a:rPr>
              <a:t>Existe alguna característica (microscópica o macroscópica ?) que verdaderamente podría distinguirlos ? </a:t>
            </a:r>
          </a:p>
          <a:p>
            <a:pPr eaLnBrk="1" hangingPunct="1">
              <a:spcBef>
                <a:spcPct val="0"/>
              </a:spcBef>
              <a:buFontTx/>
              <a:buNone/>
            </a:pPr>
            <a:r>
              <a:rPr lang="es-MX" altLang="es-MX" sz="2400" dirty="0">
                <a:latin typeface="Verdana" panose="020B0604030504040204" pitchFamily="34" charset="0"/>
              </a:rPr>
              <a:t>	Primero entre ellos </a:t>
            </a:r>
          </a:p>
          <a:p>
            <a:pPr eaLnBrk="1" hangingPunct="1">
              <a:spcBef>
                <a:spcPct val="0"/>
              </a:spcBef>
              <a:buFontTx/>
              <a:buNone/>
            </a:pPr>
            <a:r>
              <a:rPr lang="es-MX" altLang="es-MX" sz="2400" dirty="0">
                <a:latin typeface="Verdana" panose="020B0604030504040204" pitchFamily="34" charset="0"/>
              </a:rPr>
              <a:t>	Para los sólidos en particular ?</a:t>
            </a:r>
          </a:p>
        </p:txBody>
      </p:sp>
    </p:spTree>
    <p:extLst>
      <p:ext uri="{BB962C8B-B14F-4D97-AF65-F5344CB8AC3E}">
        <p14:creationId xmlns:p14="http://schemas.microsoft.com/office/powerpoint/2010/main" val="185798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15296"/>
          <a:stretch/>
        </p:blipFill>
        <p:spPr>
          <a:xfrm>
            <a:off x="1631504" y="993717"/>
            <a:ext cx="8696669" cy="7918443"/>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3" name="CuadroTexto 2"/>
          <p:cNvSpPr txBox="1"/>
          <p:nvPr/>
        </p:nvSpPr>
        <p:spPr>
          <a:xfrm>
            <a:off x="2855640" y="97246"/>
            <a:ext cx="5769528" cy="666786"/>
          </a:xfrm>
          <a:prstGeom prst="rect">
            <a:avLst/>
          </a:prstGeom>
          <a:noFill/>
        </p:spPr>
        <p:txBody>
          <a:bodyPr wrap="none" rtlCol="0">
            <a:spAutoFit/>
          </a:bodyPr>
          <a:lstStyle/>
          <a:p>
            <a:r>
              <a:rPr lang="es-MX" sz="3733" dirty="0"/>
              <a:t>Ocurre un cambio de estado?</a:t>
            </a:r>
            <a:endParaRPr lang="es-ES" sz="3733" dirty="0"/>
          </a:p>
        </p:txBody>
      </p:sp>
    </p:spTree>
    <p:extLst>
      <p:ext uri="{BB962C8B-B14F-4D97-AF65-F5344CB8AC3E}">
        <p14:creationId xmlns:p14="http://schemas.microsoft.com/office/powerpoint/2010/main" val="1433006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84200" y="372534"/>
            <a:ext cx="7679267" cy="6289685"/>
          </a:xfrm>
          <a:prstGeom prst="rect">
            <a:avLst/>
          </a:prstGeom>
        </p:spPr>
      </p:pic>
      <p:pic>
        <p:nvPicPr>
          <p:cNvPr id="3" name="Imagen 2"/>
          <p:cNvPicPr>
            <a:picLocks noChangeAspect="1"/>
          </p:cNvPicPr>
          <p:nvPr/>
        </p:nvPicPr>
        <p:blipFill>
          <a:blip r:embed="rId3"/>
          <a:stretch>
            <a:fillRect/>
          </a:stretch>
        </p:blipFill>
        <p:spPr>
          <a:xfrm>
            <a:off x="5666317" y="7137400"/>
            <a:ext cx="5194300" cy="1600200"/>
          </a:xfrm>
          <a:prstGeom prst="rect">
            <a:avLst/>
          </a:prstGeom>
        </p:spPr>
      </p:pic>
    </p:spTree>
    <p:extLst>
      <p:ext uri="{BB962C8B-B14F-4D97-AF65-F5344CB8AC3E}">
        <p14:creationId xmlns:p14="http://schemas.microsoft.com/office/powerpoint/2010/main" val="690129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93183" y="461432"/>
            <a:ext cx="11424675" cy="8022168"/>
          </a:xfrm>
          <a:prstGeom prst="rect">
            <a:avLst/>
          </a:prstGeom>
        </p:spPr>
      </p:pic>
    </p:spTree>
    <p:extLst>
      <p:ext uri="{BB962C8B-B14F-4D97-AF65-F5344CB8AC3E}">
        <p14:creationId xmlns:p14="http://schemas.microsoft.com/office/powerpoint/2010/main" val="3159601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1344" y="395536"/>
            <a:ext cx="11823097" cy="6912768"/>
          </a:xfrm>
          <a:prstGeom prst="rect">
            <a:avLst/>
          </a:prstGeom>
        </p:spPr>
        <p:style>
          <a:lnRef idx="2">
            <a:schemeClr val="accent5">
              <a:shade val="50000"/>
            </a:schemeClr>
          </a:lnRef>
          <a:fillRef idx="1">
            <a:schemeClr val="accent5"/>
          </a:fillRef>
          <a:effectRef idx="0">
            <a:schemeClr val="accent5"/>
          </a:effectRef>
          <a:fontRef idx="minor">
            <a:schemeClr val="lt1"/>
          </a:fontRef>
        </p:style>
      </p:pic>
    </p:spTree>
    <p:extLst>
      <p:ext uri="{BB962C8B-B14F-4D97-AF65-F5344CB8AC3E}">
        <p14:creationId xmlns:p14="http://schemas.microsoft.com/office/powerpoint/2010/main" val="3027092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4934" y="1259416"/>
            <a:ext cx="11707022" cy="5328808"/>
          </a:xfrm>
          <a:prstGeom prst="rect">
            <a:avLst/>
          </a:prstGeom>
        </p:spPr>
        <p:style>
          <a:lnRef idx="2">
            <a:schemeClr val="accent6">
              <a:shade val="50000"/>
            </a:schemeClr>
          </a:lnRef>
          <a:fillRef idx="1">
            <a:schemeClr val="accent6"/>
          </a:fillRef>
          <a:effectRef idx="0">
            <a:schemeClr val="accent6"/>
          </a:effectRef>
          <a:fontRef idx="minor">
            <a:schemeClr val="lt1"/>
          </a:fontRef>
        </p:style>
      </p:pic>
    </p:spTree>
    <p:extLst>
      <p:ext uri="{BB962C8B-B14F-4D97-AF65-F5344CB8AC3E}">
        <p14:creationId xmlns:p14="http://schemas.microsoft.com/office/powerpoint/2010/main" val="29873533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20134" y="156925"/>
            <a:ext cx="11446933" cy="8814272"/>
          </a:xfrm>
          <a:prstGeom prst="rect">
            <a:avLst/>
          </a:prstGeom>
          <a:noFill/>
        </p:spPr>
        <p:txBody>
          <a:bodyPr wrap="square" rtlCol="0">
            <a:spAutoFit/>
          </a:bodyPr>
          <a:lstStyle/>
          <a:p>
            <a:pPr algn="just"/>
            <a:r>
              <a:rPr lang="es-ES" sz="2267" b="1" u="sng" dirty="0"/>
              <a:t>El vidrio es inerte</a:t>
            </a:r>
            <a:r>
              <a:rPr lang="es-ES" sz="2267" dirty="0"/>
              <a:t>. Esto depende del ambiente. Es Casi cierto si el vidrio es un silicato y es 	importante si va a contener desechos radiactivos, pero no todos los vidrios Son 	inertes. </a:t>
            </a:r>
            <a:r>
              <a:rPr lang="es-ES" sz="2267" b="1" dirty="0" err="1"/>
              <a:t>Bioglass</a:t>
            </a:r>
            <a:r>
              <a:rPr lang="es-ES" sz="2267" b="1" dirty="0"/>
              <a:t> </a:t>
            </a:r>
            <a:r>
              <a:rPr lang="es-ES" sz="2267" dirty="0"/>
              <a:t>® está diseñado para no ser inerte.</a:t>
            </a:r>
          </a:p>
          <a:p>
            <a:pPr algn="just"/>
            <a:r>
              <a:rPr lang="es-ES" sz="2267" dirty="0"/>
              <a:t/>
            </a:r>
            <a:br>
              <a:rPr lang="es-ES" sz="2267" dirty="0"/>
            </a:br>
            <a:r>
              <a:rPr lang="es-ES" sz="2267" b="1" u="sng" dirty="0"/>
              <a:t>El vidrio es homogéneo</a:t>
            </a:r>
            <a:r>
              <a:rPr lang="es-ES" sz="2267" dirty="0"/>
              <a:t>. Esto depende de cómo fue formado y de su composición 	Podemos procesar vidrio para hacer que no sea homogéneo.</a:t>
            </a:r>
          </a:p>
          <a:p>
            <a:pPr algn="just"/>
            <a:r>
              <a:rPr lang="es-ES" sz="2267" dirty="0"/>
              <a:t/>
            </a:r>
            <a:br>
              <a:rPr lang="es-ES" sz="2267" dirty="0"/>
            </a:br>
            <a:r>
              <a:rPr lang="es-ES" sz="2267" b="1" u="sng" dirty="0"/>
              <a:t>El vidrio puede ser casi absolutamente reformado</a:t>
            </a:r>
            <a:r>
              <a:rPr lang="es-ES" sz="2267" dirty="0"/>
              <a:t>. Esto es generalmente cierto y es el</a:t>
            </a:r>
            <a:br>
              <a:rPr lang="es-ES" sz="2267" dirty="0"/>
            </a:br>
            <a:r>
              <a:rPr lang="es-ES" sz="2267" dirty="0"/>
              <a:t>	Por lo que el vidrio es tan reciclable. Algunos vasos son Diseñados de manera 	que puedan modificarse por la luz, fusión, por irradiación, etc.</a:t>
            </a:r>
          </a:p>
          <a:p>
            <a:pPr algn="just"/>
            <a:r>
              <a:rPr lang="es-ES" sz="2267" dirty="0"/>
              <a:t/>
            </a:r>
            <a:br>
              <a:rPr lang="es-ES" sz="2267" dirty="0"/>
            </a:br>
            <a:r>
              <a:rPr lang="es-ES" sz="2267" b="1" u="sng" dirty="0"/>
              <a:t>El vidrio tiene un pequeño coeficiente de expansión</a:t>
            </a:r>
            <a:r>
              <a:rPr lang="es-ES" sz="2267" dirty="0"/>
              <a:t>. Esto suele ser cierto, pero no todo el 	vidrio es Pyrex.</a:t>
            </a:r>
          </a:p>
          <a:p>
            <a:pPr algn="just"/>
            <a:r>
              <a:rPr lang="es-ES" sz="2267" dirty="0"/>
              <a:t/>
            </a:r>
            <a:br>
              <a:rPr lang="es-ES" sz="2267" dirty="0"/>
            </a:br>
            <a:r>
              <a:rPr lang="es-ES" sz="2267" b="1" u="sng" dirty="0"/>
              <a:t>El vidrio es transparente</a:t>
            </a:r>
            <a:r>
              <a:rPr lang="es-ES" sz="2267" dirty="0"/>
              <a:t>. Esto es esencial para las fibras ópticas, pero podemos hacerla 	translúcida u opaca. La mayoría de las primera gafas no eran muy transparentes 	porque contenían impurezas e inclusiones.</a:t>
            </a:r>
          </a:p>
          <a:p>
            <a:pPr algn="just"/>
            <a:r>
              <a:rPr lang="es-ES" sz="2267" dirty="0"/>
              <a:t/>
            </a:r>
            <a:br>
              <a:rPr lang="es-ES" sz="2267" dirty="0"/>
            </a:br>
            <a:r>
              <a:rPr lang="es-ES" sz="2267" b="1" u="sng" dirty="0"/>
              <a:t>El vidrio es barato</a:t>
            </a:r>
            <a:r>
              <a:rPr lang="es-ES" sz="2267" b="1" dirty="0"/>
              <a:t>.</a:t>
            </a:r>
            <a:r>
              <a:rPr lang="es-ES" sz="2267" dirty="0"/>
              <a:t> Esto es cierto para los vidrios de ventana desde la invención del proceso de 	vidrio flotado. Las películas finas pueden ser costoso. Algunos vidrios pueden ser de 	color rojo, dopándolo con Au. Algunos floreros pueden costar &gt; $ 50 k.</a:t>
            </a:r>
          </a:p>
          <a:p>
            <a:pPr algn="just"/>
            <a:endParaRPr lang="es-ES" sz="2267" u="sng" dirty="0"/>
          </a:p>
          <a:p>
            <a:pPr algn="just"/>
            <a:r>
              <a:rPr lang="es-ES" sz="2267" b="1" u="sng" dirty="0"/>
              <a:t>El vidrio es un material de bulto</a:t>
            </a:r>
            <a:r>
              <a:rPr lang="es-ES" sz="2267" dirty="0"/>
              <a:t>. Esto es cierto a menos que crezcamos como película delgada o 	está presente como una película intergranular (IGF) o como una fase especial dentro 	o sobre una cerámica cristalina (haciendo un </a:t>
            </a:r>
            <a:r>
              <a:rPr lang="es-ES" sz="2267" dirty="0" err="1"/>
              <a:t>composito</a:t>
            </a:r>
            <a:r>
              <a:rPr lang="es-ES" sz="2267" dirty="0"/>
              <a:t>).</a:t>
            </a:r>
          </a:p>
        </p:txBody>
      </p:sp>
    </p:spTree>
    <p:extLst>
      <p:ext uri="{BB962C8B-B14F-4D97-AF65-F5344CB8AC3E}">
        <p14:creationId xmlns:p14="http://schemas.microsoft.com/office/powerpoint/2010/main" val="2643954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4000" y="338668"/>
            <a:ext cx="11751733" cy="9942722"/>
          </a:xfrm>
          <a:prstGeom prst="rect">
            <a:avLst/>
          </a:prstGeom>
          <a:noFill/>
        </p:spPr>
        <p:txBody>
          <a:bodyPr wrap="square" rtlCol="0">
            <a:spAutoFit/>
          </a:bodyPr>
          <a:lstStyle/>
          <a:p>
            <a:pPr algn="just"/>
            <a:r>
              <a:rPr lang="es-MX" sz="2667" b="1" u="sng" dirty="0"/>
              <a:t>Propiedades eléctricas</a:t>
            </a:r>
            <a:r>
              <a:rPr lang="es-MX" sz="2667" dirty="0"/>
              <a:t>. Es un buen dieléctrico, pero no tan bueno como para ser usado como dieléctrico en los dispositivo de electricidad, como las resinas fenólicas y algunos polímeros.</a:t>
            </a:r>
          </a:p>
          <a:p>
            <a:pPr algn="just"/>
            <a:r>
              <a:rPr lang="es-MX" sz="2667" b="1" u="sng" dirty="0"/>
              <a:t>Propiedades ópticas</a:t>
            </a:r>
            <a:r>
              <a:rPr lang="es-MX" sz="2667" dirty="0"/>
              <a:t>: </a:t>
            </a:r>
            <a:r>
              <a:rPr lang="es-ES" sz="2667" dirty="0"/>
              <a:t>El dopaje de vidrio con tierras raras (RE); las RE Tienen bandas de emisión particularmente estrechas. De los 13 iones de RE, (Dy, Tm, Ce y Tb) se pueden excitar con UV y radiación utilizada en microscopía de fluorescencia, pero interfiere con otras marcas fluorescentes</a:t>
            </a:r>
            <a:endParaRPr lang="es-MX" sz="2667" dirty="0"/>
          </a:p>
          <a:p>
            <a:pPr algn="just"/>
            <a:r>
              <a:rPr lang="es-MX" sz="2667" b="1" u="sng" dirty="0"/>
              <a:t>Propiedades térmicas:</a:t>
            </a:r>
          </a:p>
          <a:p>
            <a:pPr algn="just"/>
            <a:endParaRPr lang="es-MX" sz="2667" dirty="0"/>
          </a:p>
          <a:p>
            <a:pPr algn="just"/>
            <a:r>
              <a:rPr lang="es-MX" sz="2667" dirty="0"/>
              <a:t>Vidrios heterogéneos con regiones de </a:t>
            </a:r>
            <a:r>
              <a:rPr lang="es-MX" sz="2667" dirty="0" err="1"/>
              <a:t>inmiscibilidad</a:t>
            </a:r>
            <a:r>
              <a:rPr lang="es-MX" sz="2667" dirty="0"/>
              <a:t>, vidrios </a:t>
            </a:r>
            <a:r>
              <a:rPr lang="es-MX" sz="2667" dirty="0" err="1"/>
              <a:t>Vycor</a:t>
            </a:r>
            <a:r>
              <a:rPr lang="es-MX" sz="2667" dirty="0"/>
              <a:t> y </a:t>
            </a:r>
            <a:r>
              <a:rPr lang="es-MX" sz="2667" dirty="0" err="1"/>
              <a:t>biovidrios</a:t>
            </a:r>
            <a:r>
              <a:rPr lang="es-MX" sz="2667" dirty="0"/>
              <a:t>  </a:t>
            </a:r>
          </a:p>
          <a:p>
            <a:pPr algn="just"/>
            <a:endParaRPr lang="es-MX" sz="2667" dirty="0"/>
          </a:p>
          <a:p>
            <a:pPr algn="just"/>
            <a:r>
              <a:rPr lang="es-ES" sz="2667" b="1" u="sng" dirty="0"/>
              <a:t>Vidrio de fosfato</a:t>
            </a:r>
          </a:p>
          <a:p>
            <a:pPr algn="just"/>
            <a:r>
              <a:rPr lang="es-ES" sz="2667" dirty="0"/>
              <a:t>Los vidrios de fosfato son importantes porque son semiconductores; una aplicación se encuentra en la fabricación de multiplicadores (por lo tanto, amplificadores) usando dopaje con Er (con Er2O3). Los cationes aquí son generalmente V y P, pero </a:t>
            </a:r>
            <a:r>
              <a:rPr lang="es-ES" sz="2667" dirty="0" err="1"/>
              <a:t>Oak</a:t>
            </a:r>
            <a:r>
              <a:rPr lang="es-ES" sz="2667" dirty="0"/>
              <a:t> Ridge </a:t>
            </a:r>
            <a:r>
              <a:rPr lang="es-ES" sz="2667" dirty="0" err="1"/>
              <a:t>National</a:t>
            </a:r>
            <a:r>
              <a:rPr lang="es-ES" sz="2667" dirty="0"/>
              <a:t> </a:t>
            </a:r>
            <a:r>
              <a:rPr lang="es-ES" sz="2667" dirty="0" err="1"/>
              <a:t>Laboratory</a:t>
            </a:r>
            <a:r>
              <a:rPr lang="es-ES" sz="2667" dirty="0"/>
              <a:t> (ORNL) desarrolló un vidrio de fosfato de indio que tiene un alto índice de refracción, una baja temperatura de fusión, y es transparente en una amplia gama de longitudes de onda. Dado que también puede disolver concentraciones significativas de elementos de tierras raras (puede ser un contenedor de desechos radiactivos), se está estudiando Para nuevos dispositivos ópticamente activos (por ejemplo, amplificadores de fibra óptica y láseres). Nd-dopado (usando Nd2O3) lentes de fosfato se utilizan en los láseres de estado sólido (1.054 </a:t>
            </a:r>
            <a:r>
              <a:rPr lang="es-ES" sz="2667" dirty="0" err="1"/>
              <a:t>μm</a:t>
            </a:r>
            <a:r>
              <a:rPr lang="es-ES" sz="2667" dirty="0"/>
              <a:t> de longitud de onda). La composición típica es 60P</a:t>
            </a:r>
            <a:r>
              <a:rPr lang="es-ES" sz="2667" baseline="-25000" dirty="0"/>
              <a:t>2</a:t>
            </a:r>
            <a:r>
              <a:rPr lang="es-ES" sz="2667" dirty="0"/>
              <a:t>O</a:t>
            </a:r>
            <a:r>
              <a:rPr lang="es-ES" sz="2667" baseline="-25000" dirty="0"/>
              <a:t>5</a:t>
            </a:r>
            <a:r>
              <a:rPr lang="es-ES" sz="2667" dirty="0"/>
              <a:t>-10Al</a:t>
            </a:r>
            <a:r>
              <a:rPr lang="es-ES" sz="2667" baseline="-25000" dirty="0"/>
              <a:t>2</a:t>
            </a:r>
            <a:r>
              <a:rPr lang="es-ES" sz="2667" dirty="0"/>
              <a:t>O</a:t>
            </a:r>
            <a:r>
              <a:rPr lang="es-ES" sz="2667" baseline="-25000" dirty="0"/>
              <a:t>3</a:t>
            </a:r>
            <a:r>
              <a:rPr lang="es-ES" sz="2667" dirty="0"/>
              <a:t>-30M2O (o MES); las concentraciones de Nd son ~0,2-2,0% molar. </a:t>
            </a:r>
          </a:p>
        </p:txBody>
      </p:sp>
    </p:spTree>
    <p:extLst>
      <p:ext uri="{BB962C8B-B14F-4D97-AF65-F5344CB8AC3E}">
        <p14:creationId xmlns:p14="http://schemas.microsoft.com/office/powerpoint/2010/main" val="2924906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1601" y="3263309"/>
            <a:ext cx="12015369" cy="5474292"/>
          </a:xfrm>
          <a:prstGeom prst="rect">
            <a:avLst/>
          </a:prstGeom>
          <a:ln w="19050">
            <a:solidFill>
              <a:schemeClr val="accent1"/>
            </a:solidFill>
          </a:ln>
        </p:spPr>
      </p:pic>
      <p:sp>
        <p:nvSpPr>
          <p:cNvPr id="3" name="CuadroTexto 2"/>
          <p:cNvSpPr txBox="1"/>
          <p:nvPr/>
        </p:nvSpPr>
        <p:spPr>
          <a:xfrm>
            <a:off x="260027" y="135467"/>
            <a:ext cx="11495315" cy="3242362"/>
          </a:xfrm>
          <a:prstGeom prst="rect">
            <a:avLst/>
          </a:prstGeom>
          <a:noFill/>
        </p:spPr>
        <p:txBody>
          <a:bodyPr wrap="square" rtlCol="0">
            <a:spAutoFit/>
          </a:bodyPr>
          <a:lstStyle/>
          <a:p>
            <a:r>
              <a:rPr lang="es-ES" sz="2667" dirty="0">
                <a:solidFill>
                  <a:srgbClr val="CCCC00"/>
                </a:solidFill>
              </a:rPr>
              <a:t>Dado que también puede disolver concentraciones significativas de elementos de tierras raras (puede ser un contenedor de desechos radiactivos), se está estudiando Para nuevos dispositivos ópticamente activos (por ejemplo, amplificadores de fibra óptica y láseres). Nd-dopado (usando Nd2O3) lentes de fosfato se utilizan en los láseres de estado sólido (1.054 </a:t>
            </a:r>
            <a:r>
              <a:rPr lang="es-ES" sz="2667" dirty="0" err="1">
                <a:solidFill>
                  <a:srgbClr val="CCCC00"/>
                </a:solidFill>
              </a:rPr>
              <a:t>μm</a:t>
            </a:r>
            <a:r>
              <a:rPr lang="es-ES" sz="2667" dirty="0">
                <a:solidFill>
                  <a:srgbClr val="CCCC00"/>
                </a:solidFill>
              </a:rPr>
              <a:t> de longitud de onda). La composición típica es 60P</a:t>
            </a:r>
            <a:r>
              <a:rPr lang="es-ES" sz="2667" baseline="-25000" dirty="0">
                <a:solidFill>
                  <a:srgbClr val="CCCC00"/>
                </a:solidFill>
              </a:rPr>
              <a:t>2</a:t>
            </a:r>
            <a:r>
              <a:rPr lang="es-ES" sz="2667" dirty="0">
                <a:solidFill>
                  <a:srgbClr val="CCCC00"/>
                </a:solidFill>
              </a:rPr>
              <a:t>O</a:t>
            </a:r>
            <a:r>
              <a:rPr lang="es-ES" sz="2667" baseline="-25000" dirty="0">
                <a:solidFill>
                  <a:srgbClr val="CCCC00"/>
                </a:solidFill>
              </a:rPr>
              <a:t>5</a:t>
            </a:r>
            <a:r>
              <a:rPr lang="es-ES" sz="2667" dirty="0">
                <a:solidFill>
                  <a:srgbClr val="CCCC00"/>
                </a:solidFill>
              </a:rPr>
              <a:t>-10Al</a:t>
            </a:r>
            <a:r>
              <a:rPr lang="es-ES" sz="2667" baseline="-25000" dirty="0">
                <a:solidFill>
                  <a:srgbClr val="CCCC00"/>
                </a:solidFill>
              </a:rPr>
              <a:t>2</a:t>
            </a:r>
            <a:r>
              <a:rPr lang="es-ES" sz="2667" dirty="0">
                <a:solidFill>
                  <a:srgbClr val="CCCC00"/>
                </a:solidFill>
              </a:rPr>
              <a:t>O</a:t>
            </a:r>
            <a:r>
              <a:rPr lang="es-ES" sz="2667" baseline="-25000" dirty="0">
                <a:solidFill>
                  <a:srgbClr val="CCCC00"/>
                </a:solidFill>
              </a:rPr>
              <a:t>3</a:t>
            </a:r>
            <a:r>
              <a:rPr lang="es-ES" sz="2667" dirty="0">
                <a:solidFill>
                  <a:srgbClr val="CCCC00"/>
                </a:solidFill>
              </a:rPr>
              <a:t>-30M</a:t>
            </a:r>
            <a:r>
              <a:rPr lang="es-ES" sz="2667" baseline="-25000" dirty="0">
                <a:solidFill>
                  <a:srgbClr val="CCCC00"/>
                </a:solidFill>
              </a:rPr>
              <a:t>2</a:t>
            </a:r>
            <a:r>
              <a:rPr lang="es-ES" sz="2667" dirty="0">
                <a:solidFill>
                  <a:srgbClr val="CCCC00"/>
                </a:solidFill>
              </a:rPr>
              <a:t>O (o MES); las concentraciones de Nd son ~0,2-2,0% molar. </a:t>
            </a:r>
          </a:p>
          <a:p>
            <a:endParaRPr lang="es-ES" dirty="0"/>
          </a:p>
        </p:txBody>
      </p:sp>
    </p:spTree>
    <p:extLst>
      <p:ext uri="{BB962C8B-B14F-4D97-AF65-F5344CB8AC3E}">
        <p14:creationId xmlns:p14="http://schemas.microsoft.com/office/powerpoint/2010/main" val="84639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27504" y="343207"/>
            <a:ext cx="10902496" cy="7344437"/>
          </a:xfrm>
          <a:prstGeom prst="rect">
            <a:avLst/>
          </a:prstGeom>
        </p:spPr>
      </p:pic>
    </p:spTree>
    <p:extLst>
      <p:ext uri="{BB962C8B-B14F-4D97-AF65-F5344CB8AC3E}">
        <p14:creationId xmlns:p14="http://schemas.microsoft.com/office/powerpoint/2010/main" val="2912688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9336" y="2051720"/>
            <a:ext cx="11972969" cy="5137746"/>
          </a:xfrm>
          <a:prstGeom prst="rect">
            <a:avLst/>
          </a:prstGeom>
        </p:spPr>
      </p:pic>
    </p:spTree>
    <p:extLst>
      <p:ext uri="{BB962C8B-B14F-4D97-AF65-F5344CB8AC3E}">
        <p14:creationId xmlns:p14="http://schemas.microsoft.com/office/powerpoint/2010/main" val="3303933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95571" y="105705"/>
            <a:ext cx="8779455" cy="748988"/>
          </a:xfrm>
          <a:prstGeom prst="rect">
            <a:avLst/>
          </a:prstGeom>
          <a:noFill/>
        </p:spPr>
        <p:txBody>
          <a:bodyPr wrap="none" rtlCol="0">
            <a:spAutoFit/>
          </a:bodyPr>
          <a:lstStyle/>
          <a:p>
            <a:r>
              <a:rPr lang="es-MX" sz="4267" b="1" u="sng" dirty="0"/>
              <a:t>Una breve introducción a los vidrios </a:t>
            </a:r>
            <a:endParaRPr lang="es-ES" sz="4267" b="1" u="sng" dirty="0"/>
          </a:p>
        </p:txBody>
      </p:sp>
      <p:pic>
        <p:nvPicPr>
          <p:cNvPr id="5" name="Imagen 4"/>
          <p:cNvPicPr>
            <a:picLocks noChangeAspect="1"/>
          </p:cNvPicPr>
          <p:nvPr/>
        </p:nvPicPr>
        <p:blipFill>
          <a:blip r:embed="rId2"/>
          <a:stretch>
            <a:fillRect/>
          </a:stretch>
        </p:blipFill>
        <p:spPr>
          <a:xfrm>
            <a:off x="413738" y="2264495"/>
            <a:ext cx="4037465" cy="4706091"/>
          </a:xfrm>
          <a:prstGeom prst="rect">
            <a:avLst/>
          </a:prstGeom>
        </p:spPr>
      </p:pic>
      <p:pic>
        <p:nvPicPr>
          <p:cNvPr id="7" name="Imagen 6"/>
          <p:cNvPicPr>
            <a:picLocks noChangeAspect="1"/>
          </p:cNvPicPr>
          <p:nvPr/>
        </p:nvPicPr>
        <p:blipFill>
          <a:blip r:embed="rId3"/>
          <a:stretch>
            <a:fillRect/>
          </a:stretch>
        </p:blipFill>
        <p:spPr>
          <a:xfrm>
            <a:off x="4451203" y="2289384"/>
            <a:ext cx="2387301" cy="1853968"/>
          </a:xfrm>
          <a:prstGeom prst="rect">
            <a:avLst/>
          </a:prstGeom>
        </p:spPr>
      </p:pic>
      <p:pic>
        <p:nvPicPr>
          <p:cNvPr id="8" name="Imagen 7"/>
          <p:cNvPicPr>
            <a:picLocks noChangeAspect="1"/>
          </p:cNvPicPr>
          <p:nvPr/>
        </p:nvPicPr>
        <p:blipFill>
          <a:blip r:embed="rId4"/>
          <a:stretch>
            <a:fillRect/>
          </a:stretch>
        </p:blipFill>
        <p:spPr>
          <a:xfrm>
            <a:off x="4627567" y="5171201"/>
            <a:ext cx="6153811" cy="3699612"/>
          </a:xfrm>
          <a:prstGeom prst="rect">
            <a:avLst/>
          </a:prstGeom>
        </p:spPr>
      </p:pic>
      <p:pic>
        <p:nvPicPr>
          <p:cNvPr id="10" name="Imagen 9"/>
          <p:cNvPicPr>
            <a:picLocks noChangeAspect="1"/>
          </p:cNvPicPr>
          <p:nvPr/>
        </p:nvPicPr>
        <p:blipFill>
          <a:blip r:embed="rId5"/>
          <a:stretch>
            <a:fillRect/>
          </a:stretch>
        </p:blipFill>
        <p:spPr>
          <a:xfrm>
            <a:off x="7213861" y="1287701"/>
            <a:ext cx="4165079" cy="3796825"/>
          </a:xfrm>
          <a:prstGeom prst="rect">
            <a:avLst/>
          </a:prstGeom>
        </p:spPr>
      </p:pic>
    </p:spTree>
    <p:extLst>
      <p:ext uri="{BB962C8B-B14F-4D97-AF65-F5344CB8AC3E}">
        <p14:creationId xmlns:p14="http://schemas.microsoft.com/office/powerpoint/2010/main" val="271575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97829" y="508311"/>
            <a:ext cx="8489639" cy="8468036"/>
          </a:xfrm>
          <a:prstGeom prst="rect">
            <a:avLst/>
          </a:prstGeom>
        </p:spPr>
      </p:pic>
    </p:spTree>
    <p:extLst>
      <p:ext uri="{BB962C8B-B14F-4D97-AF65-F5344CB8AC3E}">
        <p14:creationId xmlns:p14="http://schemas.microsoft.com/office/powerpoint/2010/main" val="25260857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8083" y="176153"/>
            <a:ext cx="5994104" cy="5631980"/>
          </a:xfrm>
          <a:prstGeom prst="rect">
            <a:avLst/>
          </a:prstGeom>
        </p:spPr>
      </p:pic>
      <p:pic>
        <p:nvPicPr>
          <p:cNvPr id="5" name="Imagen 4"/>
          <p:cNvPicPr>
            <a:picLocks noChangeAspect="1"/>
          </p:cNvPicPr>
          <p:nvPr/>
        </p:nvPicPr>
        <p:blipFill>
          <a:blip r:embed="rId3"/>
          <a:stretch>
            <a:fillRect/>
          </a:stretch>
        </p:blipFill>
        <p:spPr>
          <a:xfrm>
            <a:off x="6549270" y="3698140"/>
            <a:ext cx="4850793" cy="5168253"/>
          </a:xfrm>
          <a:prstGeom prst="rect">
            <a:avLst/>
          </a:prstGeom>
        </p:spPr>
      </p:pic>
    </p:spTree>
    <p:extLst>
      <p:ext uri="{BB962C8B-B14F-4D97-AF65-F5344CB8AC3E}">
        <p14:creationId xmlns:p14="http://schemas.microsoft.com/office/powerpoint/2010/main" val="3570748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75714" y="423727"/>
            <a:ext cx="8548820" cy="8463501"/>
          </a:xfrm>
          <a:prstGeom prst="rect">
            <a:avLst/>
          </a:prstGeom>
        </p:spPr>
      </p:pic>
    </p:spTree>
    <p:extLst>
      <p:ext uri="{BB962C8B-B14F-4D97-AF65-F5344CB8AC3E}">
        <p14:creationId xmlns:p14="http://schemas.microsoft.com/office/powerpoint/2010/main" val="2249028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624558" y="432442"/>
            <a:ext cx="83523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MX" altLang="es-MX" sz="2800" dirty="0">
                <a:latin typeface="Verdana" panose="020B0604030504040204" pitchFamily="34" charset="0"/>
              </a:rPr>
              <a:t>Dos grandes divisiones de los sólidos </a:t>
            </a:r>
          </a:p>
        </p:txBody>
      </p:sp>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0494" y="1270314"/>
            <a:ext cx="2808387" cy="283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5003801"/>
            <a:ext cx="311626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rrowheads="1"/>
          </p:cNvSpPr>
          <p:nvPr/>
        </p:nvSpPr>
        <p:spPr bwMode="auto">
          <a:xfrm>
            <a:off x="6311901" y="5529264"/>
            <a:ext cx="5472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2400" dirty="0">
                <a:latin typeface="Verdana" panose="020B0604030504040204" pitchFamily="34" charset="0"/>
              </a:rPr>
              <a:t>Proyección en un </a:t>
            </a:r>
            <a:r>
              <a:rPr lang="es-MX" altLang="es-MX" sz="2400" dirty="0" smtClean="0">
                <a:latin typeface="Verdana" panose="020B0604030504040204" pitchFamily="34" charset="0"/>
              </a:rPr>
              <a:t>plano de </a:t>
            </a:r>
            <a:r>
              <a:rPr lang="es-MX" altLang="es-MX" sz="2400" dirty="0">
                <a:latin typeface="Verdana" panose="020B0604030504040204" pitchFamily="34" charset="0"/>
              </a:rPr>
              <a:t>la estructura del </a:t>
            </a:r>
            <a:r>
              <a:rPr lang="es-MX" altLang="es-MX" sz="2400" dirty="0" smtClean="0">
                <a:latin typeface="Verdana" panose="020B0604030504040204" pitchFamily="34" charset="0"/>
              </a:rPr>
              <a:t>cuarzo SiO</a:t>
            </a:r>
            <a:r>
              <a:rPr lang="es-MX" altLang="es-MX" sz="2400" baseline="-25000" dirty="0" smtClean="0">
                <a:latin typeface="Verdana" panose="020B0604030504040204" pitchFamily="34" charset="0"/>
              </a:rPr>
              <a:t>2</a:t>
            </a:r>
            <a:endParaRPr lang="es-MX" altLang="es-MX" sz="2400" dirty="0">
              <a:latin typeface="Verdana" panose="020B0604030504040204" pitchFamily="34" charset="0"/>
            </a:endParaRPr>
          </a:p>
        </p:txBody>
      </p:sp>
      <p:sp>
        <p:nvSpPr>
          <p:cNvPr id="26630" name="Text Box 6"/>
          <p:cNvSpPr txBox="1">
            <a:spLocks noChangeArrowheads="1"/>
          </p:cNvSpPr>
          <p:nvPr/>
        </p:nvSpPr>
        <p:spPr bwMode="auto">
          <a:xfrm>
            <a:off x="4872037" y="2158738"/>
            <a:ext cx="69125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2800" dirty="0">
                <a:latin typeface="Verdana" panose="020B0604030504040204" pitchFamily="34" charset="0"/>
              </a:rPr>
              <a:t>SiO</a:t>
            </a:r>
            <a:r>
              <a:rPr lang="es-MX" altLang="es-MX" sz="2800" baseline="-25000" dirty="0">
                <a:latin typeface="Verdana" panose="020B0604030504040204" pitchFamily="34" charset="0"/>
              </a:rPr>
              <a:t>2 </a:t>
            </a:r>
            <a:r>
              <a:rPr lang="es-MX" altLang="es-MX" sz="2800" dirty="0" smtClean="0">
                <a:latin typeface="Verdana" panose="020B0604030504040204" pitchFamily="34" charset="0"/>
              </a:rPr>
              <a:t>vidrio</a:t>
            </a:r>
          </a:p>
          <a:p>
            <a:pPr eaLnBrk="1" hangingPunct="1">
              <a:spcBef>
                <a:spcPct val="0"/>
              </a:spcBef>
              <a:buFontTx/>
              <a:buNone/>
            </a:pPr>
            <a:r>
              <a:rPr lang="es-MX" altLang="es-MX" sz="1800" dirty="0" smtClean="0">
                <a:latin typeface="Verdana" panose="020B0604030504040204" pitchFamily="34" charset="0"/>
              </a:rPr>
              <a:t>Se trata de una simulación por computadora con las restricciones de composición de un vidrio de SiO</a:t>
            </a:r>
            <a:r>
              <a:rPr lang="es-MX" altLang="es-MX" sz="1800" baseline="-25000" dirty="0" smtClean="0">
                <a:latin typeface="Verdana" panose="020B0604030504040204" pitchFamily="34" charset="0"/>
              </a:rPr>
              <a:t>2</a:t>
            </a:r>
            <a:endParaRPr lang="es-MX" altLang="es-MX" sz="1800" baseline="-25000" dirty="0">
              <a:latin typeface="Verdana" panose="020B0604030504040204" pitchFamily="34" charset="0"/>
            </a:endParaRPr>
          </a:p>
        </p:txBody>
      </p:sp>
      <p:pic>
        <p:nvPicPr>
          <p:cNvPr id="266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6" y="6659564"/>
            <a:ext cx="2198709" cy="194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23 Grupo"/>
          <p:cNvGrpSpPr>
            <a:grpSpLocks/>
          </p:cNvGrpSpPr>
          <p:nvPr/>
        </p:nvGrpSpPr>
        <p:grpSpPr bwMode="auto">
          <a:xfrm>
            <a:off x="3143250" y="5003800"/>
            <a:ext cx="2952750" cy="2089150"/>
            <a:chOff x="476672" y="5004048"/>
            <a:chExt cx="2952328" cy="2088232"/>
          </a:xfrm>
        </p:grpSpPr>
        <p:cxnSp>
          <p:nvCxnSpPr>
            <p:cNvPr id="11" name="10 Conector recto"/>
            <p:cNvCxnSpPr/>
            <p:nvPr/>
          </p:nvCxnSpPr>
          <p:spPr>
            <a:xfrm rot="5400000">
              <a:off x="1196800" y="5507687"/>
              <a:ext cx="2016825" cy="1152360"/>
            </a:xfrm>
            <a:prstGeom prst="line">
              <a:avLst/>
            </a:prstGeom>
            <a:ln>
              <a:solidFill>
                <a:srgbClr val="00B050"/>
              </a:solidFill>
            </a:ln>
          </p:spPr>
          <p:style>
            <a:lnRef idx="2">
              <a:schemeClr val="accent6"/>
            </a:lnRef>
            <a:fillRef idx="0">
              <a:schemeClr val="accent6"/>
            </a:fillRef>
            <a:effectRef idx="1">
              <a:schemeClr val="accent6"/>
            </a:effectRef>
            <a:fontRef idx="minor">
              <a:schemeClr val="tx1"/>
            </a:fontRef>
          </p:style>
        </p:cxnSp>
        <p:cxnSp>
          <p:nvCxnSpPr>
            <p:cNvPr id="13" name="12 Conector recto"/>
            <p:cNvCxnSpPr/>
            <p:nvPr/>
          </p:nvCxnSpPr>
          <p:spPr>
            <a:xfrm rot="5400000">
              <a:off x="692046" y="5436281"/>
              <a:ext cx="2016826" cy="1152360"/>
            </a:xfrm>
            <a:prstGeom prst="line">
              <a:avLst/>
            </a:prstGeom>
            <a:ln>
              <a:solidFill>
                <a:srgbClr val="00B050"/>
              </a:solidFill>
            </a:ln>
          </p:spPr>
          <p:style>
            <a:lnRef idx="2">
              <a:schemeClr val="accent6"/>
            </a:lnRef>
            <a:fillRef idx="0">
              <a:schemeClr val="accent6"/>
            </a:fillRef>
            <a:effectRef idx="1">
              <a:schemeClr val="accent6"/>
            </a:effectRef>
            <a:fontRef idx="minor">
              <a:schemeClr val="tx1"/>
            </a:fontRef>
          </p:style>
        </p:cxnSp>
        <p:cxnSp>
          <p:nvCxnSpPr>
            <p:cNvPr id="14" name="13 Conector recto"/>
            <p:cNvCxnSpPr/>
            <p:nvPr/>
          </p:nvCxnSpPr>
          <p:spPr>
            <a:xfrm rot="5400000">
              <a:off x="115868" y="5507687"/>
              <a:ext cx="2016825" cy="1152360"/>
            </a:xfrm>
            <a:prstGeom prst="line">
              <a:avLst/>
            </a:prstGeom>
            <a:ln>
              <a:solidFill>
                <a:srgbClr val="00B050"/>
              </a:solidFill>
            </a:ln>
          </p:spPr>
          <p:style>
            <a:lnRef idx="2">
              <a:schemeClr val="accent6"/>
            </a:lnRef>
            <a:fillRef idx="0">
              <a:schemeClr val="accent6"/>
            </a:fillRef>
            <a:effectRef idx="1">
              <a:schemeClr val="accent6"/>
            </a:effectRef>
            <a:fontRef idx="minor">
              <a:schemeClr val="tx1"/>
            </a:fontRef>
          </p:style>
        </p:cxnSp>
        <p:cxnSp>
          <p:nvCxnSpPr>
            <p:cNvPr id="15" name="14 Conector recto"/>
            <p:cNvCxnSpPr/>
            <p:nvPr/>
          </p:nvCxnSpPr>
          <p:spPr>
            <a:xfrm rot="5400000">
              <a:off x="1772981" y="5507687"/>
              <a:ext cx="2016825" cy="1152360"/>
            </a:xfrm>
            <a:prstGeom prst="line">
              <a:avLst/>
            </a:prstGeom>
            <a:ln>
              <a:solidFill>
                <a:srgbClr val="00B050"/>
              </a:solidFill>
            </a:ln>
          </p:spPr>
          <p:style>
            <a:lnRef idx="2">
              <a:schemeClr val="accent6"/>
            </a:lnRef>
            <a:fillRef idx="0">
              <a:schemeClr val="accent6"/>
            </a:fillRef>
            <a:effectRef idx="1">
              <a:schemeClr val="accent6"/>
            </a:effectRef>
            <a:fontRef idx="minor">
              <a:schemeClr val="tx1"/>
            </a:fontRef>
          </p:style>
        </p:cxnSp>
        <p:cxnSp>
          <p:nvCxnSpPr>
            <p:cNvPr id="16" name="15 Conector recto"/>
            <p:cNvCxnSpPr/>
            <p:nvPr/>
          </p:nvCxnSpPr>
          <p:spPr>
            <a:xfrm rot="10800000" flipV="1">
              <a:off x="981425" y="5435658"/>
              <a:ext cx="2447575" cy="9521"/>
            </a:xfrm>
            <a:prstGeom prst="line">
              <a:avLst/>
            </a:prstGeom>
            <a:ln>
              <a:solidFill>
                <a:srgbClr val="00B050"/>
              </a:solidFill>
            </a:ln>
          </p:spPr>
          <p:style>
            <a:lnRef idx="2">
              <a:schemeClr val="accent6"/>
            </a:lnRef>
            <a:fillRef idx="0">
              <a:schemeClr val="accent6"/>
            </a:fillRef>
            <a:effectRef idx="1">
              <a:schemeClr val="accent6"/>
            </a:effectRef>
            <a:fontRef idx="minor">
              <a:schemeClr val="tx1"/>
            </a:fontRef>
          </p:style>
        </p:cxnSp>
        <p:cxnSp>
          <p:nvCxnSpPr>
            <p:cNvPr id="19" name="18 Conector recto"/>
            <p:cNvCxnSpPr/>
            <p:nvPr/>
          </p:nvCxnSpPr>
          <p:spPr>
            <a:xfrm rot="10800000" flipV="1">
              <a:off x="836983" y="5940261"/>
              <a:ext cx="2447575" cy="7935"/>
            </a:xfrm>
            <a:prstGeom prst="line">
              <a:avLst/>
            </a:prstGeom>
            <a:ln>
              <a:solidFill>
                <a:srgbClr val="00B050"/>
              </a:solidFill>
            </a:ln>
          </p:spPr>
          <p:style>
            <a:lnRef idx="2">
              <a:schemeClr val="accent6"/>
            </a:lnRef>
            <a:fillRef idx="0">
              <a:schemeClr val="accent6"/>
            </a:fillRef>
            <a:effectRef idx="1">
              <a:schemeClr val="accent6"/>
            </a:effectRef>
            <a:fontRef idx="minor">
              <a:schemeClr val="tx1"/>
            </a:fontRef>
          </p:style>
        </p:cxnSp>
        <p:cxnSp>
          <p:nvCxnSpPr>
            <p:cNvPr id="20" name="19 Conector recto"/>
            <p:cNvCxnSpPr/>
            <p:nvPr/>
          </p:nvCxnSpPr>
          <p:spPr>
            <a:xfrm rot="10800000" flipV="1">
              <a:off x="692541" y="6435344"/>
              <a:ext cx="2449163" cy="9521"/>
            </a:xfrm>
            <a:prstGeom prst="line">
              <a:avLst/>
            </a:prstGeom>
            <a:ln>
              <a:solidFill>
                <a:srgbClr val="00B050"/>
              </a:solidFill>
            </a:ln>
          </p:spPr>
          <p:style>
            <a:lnRef idx="2">
              <a:schemeClr val="accent6"/>
            </a:lnRef>
            <a:fillRef idx="0">
              <a:schemeClr val="accent6"/>
            </a:fillRef>
            <a:effectRef idx="1">
              <a:schemeClr val="accent6"/>
            </a:effectRef>
            <a:fontRef idx="minor">
              <a:schemeClr val="tx1"/>
            </a:fontRef>
          </p:style>
        </p:cxnSp>
        <p:cxnSp>
          <p:nvCxnSpPr>
            <p:cNvPr id="22" name="21 Conector recto"/>
            <p:cNvCxnSpPr/>
            <p:nvPr/>
          </p:nvCxnSpPr>
          <p:spPr>
            <a:xfrm rot="10800000" flipV="1">
              <a:off x="476672" y="6876475"/>
              <a:ext cx="2447575" cy="7935"/>
            </a:xfrm>
            <a:prstGeom prst="line">
              <a:avLst/>
            </a:prstGeom>
            <a:ln>
              <a:solidFill>
                <a:srgbClr val="00B050"/>
              </a:solidFill>
            </a:ln>
          </p:spPr>
          <p:style>
            <a:lnRef idx="2">
              <a:schemeClr val="accent6"/>
            </a:lnRef>
            <a:fillRef idx="0">
              <a:schemeClr val="accent6"/>
            </a:fillRef>
            <a:effectRef idx="1">
              <a:schemeClr val="accent6"/>
            </a:effectRef>
            <a:fontRef idx="minor">
              <a:schemeClr val="tx1"/>
            </a:fontRef>
          </p:style>
        </p:cxnSp>
      </p:grpSp>
      <p:sp>
        <p:nvSpPr>
          <p:cNvPr id="3" name="CuadroTexto 2"/>
          <p:cNvSpPr txBox="1"/>
          <p:nvPr/>
        </p:nvSpPr>
        <p:spPr>
          <a:xfrm>
            <a:off x="2806284" y="8296578"/>
            <a:ext cx="4442242" cy="369332"/>
          </a:xfrm>
          <a:prstGeom prst="rect">
            <a:avLst/>
          </a:prstGeom>
          <a:noFill/>
        </p:spPr>
        <p:txBody>
          <a:bodyPr wrap="none" rtlCol="0">
            <a:spAutoFit/>
          </a:bodyPr>
          <a:lstStyle/>
          <a:p>
            <a:r>
              <a:rPr lang="es-MX" dirty="0" smtClean="0"/>
              <a:t>Aquí se muestra la estructura de cuarzo en 3D</a:t>
            </a:r>
            <a:endParaRPr lang="es-ES" dirty="0"/>
          </a:p>
        </p:txBody>
      </p:sp>
    </p:spTree>
    <p:extLst>
      <p:ext uri="{BB962C8B-B14F-4D97-AF65-F5344CB8AC3E}">
        <p14:creationId xmlns:p14="http://schemas.microsoft.com/office/powerpoint/2010/main" val="3527089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linds(horizontal)">
                                      <p:cBhvr>
                                        <p:cTn id="7" dur="500"/>
                                        <p:tgtEl>
                                          <p:spTgt spid="26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630"/>
                                        </p:tgtEl>
                                        <p:attrNameLst>
                                          <p:attrName>style.visibility</p:attrName>
                                        </p:attrNameLst>
                                      </p:cBhvr>
                                      <p:to>
                                        <p:strVal val="visible"/>
                                      </p:to>
                                    </p:set>
                                    <p:animEffect transition="in" filter="box(in)">
                                      <p:cBhvr>
                                        <p:cTn id="12" dur="500"/>
                                        <p:tgtEl>
                                          <p:spTgt spid="266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wedge">
                                      <p:cBhvr>
                                        <p:cTn id="17" dur="2000"/>
                                        <p:tgtEl>
                                          <p:spTgt spid="266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26629"/>
                                        </p:tgtEl>
                                        <p:attrNameLst>
                                          <p:attrName>style.visibility</p:attrName>
                                        </p:attrNameLst>
                                      </p:cBhvr>
                                      <p:to>
                                        <p:strVal val="visible"/>
                                      </p:to>
                                    </p:set>
                                    <p:animEffect transition="in" filter="wedge">
                                      <p:cBhvr>
                                        <p:cTn id="22" dur="2000"/>
                                        <p:tgtEl>
                                          <p:spTgt spid="26629"/>
                                        </p:tgtEl>
                                      </p:cBhvr>
                                    </p:animEffect>
                                  </p:childTnLst>
                                </p:cTn>
                              </p:par>
                              <p:par>
                                <p:cTn id="23" presetID="20" presetClass="entr" presetSubtype="0" fill="hold" nodeType="withEffect">
                                  <p:stCondLst>
                                    <p:cond delay="0"/>
                                  </p:stCondLst>
                                  <p:childTnLst>
                                    <p:set>
                                      <p:cBhvr>
                                        <p:cTn id="24" dur="1" fill="hold">
                                          <p:stCondLst>
                                            <p:cond delay="0"/>
                                          </p:stCondLst>
                                        </p:cTn>
                                        <p:tgtEl>
                                          <p:spTgt spid="26631"/>
                                        </p:tgtEl>
                                        <p:attrNameLst>
                                          <p:attrName>style.visibility</p:attrName>
                                        </p:attrNameLst>
                                      </p:cBhvr>
                                      <p:to>
                                        <p:strVal val="visible"/>
                                      </p:to>
                                    </p:set>
                                    <p:animEffect transition="in" filter="wedge">
                                      <p:cBhvr>
                                        <p:cTn id="25" dur="2000"/>
                                        <p:tgtEl>
                                          <p:spTgt spid="266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50" presetClass="path" presetSubtype="0" accel="50000" decel="50000" fill="hold" nodeType="clickEffect">
                                  <p:stCondLst>
                                    <p:cond delay="0"/>
                                  </p:stCondLst>
                                  <p:childTnLst>
                                    <p:animMotion origin="layout" path="M 3.75E-6 -0.00399 L 0.01276 -0.00399 C 0.01875 -0.00399 0.02643 0.00226 0.02643 0.00764 L 0.02643 0.01962 " pathEditMode="relative" rAng="0" ptsTypes="AAAA">
                                      <p:cBhvr>
                                        <p:cTn id="33" dur="2000" fill="hold"/>
                                        <p:tgtEl>
                                          <p:spTgt spid="2"/>
                                        </p:tgtEl>
                                        <p:attrNameLst>
                                          <p:attrName>ppt_x</p:attrName>
                                          <p:attrName>ppt_y</p:attrName>
                                        </p:attrNameLst>
                                      </p:cBhvr>
                                      <p:rCtr x="1315" y="1181"/>
                                    </p:animMotion>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0"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1" y="395289"/>
            <a:ext cx="6367463"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4932040"/>
            <a:ext cx="277177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4727848" y="6372200"/>
            <a:ext cx="3865161" cy="369332"/>
          </a:xfrm>
          <a:prstGeom prst="rect">
            <a:avLst/>
          </a:prstGeom>
          <a:noFill/>
        </p:spPr>
        <p:txBody>
          <a:bodyPr wrap="none" rtlCol="0">
            <a:spAutoFit/>
          </a:bodyPr>
          <a:lstStyle/>
          <a:p>
            <a:r>
              <a:rPr lang="es-MX" dirty="0" smtClean="0"/>
              <a:t>Habito cristalino de un cristal de cuarzo</a:t>
            </a:r>
            <a:endParaRPr lang="es-ES" dirty="0"/>
          </a:p>
        </p:txBody>
      </p:sp>
    </p:spTree>
    <p:extLst>
      <p:ext uri="{BB962C8B-B14F-4D97-AF65-F5344CB8AC3E}">
        <p14:creationId xmlns:p14="http://schemas.microsoft.com/office/powerpoint/2010/main" val="1564197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ad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52" y="395536"/>
            <a:ext cx="6373290"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Fig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395535"/>
            <a:ext cx="5112568" cy="675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783214" y="7380312"/>
            <a:ext cx="7560840" cy="830997"/>
          </a:xfrm>
          <a:prstGeom prst="rect">
            <a:avLst/>
          </a:prstGeom>
          <a:noFill/>
        </p:spPr>
        <p:txBody>
          <a:bodyPr wrap="square" rtlCol="0">
            <a:spAutoFit/>
          </a:bodyPr>
          <a:lstStyle/>
          <a:p>
            <a:r>
              <a:rPr lang="es-MX" sz="2400" dirty="0" smtClean="0"/>
              <a:t>Imágenes de las funciones de distribución radial para gases reales, líquidos, sólidos amorfos y sólidos cristalinos </a:t>
            </a:r>
            <a:endParaRPr lang="es-ES" sz="2400" dirty="0"/>
          </a:p>
        </p:txBody>
      </p:sp>
    </p:spTree>
    <p:extLst>
      <p:ext uri="{BB962C8B-B14F-4D97-AF65-F5344CB8AC3E}">
        <p14:creationId xmlns:p14="http://schemas.microsoft.com/office/powerpoint/2010/main" val="3553979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3432" y="467544"/>
            <a:ext cx="5616624" cy="480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4152" y="446421"/>
            <a:ext cx="4248472" cy="489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623393" y="5868144"/>
            <a:ext cx="10513168" cy="1569660"/>
          </a:xfrm>
          <a:prstGeom prst="rect">
            <a:avLst/>
          </a:prstGeom>
          <a:noFill/>
        </p:spPr>
        <p:txBody>
          <a:bodyPr wrap="square" rtlCol="0">
            <a:spAutoFit/>
          </a:bodyPr>
          <a:lstStyle/>
          <a:p>
            <a:r>
              <a:rPr lang="es-MX" sz="2400" dirty="0" smtClean="0"/>
              <a:t>Una idea de lo que representa un elemento de volumen en la función de distribución radial. Las esferas en verde representan a las esferas cuyos centros han sido interceptados por el elemento de volumen, que se halla mostrado a la derecha como la mitad de una cáscara.  </a:t>
            </a:r>
            <a:endParaRPr lang="es-ES" sz="2400" dirty="0"/>
          </a:p>
        </p:txBody>
      </p:sp>
    </p:spTree>
    <p:extLst>
      <p:ext uri="{BB962C8B-B14F-4D97-AF65-F5344CB8AC3E}">
        <p14:creationId xmlns:p14="http://schemas.microsoft.com/office/powerpoint/2010/main" val="1066755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251520"/>
            <a:ext cx="6245151"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912" y="3995936"/>
            <a:ext cx="6192688" cy="465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59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488531" y="251520"/>
            <a:ext cx="51704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800" dirty="0">
                <a:latin typeface="Verdana" panose="020B0604030504040204" pitchFamily="34" charset="0"/>
              </a:rPr>
              <a:t>Enlaces que mantienen unidos a los sólidos</a:t>
            </a:r>
            <a:endParaRPr lang="es-ES" altLang="es-MX" sz="1800" dirty="0">
              <a:latin typeface="Verdana" panose="020B0604030504040204" pitchFamily="34" charset="0"/>
            </a:endParaRPr>
          </a:p>
        </p:txBody>
      </p:sp>
      <p:pic>
        <p:nvPicPr>
          <p:cNvPr id="33795" name="Picture 3" descr="Tabla1"/>
          <p:cNvPicPr>
            <a:picLocks noChangeAspect="1" noChangeArrowheads="1"/>
          </p:cNvPicPr>
          <p:nvPr/>
        </p:nvPicPr>
        <p:blipFill>
          <a:blip r:embed="rId2">
            <a:extLst>
              <a:ext uri="{28A0092B-C50C-407E-A947-70E740481C1C}">
                <a14:useLocalDpi xmlns:a14="http://schemas.microsoft.com/office/drawing/2010/main" val="0"/>
              </a:ext>
            </a:extLst>
          </a:blip>
          <a:srcRect l="-116" t="2911"/>
          <a:stretch>
            <a:fillRect/>
          </a:stretch>
        </p:blipFill>
        <p:spPr bwMode="auto">
          <a:xfrm>
            <a:off x="479376" y="949457"/>
            <a:ext cx="10211357" cy="655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479376" y="7884368"/>
            <a:ext cx="10427381" cy="830997"/>
          </a:xfrm>
          <a:prstGeom prst="rect">
            <a:avLst/>
          </a:prstGeom>
          <a:noFill/>
        </p:spPr>
        <p:txBody>
          <a:bodyPr wrap="square" rtlCol="0">
            <a:spAutoFit/>
          </a:bodyPr>
          <a:lstStyle/>
          <a:p>
            <a:r>
              <a:rPr lang="es-MX" sz="2400" dirty="0" smtClean="0"/>
              <a:t>Muchos de los sólidos  de este curso estarían contenidos entre sólidos iónicos, covalentes, metálicos y sólidos moleculares</a:t>
            </a:r>
            <a:endParaRPr lang="es-ES" sz="2400" dirty="0"/>
          </a:p>
        </p:txBody>
      </p:sp>
    </p:spTree>
    <p:extLst>
      <p:ext uri="{BB962C8B-B14F-4D97-AF65-F5344CB8AC3E}">
        <p14:creationId xmlns:p14="http://schemas.microsoft.com/office/powerpoint/2010/main" val="9459823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extLst>
              <p:ext uri="{D42A27DB-BD31-4B8C-83A1-F6EECF244321}">
                <p14:modId xmlns:p14="http://schemas.microsoft.com/office/powerpoint/2010/main" val="3330956275"/>
              </p:ext>
            </p:extLst>
          </p:nvPr>
        </p:nvGraphicFramePr>
        <p:xfrm>
          <a:off x="1055440" y="179512"/>
          <a:ext cx="8424936" cy="8739605"/>
        </p:xfrm>
        <a:graphic>
          <a:graphicData uri="http://schemas.openxmlformats.org/presentationml/2006/ole">
            <mc:AlternateContent xmlns:mc="http://schemas.openxmlformats.org/markup-compatibility/2006">
              <mc:Choice xmlns:v="urn:schemas-microsoft-com:vml" Requires="v">
                <p:oleObj spid="_x0000_s54335" name="Document" r:id="rId3" imgW="5796305" imgH="6540311" progId="Word.Document.8">
                  <p:embed/>
                </p:oleObj>
              </mc:Choice>
              <mc:Fallback>
                <p:oleObj name="Document" r:id="rId3" imgW="5796305" imgH="6540311" progId="Word.Document.8">
                  <p:embed/>
                  <p:pic>
                    <p:nvPicPr>
                      <p:cNvPr id="0" name=""/>
                      <p:cNvPicPr>
                        <a:picLocks noChangeAspect="1" noChangeArrowheads="1"/>
                      </p:cNvPicPr>
                      <p:nvPr/>
                    </p:nvPicPr>
                    <p:blipFill>
                      <a:blip r:embed="rId4"/>
                      <a:srcRect/>
                      <a:stretch>
                        <a:fillRect/>
                      </a:stretch>
                    </p:blipFill>
                    <p:spPr bwMode="auto">
                      <a:xfrm>
                        <a:off x="1055440" y="179512"/>
                        <a:ext cx="8424936" cy="873960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530452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018042" y="718678"/>
            <a:ext cx="4225263" cy="7869196"/>
          </a:xfrm>
          <a:prstGeom prst="rect">
            <a:avLst/>
          </a:prstGeom>
        </p:spPr>
      </p:pic>
      <p:sp>
        <p:nvSpPr>
          <p:cNvPr id="5" name="CuadroTexto 4"/>
          <p:cNvSpPr txBox="1"/>
          <p:nvPr/>
        </p:nvSpPr>
        <p:spPr>
          <a:xfrm>
            <a:off x="8128000" y="8487068"/>
            <a:ext cx="2486578" cy="666786"/>
          </a:xfrm>
          <a:prstGeom prst="rect">
            <a:avLst/>
          </a:prstGeom>
          <a:noFill/>
        </p:spPr>
        <p:txBody>
          <a:bodyPr wrap="none" rtlCol="0">
            <a:spAutoFit/>
          </a:bodyPr>
          <a:lstStyle/>
          <a:p>
            <a:r>
              <a:rPr lang="es-MX" sz="3733" dirty="0"/>
              <a:t>5X10</a:t>
            </a:r>
            <a:r>
              <a:rPr lang="es-MX" sz="3733" baseline="30000" dirty="0"/>
              <a:t>5</a:t>
            </a:r>
            <a:r>
              <a:rPr lang="es-MX" sz="3733" dirty="0"/>
              <a:t> USD</a:t>
            </a:r>
            <a:endParaRPr lang="es-ES" sz="3733" dirty="0"/>
          </a:p>
        </p:txBody>
      </p:sp>
      <p:sp>
        <p:nvSpPr>
          <p:cNvPr id="6" name="Rectángulo 5"/>
          <p:cNvSpPr/>
          <p:nvPr/>
        </p:nvSpPr>
        <p:spPr>
          <a:xfrm>
            <a:off x="7848658" y="103125"/>
            <a:ext cx="2102435" cy="584775"/>
          </a:xfrm>
          <a:prstGeom prst="rect">
            <a:avLst/>
          </a:prstGeom>
        </p:spPr>
        <p:txBody>
          <a:bodyPr wrap="none">
            <a:spAutoFit/>
          </a:bodyPr>
          <a:lstStyle/>
          <a:p>
            <a:r>
              <a:rPr lang="es-ES" sz="3200" dirty="0" err="1"/>
              <a:t>The</a:t>
            </a:r>
            <a:r>
              <a:rPr lang="es-ES" sz="3200" dirty="0"/>
              <a:t> </a:t>
            </a:r>
            <a:r>
              <a:rPr lang="es-ES" sz="3200" dirty="0" err="1"/>
              <a:t>Throne</a:t>
            </a:r>
            <a:endParaRPr lang="es-ES" sz="3200" dirty="0"/>
          </a:p>
        </p:txBody>
      </p:sp>
      <p:pic>
        <p:nvPicPr>
          <p:cNvPr id="7" name="Imagen 6"/>
          <p:cNvPicPr>
            <a:picLocks noChangeAspect="1"/>
          </p:cNvPicPr>
          <p:nvPr/>
        </p:nvPicPr>
        <p:blipFill>
          <a:blip r:embed="rId3"/>
          <a:stretch>
            <a:fillRect/>
          </a:stretch>
        </p:blipFill>
        <p:spPr>
          <a:xfrm>
            <a:off x="796083" y="472457"/>
            <a:ext cx="5215251" cy="8014612"/>
          </a:xfrm>
          <a:prstGeom prst="rect">
            <a:avLst/>
          </a:prstGeom>
        </p:spPr>
      </p:pic>
    </p:spTree>
    <p:extLst>
      <p:ext uri="{BB962C8B-B14F-4D97-AF65-F5344CB8AC3E}">
        <p14:creationId xmlns:p14="http://schemas.microsoft.com/office/powerpoint/2010/main" val="20700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extLst>
              <p:ext uri="{D42A27DB-BD31-4B8C-83A1-F6EECF244321}">
                <p14:modId xmlns:p14="http://schemas.microsoft.com/office/powerpoint/2010/main" val="3255573259"/>
              </p:ext>
            </p:extLst>
          </p:nvPr>
        </p:nvGraphicFramePr>
        <p:xfrm>
          <a:off x="1991545" y="0"/>
          <a:ext cx="7848871" cy="9144000"/>
        </p:xfrm>
        <a:graphic>
          <a:graphicData uri="http://schemas.openxmlformats.org/presentationml/2006/ole">
            <mc:AlternateContent xmlns:mc="http://schemas.openxmlformats.org/markup-compatibility/2006">
              <mc:Choice xmlns:v="urn:schemas-microsoft-com:vml" Requires="v">
                <p:oleObj spid="_x0000_s55359" name="Document" r:id="rId3" imgW="5940087" imgH="8094408" progId="Word.Document.8">
                  <p:embed/>
                </p:oleObj>
              </mc:Choice>
              <mc:Fallback>
                <p:oleObj name="Document" r:id="rId3" imgW="5940087" imgH="8094408" progId="Word.Document.8">
                  <p:embed/>
                  <p:pic>
                    <p:nvPicPr>
                      <p:cNvPr id="0" name=""/>
                      <p:cNvPicPr>
                        <a:picLocks noChangeAspect="1" noChangeArrowheads="1"/>
                      </p:cNvPicPr>
                      <p:nvPr/>
                    </p:nvPicPr>
                    <p:blipFill>
                      <a:blip r:embed="rId4"/>
                      <a:srcRect/>
                      <a:stretch>
                        <a:fillRect/>
                      </a:stretch>
                    </p:blipFill>
                    <p:spPr bwMode="auto">
                      <a:xfrm>
                        <a:off x="1991545" y="0"/>
                        <a:ext cx="7848871" cy="9144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0291550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extLst>
              <p:ext uri="{D42A27DB-BD31-4B8C-83A1-F6EECF244321}">
                <p14:modId xmlns:p14="http://schemas.microsoft.com/office/powerpoint/2010/main" val="491840965"/>
              </p:ext>
            </p:extLst>
          </p:nvPr>
        </p:nvGraphicFramePr>
        <p:xfrm>
          <a:off x="1487488" y="19962"/>
          <a:ext cx="9217024" cy="8379064"/>
        </p:xfrm>
        <a:graphic>
          <a:graphicData uri="http://schemas.openxmlformats.org/presentationml/2006/ole">
            <mc:AlternateContent xmlns:mc="http://schemas.openxmlformats.org/markup-compatibility/2006">
              <mc:Choice xmlns:v="urn:schemas-microsoft-com:vml" Requires="v">
                <p:oleObj spid="_x0000_s56384" name="Document" r:id="rId3" imgW="5940087" imgH="5727991" progId="Word.Document.8">
                  <p:embed/>
                </p:oleObj>
              </mc:Choice>
              <mc:Fallback>
                <p:oleObj name="Document" r:id="rId3" imgW="5940087" imgH="5727991" progId="Word.Document.8">
                  <p:embed/>
                  <p:pic>
                    <p:nvPicPr>
                      <p:cNvPr id="0" name=""/>
                      <p:cNvPicPr>
                        <a:picLocks noChangeAspect="1" noChangeArrowheads="1"/>
                      </p:cNvPicPr>
                      <p:nvPr/>
                    </p:nvPicPr>
                    <p:blipFill>
                      <a:blip r:embed="rId4"/>
                      <a:srcRect/>
                      <a:stretch>
                        <a:fillRect/>
                      </a:stretch>
                    </p:blipFill>
                    <p:spPr bwMode="auto">
                      <a:xfrm>
                        <a:off x="1487488" y="19962"/>
                        <a:ext cx="9217024" cy="837906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0331333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91344" y="179512"/>
            <a:ext cx="9793088" cy="866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967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3768725" y="523876"/>
            <a:ext cx="403225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265" y="4665384"/>
            <a:ext cx="2419350" cy="3743325"/>
          </a:xfrm>
          <a:prstGeom prst="rect">
            <a:avLst/>
          </a:prstGeom>
          <a:solidFill>
            <a:srgbClr val="0000FF"/>
          </a:solidFill>
          <a:ln w="9525">
            <a:solidFill>
              <a:srgbClr val="000000"/>
            </a:solidFill>
            <a:miter lim="800000"/>
            <a:headEnd/>
            <a:tailEnd/>
          </a:ln>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4211638"/>
            <a:ext cx="337978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18 Grupo"/>
          <p:cNvGrpSpPr>
            <a:grpSpLocks/>
          </p:cNvGrpSpPr>
          <p:nvPr/>
        </p:nvGrpSpPr>
        <p:grpSpPr bwMode="auto">
          <a:xfrm>
            <a:off x="6959601" y="4572000"/>
            <a:ext cx="1216025" cy="1079500"/>
            <a:chOff x="4293096" y="4572000"/>
            <a:chExt cx="1215751" cy="1080120"/>
          </a:xfrm>
        </p:grpSpPr>
        <p:cxnSp>
          <p:nvCxnSpPr>
            <p:cNvPr id="6" name="5 Conector recto"/>
            <p:cNvCxnSpPr/>
            <p:nvPr/>
          </p:nvCxnSpPr>
          <p:spPr>
            <a:xfrm rot="5400000">
              <a:off x="3968122" y="4968396"/>
              <a:ext cx="1008642" cy="21585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rot="10800000">
              <a:off x="4364518" y="4932570"/>
              <a:ext cx="1144329"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rot="10800000">
              <a:off x="4293096" y="5364618"/>
              <a:ext cx="114433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rot="5400000">
              <a:off x="4760900" y="5039080"/>
              <a:ext cx="1008641" cy="21743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4564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wheel(1)">
                                      <p:cBhvr>
                                        <p:cTn id="7" dur="2000"/>
                                        <p:tgtEl>
                                          <p:spTgt spid="296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29700"/>
                                        </p:tgtEl>
                                        <p:attrNameLst>
                                          <p:attrName>style.visibility</p:attrName>
                                        </p:attrNameLst>
                                      </p:cBhvr>
                                      <p:to>
                                        <p:strVal val="visible"/>
                                      </p:to>
                                    </p:set>
                                    <p:animEffect transition="in" filter="barn(inHorizontal)">
                                      <p:cBhvr>
                                        <p:cTn id="12" dur="500"/>
                                        <p:tgtEl>
                                          <p:spTgt spid="297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path" presetSubtype="0" accel="50000" decel="50000" fill="hold" nodeType="clickEffect">
                                  <p:stCondLst>
                                    <p:cond delay="0"/>
                                  </p:stCondLst>
                                  <p:childTnLst>
                                    <p:animMotion origin="layout" path="M -3.33333E-6 2.22222E-6 L 0.03959 2.22222E-6 C 0.05718 2.22222E-6 0.0794 0.01614 0.0794 0.02934 L 0.0794 0.05903 " pathEditMode="relative" rAng="0" ptsTypes="FfFF">
                                      <p:cBhvr>
                                        <p:cTn id="20" dur="2000" fill="hold"/>
                                        <p:tgtEl>
                                          <p:spTgt spid="2"/>
                                        </p:tgtEl>
                                        <p:attrNameLst>
                                          <p:attrName>ppt_x</p:attrName>
                                          <p:attrName>ppt_y</p:attrName>
                                        </p:attrNameLst>
                                      </p:cBhvr>
                                      <p:rCtr x="3958" y="29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27447" y="4788024"/>
            <a:ext cx="9755843" cy="4176464"/>
          </a:xfrm>
          <a:noFill/>
        </p:spPr>
      </p:pic>
      <p:pic>
        <p:nvPicPr>
          <p:cNvPr id="36867" name="Picture 3" descr="a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83432" y="251520"/>
            <a:ext cx="9873186" cy="4293550"/>
          </a:xfrm>
          <a:noFill/>
        </p:spPr>
      </p:pic>
    </p:spTree>
    <p:extLst>
      <p:ext uri="{BB962C8B-B14F-4D97-AF65-F5344CB8AC3E}">
        <p14:creationId xmlns:p14="http://schemas.microsoft.com/office/powerpoint/2010/main" val="1744183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dissolve">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16" y="683568"/>
            <a:ext cx="63817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3"/>
          <a:stretch>
            <a:fillRect/>
          </a:stretch>
        </p:blipFill>
        <p:spPr>
          <a:xfrm>
            <a:off x="5087888" y="3851920"/>
            <a:ext cx="4968552" cy="45236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Effect transition="in" filter="dissolve">
                                      <p:cBhvr>
                                        <p:cTn id="7" dur="5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323528"/>
            <a:ext cx="337978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19" y="3563888"/>
            <a:ext cx="3336205" cy="5161923"/>
          </a:xfrm>
          <a:prstGeom prst="rect">
            <a:avLst/>
          </a:prstGeom>
          <a:solidFill>
            <a:srgbClr val="0000FF"/>
          </a:solidFill>
          <a:ln w="9525">
            <a:solidFill>
              <a:srgbClr val="000000"/>
            </a:solidFill>
            <a:miter lim="800000"/>
            <a:headEnd/>
            <a:tailEnd/>
          </a:ln>
        </p:spPr>
      </p:pic>
      <p:pic>
        <p:nvPicPr>
          <p:cNvPr id="368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928" y="468314"/>
            <a:ext cx="6713907" cy="56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72"/>
                                        </p:tgtEl>
                                        <p:attrNameLst>
                                          <p:attrName>style.visibility</p:attrName>
                                        </p:attrNameLst>
                                      </p:cBhvr>
                                      <p:to>
                                        <p:strVal val="visible"/>
                                      </p:to>
                                    </p:set>
                                    <p:animEffect transition="in" filter="dissolve">
                                      <p:cBhvr>
                                        <p:cTn id="7" dur="500"/>
                                        <p:tgtEl>
                                          <p:spTgt spid="368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874"/>
                                        </p:tgtEl>
                                        <p:attrNameLst>
                                          <p:attrName>style.visibility</p:attrName>
                                        </p:attrNameLst>
                                      </p:cBhvr>
                                      <p:to>
                                        <p:strVal val="visible"/>
                                      </p:to>
                                    </p:set>
                                    <p:animEffect transition="in" filter="dissolve">
                                      <p:cBhvr>
                                        <p:cTn id="12" dur="500"/>
                                        <p:tgtEl>
                                          <p:spTgt spid="368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6873"/>
                                        </p:tgtEl>
                                        <p:attrNameLst>
                                          <p:attrName>style.visibility</p:attrName>
                                        </p:attrNameLst>
                                      </p:cBhvr>
                                      <p:to>
                                        <p:strVal val="visible"/>
                                      </p:to>
                                    </p:set>
                                    <p:animEffect transition="in" filter="dissolve">
                                      <p:cBhvr>
                                        <p:cTn id="17" dur="500"/>
                                        <p:tgtEl>
                                          <p:spTgt spid="36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179512"/>
            <a:ext cx="9264657" cy="757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63352" y="7784051"/>
            <a:ext cx="11381642" cy="954107"/>
          </a:xfrm>
          <a:prstGeom prst="rect">
            <a:avLst/>
          </a:prstGeom>
          <a:noFill/>
        </p:spPr>
        <p:txBody>
          <a:bodyPr wrap="none" rtlCol="0">
            <a:spAutoFit/>
          </a:bodyPr>
          <a:lstStyle/>
          <a:p>
            <a:r>
              <a:rPr lang="es-MX" sz="2800" dirty="0" smtClean="0">
                <a:solidFill>
                  <a:srgbClr val="002060"/>
                </a:solidFill>
              </a:rPr>
              <a:t>Para un mismo patrón en dos dimensiones, existe mas de una forma de definir</a:t>
            </a:r>
          </a:p>
          <a:p>
            <a:r>
              <a:rPr lang="es-MX" sz="2800" dirty="0" smtClean="0">
                <a:solidFill>
                  <a:srgbClr val="002060"/>
                </a:solidFill>
              </a:rPr>
              <a:t> un patrón de repetición</a:t>
            </a:r>
            <a:endParaRPr lang="es-ES" sz="2800" dirty="0">
              <a:solidFill>
                <a:srgbClr val="00206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23392" y="683568"/>
            <a:ext cx="10380952" cy="6000000"/>
          </a:xfrm>
          <a:prstGeom prst="rect">
            <a:avLst/>
          </a:prstGeom>
        </p:spPr>
      </p:pic>
      <p:sp>
        <p:nvSpPr>
          <p:cNvPr id="3" name="CuadroTexto 2"/>
          <p:cNvSpPr txBox="1"/>
          <p:nvPr/>
        </p:nvSpPr>
        <p:spPr>
          <a:xfrm>
            <a:off x="551384" y="7236296"/>
            <a:ext cx="10873208" cy="707886"/>
          </a:xfrm>
          <a:prstGeom prst="rect">
            <a:avLst/>
          </a:prstGeom>
          <a:noFill/>
        </p:spPr>
        <p:txBody>
          <a:bodyPr wrap="square" rtlCol="0">
            <a:spAutoFit/>
          </a:bodyPr>
          <a:lstStyle/>
          <a:p>
            <a:r>
              <a:rPr lang="es-MX" sz="2000" dirty="0" smtClean="0">
                <a:solidFill>
                  <a:schemeClr val="bg1">
                    <a:lumMod val="50000"/>
                  </a:schemeClr>
                </a:solidFill>
              </a:rPr>
              <a:t>La celda unitaria es la unidad de replicación y por operaciones de translación es capaz de generar toda la estructura, mediante las indicaciones del operador de translación </a:t>
            </a:r>
            <a:endParaRPr lang="es-MX" sz="2000" dirty="0">
              <a:solidFill>
                <a:schemeClr val="bg1">
                  <a:lumMod val="50000"/>
                </a:schemeClr>
              </a:solidFill>
            </a:endParaRPr>
          </a:p>
        </p:txBody>
      </p:sp>
    </p:spTree>
    <p:extLst>
      <p:ext uri="{BB962C8B-B14F-4D97-AF65-F5344CB8AC3E}">
        <p14:creationId xmlns:p14="http://schemas.microsoft.com/office/powerpoint/2010/main" val="3286297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a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0484"/>
          <a:stretch>
            <a:fillRect/>
          </a:stretch>
        </p:blipFill>
        <p:spPr>
          <a:xfrm>
            <a:off x="263352" y="323528"/>
            <a:ext cx="9988816" cy="3888432"/>
          </a:xfrm>
          <a:noFill/>
          <a:extLst>
            <a:ext uri="{909E8E84-426E-40DD-AFC4-6F175D3DCCD1}">
              <a14:hiddenFill xmlns:a14="http://schemas.microsoft.com/office/drawing/2010/main">
                <a:solidFill>
                  <a:srgbClr val="FFFFFF"/>
                </a:solidFill>
              </a14:hiddenFill>
            </a:ext>
          </a:extLst>
        </p:spPr>
      </p:pic>
      <p:pic>
        <p:nvPicPr>
          <p:cNvPr id="25610" name="Picture 10"/>
          <p:cNvPicPr>
            <a:picLocks noChangeAspect="1" noChangeArrowheads="1"/>
          </p:cNvPicPr>
          <p:nvPr/>
        </p:nvPicPr>
        <p:blipFill>
          <a:blip r:embed="rId3">
            <a:duotone>
              <a:prstClr val="black"/>
              <a:schemeClr val="accent6">
                <a:lumMod val="40000"/>
                <a:lumOff val="60000"/>
                <a:tint val="45000"/>
                <a:satMod val="400000"/>
              </a:schemeClr>
            </a:duotone>
            <a:extLst>
              <a:ext uri="{28A0092B-C50C-407E-A947-70E740481C1C}">
                <a14:useLocalDpi xmlns:a14="http://schemas.microsoft.com/office/drawing/2010/main" val="0"/>
              </a:ext>
            </a:extLst>
          </a:blip>
          <a:srcRect l="2335" r="2361"/>
          <a:stretch>
            <a:fillRect/>
          </a:stretch>
        </p:blipFill>
        <p:spPr bwMode="auto">
          <a:xfrm>
            <a:off x="2063552" y="1691680"/>
            <a:ext cx="9175254"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2"/>
          <p:cNvPicPr>
            <a:picLocks noChangeAspect="1" noChangeArrowheads="1"/>
          </p:cNvPicPr>
          <p:nvPr/>
        </p:nvPicPr>
        <p:blipFill>
          <a:blip r:embed="rId4">
            <a:duotone>
              <a:prstClr val="black"/>
              <a:srgbClr val="FFFF00">
                <a:tint val="45000"/>
                <a:satMod val="400000"/>
              </a:srgbClr>
            </a:duotone>
            <a:extLst>
              <a:ext uri="{28A0092B-C50C-407E-A947-70E740481C1C}">
                <a14:useLocalDpi xmlns:a14="http://schemas.microsoft.com/office/drawing/2010/main" val="0"/>
              </a:ext>
            </a:extLst>
          </a:blip>
          <a:srcRect l="2565"/>
          <a:stretch>
            <a:fillRect/>
          </a:stretch>
        </p:blipFill>
        <p:spPr bwMode="auto">
          <a:xfrm>
            <a:off x="1919536" y="7412945"/>
            <a:ext cx="7893642" cy="122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41599" y="506221"/>
            <a:ext cx="4939060" cy="6695171"/>
          </a:xfrm>
          <a:prstGeom prst="rect">
            <a:avLst/>
          </a:prstGeom>
          <a:ln w="28575">
            <a:solidFill>
              <a:srgbClr val="0070C0"/>
            </a:solidFill>
          </a:ln>
        </p:spPr>
      </p:pic>
      <p:sp>
        <p:nvSpPr>
          <p:cNvPr id="3" name="Rectángulo 2"/>
          <p:cNvSpPr/>
          <p:nvPr/>
        </p:nvSpPr>
        <p:spPr>
          <a:xfrm>
            <a:off x="220134" y="7153695"/>
            <a:ext cx="6671733" cy="318100"/>
          </a:xfrm>
          <a:prstGeom prst="rect">
            <a:avLst/>
          </a:prstGeom>
        </p:spPr>
        <p:txBody>
          <a:bodyPr wrap="square">
            <a:spAutoFit/>
          </a:bodyPr>
          <a:lstStyle/>
          <a:p>
            <a:r>
              <a:rPr lang="es-ES" sz="1467" dirty="0">
                <a:hlinkClick r:id="rId3"/>
              </a:rPr>
              <a:t>http://www.scielo.br/scielo.php?script=sci_arttext&amp;pid=S1516-14392017000200326</a:t>
            </a:r>
            <a:endParaRPr lang="es-ES" sz="1467" dirty="0"/>
          </a:p>
        </p:txBody>
      </p:sp>
      <p:pic>
        <p:nvPicPr>
          <p:cNvPr id="4" name="Imagen 3"/>
          <p:cNvPicPr>
            <a:picLocks noChangeAspect="1"/>
          </p:cNvPicPr>
          <p:nvPr/>
        </p:nvPicPr>
        <p:blipFill>
          <a:blip r:embed="rId4">
            <a:duotone>
              <a:prstClr val="black"/>
              <a:schemeClr val="accent6">
                <a:tint val="45000"/>
                <a:satMod val="400000"/>
              </a:schemeClr>
            </a:duotone>
          </a:blip>
          <a:stretch>
            <a:fillRect/>
          </a:stretch>
        </p:blipFill>
        <p:spPr>
          <a:xfrm>
            <a:off x="5952067" y="506221"/>
            <a:ext cx="5918200" cy="6695171"/>
          </a:xfrm>
          <a:prstGeom prst="rect">
            <a:avLst/>
          </a:prstGeom>
          <a:ln w="38100">
            <a:solidFill>
              <a:schemeClr val="accent6"/>
            </a:solidFill>
          </a:ln>
        </p:spPr>
      </p:pic>
      <p:sp>
        <p:nvSpPr>
          <p:cNvPr id="5" name="CuadroTexto 4"/>
          <p:cNvSpPr txBox="1"/>
          <p:nvPr/>
        </p:nvSpPr>
        <p:spPr>
          <a:xfrm>
            <a:off x="6333067" y="7502509"/>
            <a:ext cx="3815916" cy="646331"/>
          </a:xfrm>
          <a:prstGeom prst="rect">
            <a:avLst/>
          </a:prstGeom>
          <a:noFill/>
        </p:spPr>
        <p:txBody>
          <a:bodyPr wrap="none" rtlCol="0">
            <a:spAutoFit/>
          </a:bodyPr>
          <a:lstStyle/>
          <a:p>
            <a:r>
              <a:rPr lang="es-MX" dirty="0" smtClean="0"/>
              <a:t>Estructura de cristobalita (111) y vidrio</a:t>
            </a:r>
          </a:p>
          <a:p>
            <a:r>
              <a:rPr lang="es-MX" dirty="0" smtClean="0"/>
              <a:t>Ambos tienen una composición SiO</a:t>
            </a:r>
            <a:r>
              <a:rPr lang="es-MX" baseline="-25000" dirty="0" smtClean="0"/>
              <a:t>2</a:t>
            </a:r>
            <a:endParaRPr lang="es-ES" baseline="-25000" dirty="0"/>
          </a:p>
        </p:txBody>
      </p:sp>
    </p:spTree>
    <p:extLst>
      <p:ext uri="{BB962C8B-B14F-4D97-AF65-F5344CB8AC3E}">
        <p14:creationId xmlns:p14="http://schemas.microsoft.com/office/powerpoint/2010/main" val="77450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323528"/>
            <a:ext cx="7591419" cy="655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487488" y="7092280"/>
            <a:ext cx="8527523" cy="1569660"/>
          </a:xfrm>
          <a:prstGeom prst="rect">
            <a:avLst/>
          </a:prstGeom>
          <a:noFill/>
        </p:spPr>
        <p:txBody>
          <a:bodyPr wrap="square" rtlCol="0">
            <a:spAutoFit/>
          </a:bodyPr>
          <a:lstStyle/>
          <a:p>
            <a:r>
              <a:rPr lang="es-MX" sz="2400" dirty="0" smtClean="0"/>
              <a:t>En esta figura, notar que cada uno de las esferas resaltadas puede ser el origen de una celda y que, una vez que se da la regla de translación, no hace falta dar las coordenadas de cada uno de los elementos de la celda.   </a:t>
            </a:r>
            <a:endParaRPr lang="es-ES"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39416" y="539552"/>
            <a:ext cx="10682722"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p:cNvSpPr txBox="1">
            <a:spLocks noChangeArrowheads="1"/>
          </p:cNvSpPr>
          <p:nvPr/>
        </p:nvSpPr>
        <p:spPr bwMode="auto">
          <a:xfrm>
            <a:off x="841086" y="6444208"/>
            <a:ext cx="9156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just" eaLnBrk="1" hangingPunct="1">
              <a:spcBef>
                <a:spcPct val="0"/>
              </a:spcBef>
              <a:buClrTx/>
              <a:buSzTx/>
              <a:buFontTx/>
              <a:buNone/>
            </a:pPr>
            <a:r>
              <a:rPr lang="es-MX" altLang="es-MX" sz="2400" dirty="0">
                <a:solidFill>
                  <a:srgbClr val="002060"/>
                </a:solidFill>
                <a:latin typeface="Times New Roman" panose="02020603050405020304" pitchFamily="18" charset="0"/>
              </a:rPr>
              <a:t>Caso de varios vectores primitivos de un mismo arreglo</a:t>
            </a:r>
            <a:r>
              <a:rPr lang="es-MX" altLang="es-MX" sz="2400" dirty="0" smtClean="0">
                <a:solidFill>
                  <a:srgbClr val="002060"/>
                </a:solidFill>
                <a:latin typeface="Times New Roman" panose="02020603050405020304" pitchFamily="18" charset="0"/>
              </a:rPr>
              <a:t>. Lo que resulta de esta figura es que para una misma configuración periódica de elementos de la celda bidimensional, hay mas de una celda que bien puede representarla o que cumple con la ecuación de periodicidad previamente enunciada</a:t>
            </a:r>
            <a:endParaRPr lang="es-ES" altLang="es-MX" sz="2400"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76604" y="82053"/>
            <a:ext cx="3147187" cy="2476817"/>
          </a:xfrm>
          <a:noFill/>
          <a:extLst>
            <a:ext uri="{909E8E84-426E-40DD-AFC4-6F175D3DCCD1}">
              <a14:hiddenFill xmlns:a14="http://schemas.microsoft.com/office/drawing/2010/main">
                <a:solidFill>
                  <a:srgbClr val="FFFFFF"/>
                </a:solidFill>
              </a14:hiddenFill>
            </a:ext>
          </a:extLst>
        </p:spPr>
      </p:pic>
      <p:pic>
        <p:nvPicPr>
          <p:cNvPr id="10243"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99101" y="189718"/>
            <a:ext cx="3191755" cy="2663526"/>
          </a:xfrm>
          <a:noFill/>
          <a:extLst>
            <a:ext uri="{909E8E84-426E-40DD-AFC4-6F175D3DCCD1}">
              <a14:hiddenFill xmlns:a14="http://schemas.microsoft.com/office/drawing/2010/main">
                <a:solidFill>
                  <a:srgbClr val="FFFFFF"/>
                </a:solidFill>
              </a14:hiddenFill>
            </a:ext>
          </a:extLst>
        </p:spPr>
      </p:pic>
      <p:pic>
        <p:nvPicPr>
          <p:cNvPr id="27658" name="Picture 10"/>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683730" y="3298687"/>
            <a:ext cx="6142597" cy="1367729"/>
          </a:xfrm>
          <a:noFill/>
          <a:extLst>
            <a:ext uri="{909E8E84-426E-40DD-AFC4-6F175D3DCCD1}">
              <a14:hiddenFill xmlns:a14="http://schemas.microsoft.com/office/drawing/2010/main">
                <a:solidFill>
                  <a:srgbClr val="FFFFFF"/>
                </a:solidFill>
              </a14:hiddenFill>
            </a:ext>
          </a:extLst>
        </p:spPr>
      </p:pic>
      <p:pic>
        <p:nvPicPr>
          <p:cNvPr id="9221" name="Picture 13"/>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1076604" y="2809400"/>
            <a:ext cx="2927964" cy="2592189"/>
          </a:xfrm>
          <a:noFill/>
          <a:extLst>
            <a:ext uri="{909E8E84-426E-40DD-AFC4-6F175D3DCCD1}">
              <a14:hiddenFill xmlns:a14="http://schemas.microsoft.com/office/drawing/2010/main">
                <a:solidFill>
                  <a:srgbClr val="FFFFFF"/>
                </a:solidFill>
              </a14:hiddenFill>
            </a:ext>
          </a:extLst>
        </p:spPr>
      </p:pic>
      <p:pic>
        <p:nvPicPr>
          <p:cNvPr id="2766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605" y="5652120"/>
            <a:ext cx="7214251"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750" y="5940152"/>
            <a:ext cx="2520950"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box(in)">
                                      <p:cBhvr>
                                        <p:cTn id="7" dur="500"/>
                                        <p:tgtEl>
                                          <p:spTgt spid="9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7658"/>
                                        </p:tgtEl>
                                        <p:attrNameLst>
                                          <p:attrName>style.visibility</p:attrName>
                                        </p:attrNameLst>
                                      </p:cBhvr>
                                      <p:to>
                                        <p:strVal val="visible"/>
                                      </p:to>
                                    </p:set>
                                    <p:animEffect transition="in" filter="box(in)">
                                      <p:cBhvr>
                                        <p:cTn id="12" dur="500"/>
                                        <p:tgtEl>
                                          <p:spTgt spid="276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7664"/>
                                        </p:tgtEl>
                                        <p:attrNameLst>
                                          <p:attrName>style.visibility</p:attrName>
                                        </p:attrNameLst>
                                      </p:cBhvr>
                                      <p:to>
                                        <p:strVal val="visible"/>
                                      </p:to>
                                    </p:set>
                                    <p:animEffect transition="in" filter="box(in)">
                                      <p:cBhvr>
                                        <p:cTn id="17" dur="500"/>
                                        <p:tgtEl>
                                          <p:spTgt spid="276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7665"/>
                                        </p:tgtEl>
                                        <p:attrNameLst>
                                          <p:attrName>style.visibility</p:attrName>
                                        </p:attrNameLst>
                                      </p:cBhvr>
                                      <p:to>
                                        <p:strVal val="visible"/>
                                      </p:to>
                                    </p:set>
                                    <p:animEffect transition="in" filter="box(in)">
                                      <p:cBhvr>
                                        <p:cTn id="22" dur="500"/>
                                        <p:tgtEl>
                                          <p:spTgt spid="27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lum bright="10000" contrast="6000"/>
            <a:extLst>
              <a:ext uri="{28A0092B-C50C-407E-A947-70E740481C1C}">
                <a14:useLocalDpi xmlns:a14="http://schemas.microsoft.com/office/drawing/2010/main" val="0"/>
              </a:ext>
            </a:extLst>
          </a:blip>
          <a:srcRect b="24315"/>
          <a:stretch>
            <a:fillRect/>
          </a:stretch>
        </p:blipFill>
        <p:spPr bwMode="auto">
          <a:xfrm>
            <a:off x="335360" y="251519"/>
            <a:ext cx="4392488" cy="44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b="2362"/>
          <a:stretch>
            <a:fillRect/>
          </a:stretch>
        </p:blipFill>
        <p:spPr bwMode="auto">
          <a:xfrm>
            <a:off x="5735960" y="403226"/>
            <a:ext cx="4248472" cy="416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b="23616"/>
          <a:stretch>
            <a:fillRect/>
          </a:stretch>
        </p:blipFill>
        <p:spPr bwMode="auto">
          <a:xfrm>
            <a:off x="324326" y="4685161"/>
            <a:ext cx="4403521" cy="431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b="28207"/>
          <a:stretch>
            <a:fillRect/>
          </a:stretch>
        </p:blipFill>
        <p:spPr bwMode="auto">
          <a:xfrm>
            <a:off x="5735960" y="4596316"/>
            <a:ext cx="4320480" cy="422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circle(in)">
                                      <p:cBhvr>
                                        <p:cTn id="7" dur="2000"/>
                                        <p:tgtEl>
                                          <p:spTgt spid="35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5847"/>
                                        </p:tgtEl>
                                        <p:attrNameLst>
                                          <p:attrName>style.visibility</p:attrName>
                                        </p:attrNameLst>
                                      </p:cBhvr>
                                      <p:to>
                                        <p:strVal val="visible"/>
                                      </p:to>
                                    </p:set>
                                    <p:animEffect transition="in" filter="diamond(in)">
                                      <p:cBhvr>
                                        <p:cTn id="17" dur="20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11424" y="1763688"/>
            <a:ext cx="10281827" cy="6552728"/>
          </a:xfrm>
          <a:prstGeom prst="rect">
            <a:avLst/>
          </a:prstGeom>
        </p:spPr>
      </p:pic>
      <p:sp>
        <p:nvSpPr>
          <p:cNvPr id="3" name="CuadroTexto 2"/>
          <p:cNvSpPr txBox="1"/>
          <p:nvPr/>
        </p:nvSpPr>
        <p:spPr>
          <a:xfrm>
            <a:off x="887820" y="467544"/>
            <a:ext cx="5028941" cy="461665"/>
          </a:xfrm>
          <a:prstGeom prst="rect">
            <a:avLst/>
          </a:prstGeom>
          <a:noFill/>
        </p:spPr>
        <p:txBody>
          <a:bodyPr wrap="none" rtlCol="0">
            <a:spAutoFit/>
          </a:bodyPr>
          <a:lstStyle/>
          <a:p>
            <a:r>
              <a:rPr lang="es-MX" sz="2400" dirty="0" smtClean="0"/>
              <a:t>La elección de una celda de replicación</a:t>
            </a:r>
            <a:endParaRPr lang="es-MX" sz="2400" dirty="0"/>
          </a:p>
        </p:txBody>
      </p:sp>
      <p:sp>
        <p:nvSpPr>
          <p:cNvPr id="4" name="CuadroTexto 3"/>
          <p:cNvSpPr txBox="1"/>
          <p:nvPr/>
        </p:nvSpPr>
        <p:spPr>
          <a:xfrm>
            <a:off x="879126" y="1174398"/>
            <a:ext cx="5173211" cy="369332"/>
          </a:xfrm>
          <a:prstGeom prst="rect">
            <a:avLst/>
          </a:prstGeom>
          <a:noFill/>
        </p:spPr>
        <p:txBody>
          <a:bodyPr wrap="none" rtlCol="0">
            <a:spAutoFit/>
          </a:bodyPr>
          <a:lstStyle/>
          <a:p>
            <a:r>
              <a:rPr lang="es-MX" dirty="0" smtClean="0"/>
              <a:t>Las tres mostradas abajo, serán celdas de replicación?</a:t>
            </a:r>
            <a:endParaRPr lang="es-MX" dirty="0"/>
          </a:p>
        </p:txBody>
      </p:sp>
    </p:spTree>
    <p:extLst>
      <p:ext uri="{BB962C8B-B14F-4D97-AF65-F5344CB8AC3E}">
        <p14:creationId xmlns:p14="http://schemas.microsoft.com/office/powerpoint/2010/main" val="1136883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03512" y="467544"/>
            <a:ext cx="7848872" cy="8221855"/>
          </a:xfrm>
          <a:prstGeom prst="rect">
            <a:avLst/>
          </a:prstGeom>
        </p:spPr>
      </p:pic>
    </p:spTree>
    <p:extLst>
      <p:ext uri="{BB962C8B-B14F-4D97-AF65-F5344CB8AC3E}">
        <p14:creationId xmlns:p14="http://schemas.microsoft.com/office/powerpoint/2010/main" val="3551897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1 Imagen"/>
          <p:cNvPicPr>
            <a:picLocks noChangeAspect="1"/>
          </p:cNvPicPr>
          <p:nvPr/>
        </p:nvPicPr>
        <p:blipFill rotWithShape="1">
          <a:blip r:embed="rId2" cstate="print">
            <a:extLst>
              <a:ext uri="{28A0092B-C50C-407E-A947-70E740481C1C}">
                <a14:useLocalDpi xmlns:a14="http://schemas.microsoft.com/office/drawing/2010/main" val="0"/>
              </a:ext>
            </a:extLst>
          </a:blip>
          <a:srcRect l="5421" t="3150" r="5682" b="9439"/>
          <a:stretch/>
        </p:blipFill>
        <p:spPr bwMode="auto">
          <a:xfrm>
            <a:off x="2495600" y="35495"/>
            <a:ext cx="6768752" cy="916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p:cNvPicPr>
            <a:picLocks noChangeAspect="1" noChangeArrowheads="1"/>
          </p:cNvPicPr>
          <p:nvPr/>
        </p:nvPicPr>
        <p:blipFill>
          <a:blip r:embed="rId2">
            <a:extLst>
              <a:ext uri="{28A0092B-C50C-407E-A947-70E740481C1C}">
                <a14:useLocalDpi xmlns:a14="http://schemas.microsoft.com/office/drawing/2010/main" val="0"/>
              </a:ext>
            </a:extLst>
          </a:blip>
          <a:srcRect l="4962" t="3659" r="6651" b="4262"/>
          <a:stretch>
            <a:fillRect/>
          </a:stretch>
        </p:blipFill>
        <p:spPr bwMode="auto">
          <a:xfrm>
            <a:off x="1559496" y="2339976"/>
            <a:ext cx="6338317" cy="60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824" y="1872436"/>
            <a:ext cx="6985719" cy="641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7"/>
          <p:cNvPicPr>
            <a:picLocks noChangeAspect="1" noChangeArrowheads="1"/>
          </p:cNvPicPr>
          <p:nvPr/>
        </p:nvPicPr>
        <p:blipFill>
          <a:blip r:embed="rId4">
            <a:extLst>
              <a:ext uri="{28A0092B-C50C-407E-A947-70E740481C1C}">
                <a14:useLocalDpi xmlns:a14="http://schemas.microsoft.com/office/drawing/2010/main" val="0"/>
              </a:ext>
            </a:extLst>
          </a:blip>
          <a:srcRect r="2242"/>
          <a:stretch>
            <a:fillRect/>
          </a:stretch>
        </p:blipFill>
        <p:spPr bwMode="auto">
          <a:xfrm>
            <a:off x="754061" y="161926"/>
            <a:ext cx="10666085" cy="693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blinds(horizontal)">
                                      <p:cBhvr>
                                        <p:cTn id="7" dur="500"/>
                                        <p:tgtEl>
                                          <p:spTgt spid="109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09572"/>
                                        </p:tgtEl>
                                      </p:cBhvr>
                                    </p:animEffect>
                                    <p:set>
                                      <p:cBhvr>
                                        <p:cTn id="12" dur="1" fill="hold">
                                          <p:stCondLst>
                                            <p:cond delay="499"/>
                                          </p:stCondLst>
                                        </p:cTn>
                                        <p:tgtEl>
                                          <p:spTgt spid="10957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09573"/>
                                        </p:tgtEl>
                                        <p:attrNameLst>
                                          <p:attrName>style.visibility</p:attrName>
                                        </p:attrNameLst>
                                      </p:cBhvr>
                                      <p:to>
                                        <p:strVal val="visible"/>
                                      </p:to>
                                    </p:set>
                                    <p:animEffect transition="in" filter="checkerboard(across)">
                                      <p:cBhvr>
                                        <p:cTn id="17" dur="500"/>
                                        <p:tgtEl>
                                          <p:spTgt spid="1095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xit" presetSubtype="10" fill="hold" nodeType="clickEffect">
                                  <p:stCondLst>
                                    <p:cond delay="0"/>
                                  </p:stCondLst>
                                  <p:childTnLst>
                                    <p:animEffect transition="out" filter="checkerboard(across)">
                                      <p:cBhvr>
                                        <p:cTn id="21" dur="500"/>
                                        <p:tgtEl>
                                          <p:spTgt spid="109573"/>
                                        </p:tgtEl>
                                      </p:cBhvr>
                                    </p:animEffect>
                                    <p:set>
                                      <p:cBhvr>
                                        <p:cTn id="22" dur="1" fill="hold">
                                          <p:stCondLst>
                                            <p:cond delay="499"/>
                                          </p:stCondLst>
                                        </p:cTn>
                                        <p:tgtEl>
                                          <p:spTgt spid="10957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09575"/>
                                        </p:tgtEl>
                                        <p:attrNameLst>
                                          <p:attrName>style.visibility</p:attrName>
                                        </p:attrNameLst>
                                      </p:cBhvr>
                                      <p:to>
                                        <p:strVal val="visible"/>
                                      </p:to>
                                    </p:set>
                                    <p:animEffect transition="in" filter="dissolve">
                                      <p:cBhvr>
                                        <p:cTn id="27" dur="500"/>
                                        <p:tgtEl>
                                          <p:spTgt spid="109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fig1_1"/>
          <p:cNvPicPr>
            <a:picLocks noChangeAspect="1" noChangeArrowheads="1"/>
          </p:cNvPicPr>
          <p:nvPr/>
        </p:nvPicPr>
        <p:blipFill>
          <a:blip r:embed="rId2">
            <a:lum bright="-6000" contrast="36000"/>
            <a:extLst>
              <a:ext uri="{28A0092B-C50C-407E-A947-70E740481C1C}">
                <a14:useLocalDpi xmlns:a14="http://schemas.microsoft.com/office/drawing/2010/main" val="0"/>
              </a:ext>
            </a:extLst>
          </a:blip>
          <a:srcRect t="2516" b="5014"/>
          <a:stretch>
            <a:fillRect/>
          </a:stretch>
        </p:blipFill>
        <p:spPr bwMode="auto">
          <a:xfrm>
            <a:off x="2900364" y="468314"/>
            <a:ext cx="6364287" cy="799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251520"/>
            <a:ext cx="6754812" cy="835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6448"/>
          <a:stretch/>
        </p:blipFill>
        <p:spPr>
          <a:xfrm>
            <a:off x="1415480" y="638233"/>
            <a:ext cx="6657048" cy="8219048"/>
          </a:xfrm>
          <a:prstGeom prst="rect">
            <a:avLst/>
          </a:prstGeom>
          <a:ln w="38100">
            <a:solidFill>
              <a:srgbClr val="7030A0"/>
            </a:solidFill>
          </a:ln>
        </p:spPr>
      </p:pic>
      <p:sp>
        <p:nvSpPr>
          <p:cNvPr id="5" name="CuadroTexto 4"/>
          <p:cNvSpPr txBox="1"/>
          <p:nvPr/>
        </p:nvSpPr>
        <p:spPr>
          <a:xfrm>
            <a:off x="305544" y="135467"/>
            <a:ext cx="9196748" cy="502766"/>
          </a:xfrm>
          <a:prstGeom prst="rect">
            <a:avLst/>
          </a:prstGeom>
          <a:noFill/>
        </p:spPr>
        <p:txBody>
          <a:bodyPr wrap="none" rtlCol="0">
            <a:spAutoFit/>
          </a:bodyPr>
          <a:lstStyle/>
          <a:p>
            <a:r>
              <a:rPr lang="es-MX" sz="2667" dirty="0"/>
              <a:t>Maneras en las que se verían las PDF para diferentes “agregados”</a:t>
            </a:r>
            <a:endParaRPr lang="es-ES" sz="2667" dirty="0"/>
          </a:p>
        </p:txBody>
      </p:sp>
    </p:spTree>
    <p:extLst>
      <p:ext uri="{BB962C8B-B14F-4D97-AF65-F5344CB8AC3E}">
        <p14:creationId xmlns:p14="http://schemas.microsoft.com/office/powerpoint/2010/main" val="8220598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191344" y="619125"/>
            <a:ext cx="11521279" cy="6040438"/>
          </a:xfrm>
        </p:spPr>
        <p:txBody>
          <a:bodyPr/>
          <a:lstStyle/>
          <a:p>
            <a:pPr algn="just" eaLnBrk="1" hangingPunct="1">
              <a:defRPr/>
            </a:pPr>
            <a:r>
              <a:rPr lang="es-MX" sz="2400" b="1" dirty="0">
                <a:solidFill>
                  <a:srgbClr val="FFC000"/>
                </a:solidFill>
                <a:effectLst/>
              </a:rPr>
              <a:t>Base o Motivo: </a:t>
            </a:r>
            <a:r>
              <a:rPr lang="es-MX" sz="2400" dirty="0">
                <a:solidFill>
                  <a:srgbClr val="FFC000"/>
                </a:solidFill>
                <a:effectLst/>
              </a:rPr>
              <a:t>Átomo o conjunto de átomos que se asocian con un punto de la malla</a:t>
            </a:r>
          </a:p>
          <a:p>
            <a:pPr algn="just" eaLnBrk="1" hangingPunct="1">
              <a:defRPr/>
            </a:pPr>
            <a:endParaRPr lang="es-MX" sz="2400" b="1" dirty="0">
              <a:solidFill>
                <a:srgbClr val="002060"/>
              </a:solidFill>
              <a:effectLst/>
            </a:endParaRPr>
          </a:p>
          <a:p>
            <a:pPr algn="just" eaLnBrk="1" hangingPunct="1">
              <a:defRPr/>
            </a:pPr>
            <a:r>
              <a:rPr lang="es-MX" sz="2400" b="1" dirty="0">
                <a:solidFill>
                  <a:srgbClr val="FFC000"/>
                </a:solidFill>
                <a:effectLst/>
              </a:rPr>
              <a:t>Malla o </a:t>
            </a:r>
            <a:r>
              <a:rPr lang="es-MX" sz="2400" b="1" dirty="0" err="1">
                <a:solidFill>
                  <a:srgbClr val="FFC000"/>
                </a:solidFill>
                <a:effectLst/>
              </a:rPr>
              <a:t>Lattice</a:t>
            </a:r>
            <a:r>
              <a:rPr lang="es-MX" sz="2400" b="1" dirty="0">
                <a:solidFill>
                  <a:srgbClr val="FFC000"/>
                </a:solidFill>
                <a:effectLst/>
              </a:rPr>
              <a:t>: </a:t>
            </a:r>
            <a:r>
              <a:rPr lang="es-MX" sz="2400" dirty="0">
                <a:solidFill>
                  <a:srgbClr val="FFC000"/>
                </a:solidFill>
                <a:effectLst/>
              </a:rPr>
              <a:t>Es un arreglo infinito de puntos en el espacio, en el cual cada uno de los puntos tiene un ambiente exactamente idéntico a los otros</a:t>
            </a:r>
          </a:p>
          <a:p>
            <a:pPr algn="just" eaLnBrk="1" hangingPunct="1">
              <a:defRPr/>
            </a:pPr>
            <a:endParaRPr lang="es-MX" sz="2400" b="1" dirty="0">
              <a:solidFill>
                <a:srgbClr val="FFC000"/>
              </a:solidFill>
              <a:effectLst/>
            </a:endParaRPr>
          </a:p>
          <a:p>
            <a:pPr algn="just" eaLnBrk="1" hangingPunct="1">
              <a:defRPr/>
            </a:pPr>
            <a:r>
              <a:rPr lang="es-MX" sz="2400" b="1" dirty="0">
                <a:solidFill>
                  <a:srgbClr val="FFC000"/>
                </a:solidFill>
                <a:effectLst/>
              </a:rPr>
              <a:t>Estructura cristalina: </a:t>
            </a:r>
            <a:r>
              <a:rPr lang="es-MX" sz="2400" dirty="0">
                <a:solidFill>
                  <a:srgbClr val="FFC000"/>
                </a:solidFill>
                <a:effectLst/>
              </a:rPr>
              <a:t>Es un sistema de  periodicidad espacial, donde un elemento (el motivo) se reproduce de acuerdo con el arreglo definido por la malla</a:t>
            </a:r>
          </a:p>
          <a:p>
            <a:pPr algn="just" eaLnBrk="1" hangingPunct="1">
              <a:defRPr/>
            </a:pPr>
            <a:endParaRPr lang="es-MX" sz="2400" b="1" dirty="0">
              <a:solidFill>
                <a:srgbClr val="FFC000"/>
              </a:solidFill>
              <a:effectLst/>
            </a:endParaRPr>
          </a:p>
          <a:p>
            <a:pPr algn="just" eaLnBrk="1" hangingPunct="1">
              <a:defRPr/>
            </a:pPr>
            <a:r>
              <a:rPr lang="es-MX" sz="2400" b="1" dirty="0">
                <a:solidFill>
                  <a:srgbClr val="FFC000"/>
                </a:solidFill>
                <a:effectLst/>
              </a:rPr>
              <a:t>Celda Unitaria: </a:t>
            </a:r>
            <a:r>
              <a:rPr lang="es-MX" sz="2400" dirty="0">
                <a:solidFill>
                  <a:srgbClr val="FFC000"/>
                </a:solidFill>
                <a:effectLst/>
              </a:rPr>
              <a:t>Se define como la unidad de repetición más pequeña que muestra la simetría completa de la estructura cristalina</a:t>
            </a:r>
          </a:p>
          <a:p>
            <a:pPr algn="just" eaLnBrk="1" hangingPunct="1">
              <a:defRPr/>
            </a:pPr>
            <a:endParaRPr lang="es-MX" sz="2400" b="1" dirty="0">
              <a:solidFill>
                <a:srgbClr val="FFC000"/>
              </a:solidFill>
              <a:effectLst/>
            </a:endParaRPr>
          </a:p>
          <a:p>
            <a:pPr algn="just" eaLnBrk="1" hangingPunct="1">
              <a:defRPr/>
            </a:pPr>
            <a:r>
              <a:rPr lang="es-MX" sz="2400" b="1" dirty="0">
                <a:solidFill>
                  <a:srgbClr val="FFC000"/>
                </a:solidFill>
                <a:effectLst/>
              </a:rPr>
              <a:t>Celda Primitiva: </a:t>
            </a:r>
            <a:r>
              <a:rPr lang="es-MX" sz="2400" dirty="0">
                <a:solidFill>
                  <a:srgbClr val="FFC000"/>
                </a:solidFill>
                <a:effectLst/>
              </a:rPr>
              <a:t>es la celda que contiene sólo un punto de malla</a:t>
            </a:r>
            <a:endParaRPr lang="es-ES" sz="2400" dirty="0">
              <a:solidFill>
                <a:srgbClr val="FFC0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blinds(horizontal)">
                                      <p:cBhvr>
                                        <p:cTn id="7" dur="500"/>
                                        <p:tgtEl>
                                          <p:spTgt spid="1054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5475">
                                            <p:txEl>
                                              <p:pRg st="2" end="2"/>
                                            </p:txEl>
                                          </p:spTgt>
                                        </p:tgtEl>
                                        <p:attrNameLst>
                                          <p:attrName>style.visibility</p:attrName>
                                        </p:attrNameLst>
                                      </p:cBhvr>
                                      <p:to>
                                        <p:strVal val="visible"/>
                                      </p:to>
                                    </p:set>
                                    <p:animEffect transition="in" filter="blinds(horizontal)">
                                      <p:cBhvr>
                                        <p:cTn id="12" dur="500"/>
                                        <p:tgtEl>
                                          <p:spTgt spid="1054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5475">
                                            <p:txEl>
                                              <p:pRg st="4" end="4"/>
                                            </p:txEl>
                                          </p:spTgt>
                                        </p:tgtEl>
                                        <p:attrNameLst>
                                          <p:attrName>style.visibility</p:attrName>
                                        </p:attrNameLst>
                                      </p:cBhvr>
                                      <p:to>
                                        <p:strVal val="visible"/>
                                      </p:to>
                                    </p:set>
                                    <p:animEffect transition="in" filter="blinds(horizontal)">
                                      <p:cBhvr>
                                        <p:cTn id="17" dur="500"/>
                                        <p:tgtEl>
                                          <p:spTgt spid="10547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5475">
                                            <p:txEl>
                                              <p:pRg st="6" end="6"/>
                                            </p:txEl>
                                          </p:spTgt>
                                        </p:tgtEl>
                                        <p:attrNameLst>
                                          <p:attrName>style.visibility</p:attrName>
                                        </p:attrNameLst>
                                      </p:cBhvr>
                                      <p:to>
                                        <p:strVal val="visible"/>
                                      </p:to>
                                    </p:set>
                                    <p:animEffect transition="in" filter="blinds(horizontal)">
                                      <p:cBhvr>
                                        <p:cTn id="22" dur="500"/>
                                        <p:tgtEl>
                                          <p:spTgt spid="10547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5475">
                                            <p:txEl>
                                              <p:pRg st="8" end="8"/>
                                            </p:txEl>
                                          </p:spTgt>
                                        </p:tgtEl>
                                        <p:attrNameLst>
                                          <p:attrName>style.visibility</p:attrName>
                                        </p:attrNameLst>
                                      </p:cBhvr>
                                      <p:to>
                                        <p:strVal val="visible"/>
                                      </p:to>
                                    </p:set>
                                    <p:animEffect transition="in" filter="blinds(horizontal)">
                                      <p:cBhvr>
                                        <p:cTn id="27" dur="500"/>
                                        <p:tgtEl>
                                          <p:spTgt spid="1054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39" y="2981326"/>
            <a:ext cx="10028653" cy="569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16"/>
          <p:cNvSpPr txBox="1">
            <a:spLocks noChangeArrowheads="1"/>
          </p:cNvSpPr>
          <p:nvPr/>
        </p:nvSpPr>
        <p:spPr bwMode="auto">
          <a:xfrm>
            <a:off x="1055439" y="467544"/>
            <a:ext cx="100286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just" eaLnBrk="1" hangingPunct="1">
              <a:spcBef>
                <a:spcPct val="0"/>
              </a:spcBef>
              <a:buClrTx/>
              <a:buSzTx/>
              <a:buFontTx/>
              <a:buNone/>
            </a:pPr>
            <a:r>
              <a:rPr lang="es-MX" altLang="es-MX" sz="2400" b="1" i="1" dirty="0"/>
              <a:t>NOTA:</a:t>
            </a:r>
            <a:r>
              <a:rPr lang="es-MX" altLang="es-MX" sz="2400" dirty="0"/>
              <a:t> No confunda átomos con puntos de malla, los puntos de malla son puntos infinitesimales en el espacio (son entes matemáticamente definidos, como la malla entera)…los átomos son entes reales y no siempre corresponde un átomo con un punto de malla.  </a:t>
            </a:r>
            <a:endParaRPr lang="es-ES" altLang="es-MX"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lattic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99455" y="3743396"/>
            <a:ext cx="6408241" cy="5293100"/>
          </a:xfrm>
          <a:noFill/>
          <a:extLst>
            <a:ext uri="{909E8E84-426E-40DD-AFC4-6F175D3DCCD1}">
              <a14:hiddenFill xmlns:a14="http://schemas.microsoft.com/office/drawing/2010/main">
                <a:solidFill>
                  <a:srgbClr val="FFFFFF"/>
                </a:solidFill>
              </a14:hiddenFill>
            </a:ext>
          </a:extLst>
        </p:spPr>
      </p:pic>
      <p:pic>
        <p:nvPicPr>
          <p:cNvPr id="18435" name="Picture 13"/>
          <p:cNvPicPr>
            <a:picLocks noChangeAspect="1" noChangeArrowheads="1"/>
          </p:cNvPicPr>
          <p:nvPr/>
        </p:nvPicPr>
        <p:blipFill>
          <a:blip r:embed="rId3">
            <a:extLst>
              <a:ext uri="{28A0092B-C50C-407E-A947-70E740481C1C}">
                <a14:useLocalDpi xmlns:a14="http://schemas.microsoft.com/office/drawing/2010/main" val="0"/>
              </a:ext>
            </a:extLst>
          </a:blip>
          <a:srcRect l="4778"/>
          <a:stretch>
            <a:fillRect/>
          </a:stretch>
        </p:blipFill>
        <p:spPr bwMode="auto">
          <a:xfrm>
            <a:off x="1199455" y="251520"/>
            <a:ext cx="8936401"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1331640"/>
            <a:ext cx="11725869" cy="374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13" y="251520"/>
            <a:ext cx="9271819"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7"/>
          <p:cNvPicPr>
            <a:picLocks noChangeAspect="1" noChangeArrowheads="1"/>
          </p:cNvPicPr>
          <p:nvPr/>
        </p:nvPicPr>
        <p:blipFill>
          <a:blip r:embed="rId3">
            <a:extLst>
              <a:ext uri="{28A0092B-C50C-407E-A947-70E740481C1C}">
                <a14:useLocalDpi xmlns:a14="http://schemas.microsoft.com/office/drawing/2010/main" val="0"/>
              </a:ext>
            </a:extLst>
          </a:blip>
          <a:srcRect l="1147" r="1547" b="2083"/>
          <a:stretch>
            <a:fillRect/>
          </a:stretch>
        </p:blipFill>
        <p:spPr bwMode="auto">
          <a:xfrm>
            <a:off x="1293813" y="5940152"/>
            <a:ext cx="9175181"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4455"/>
                                        </p:tgtEl>
                                        <p:attrNameLst>
                                          <p:attrName>style.visibility</p:attrName>
                                        </p:attrNameLst>
                                      </p:cBhvr>
                                      <p:to>
                                        <p:strVal val="visible"/>
                                      </p:to>
                                    </p:set>
                                    <p:animEffect transition="in" filter="dissolve">
                                      <p:cBhvr>
                                        <p:cTn id="7"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fig1_3"/>
          <p:cNvPicPr>
            <a:picLocks noGrp="1" noChangeAspect="1" noChangeArrowheads="1"/>
          </p:cNvPicPr>
          <p:nvPr>
            <p:ph/>
          </p:nvPr>
        </p:nvPicPr>
        <p:blipFill>
          <a:blip r:embed="rId2">
            <a:duotone>
              <a:prstClr val="black"/>
              <a:srgbClr val="FFC000">
                <a:tint val="45000"/>
                <a:satMod val="400000"/>
              </a:srgbClr>
            </a:duotone>
            <a:extLst>
              <a:ext uri="{28A0092B-C50C-407E-A947-70E740481C1C}">
                <a14:useLocalDpi xmlns:a14="http://schemas.microsoft.com/office/drawing/2010/main" val="0"/>
              </a:ext>
            </a:extLst>
          </a:blip>
          <a:srcRect l="1222" t="1942"/>
          <a:stretch>
            <a:fillRect/>
          </a:stretch>
        </p:blipFill>
        <p:spPr>
          <a:xfrm>
            <a:off x="407368" y="179512"/>
            <a:ext cx="6955291" cy="8784976"/>
          </a:xfr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7896200" y="1475656"/>
            <a:ext cx="3435556" cy="584775"/>
          </a:xfrm>
          <a:prstGeom prst="rect">
            <a:avLst/>
          </a:prstGeom>
          <a:noFill/>
        </p:spPr>
        <p:txBody>
          <a:bodyPr wrap="none" rtlCol="0">
            <a:spAutoFit/>
          </a:bodyPr>
          <a:lstStyle/>
          <a:p>
            <a:r>
              <a:rPr lang="es-MX" sz="3200" dirty="0" smtClean="0"/>
              <a:t>Sistemas cristalinos</a:t>
            </a:r>
            <a:endParaRPr lang="es-ES" sz="3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443" y="179389"/>
            <a:ext cx="8257095" cy="871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911424" y="323528"/>
            <a:ext cx="10580952" cy="6866667"/>
          </a:xfrm>
          <a:prstGeom prst="rect">
            <a:avLst/>
          </a:prstGeom>
        </p:spPr>
      </p:pic>
      <p:sp>
        <p:nvSpPr>
          <p:cNvPr id="4" name="CuadroTexto 3"/>
          <p:cNvSpPr txBox="1"/>
          <p:nvPr/>
        </p:nvSpPr>
        <p:spPr>
          <a:xfrm>
            <a:off x="729292" y="7596336"/>
            <a:ext cx="10945216" cy="707886"/>
          </a:xfrm>
          <a:prstGeom prst="rect">
            <a:avLst/>
          </a:prstGeom>
          <a:noFill/>
        </p:spPr>
        <p:txBody>
          <a:bodyPr wrap="square" rtlCol="0">
            <a:spAutoFit/>
          </a:bodyPr>
          <a:lstStyle/>
          <a:p>
            <a:r>
              <a:rPr lang="es-MX" sz="2000" dirty="0" smtClean="0">
                <a:solidFill>
                  <a:schemeClr val="bg1">
                    <a:lumMod val="50000"/>
                  </a:schemeClr>
                </a:solidFill>
              </a:rPr>
              <a:t>Los siete sistemas cristalinos de los parámetros que definen la celda. Note que el trigonal de la lámina anterior, aquí es romboedral</a:t>
            </a:r>
            <a:endParaRPr lang="es-MX" sz="2000" dirty="0">
              <a:solidFill>
                <a:schemeClr val="bg1">
                  <a:lumMod val="50000"/>
                </a:schemeClr>
              </a:solidFill>
            </a:endParaRPr>
          </a:p>
        </p:txBody>
      </p:sp>
    </p:spTree>
    <p:extLst>
      <p:ext uri="{BB962C8B-B14F-4D97-AF65-F5344CB8AC3E}">
        <p14:creationId xmlns:p14="http://schemas.microsoft.com/office/powerpoint/2010/main" val="4013921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a4"/>
          <p:cNvPicPr>
            <a:picLocks noChangeAspect="1" noChangeArrowheads="1"/>
          </p:cNvPicPr>
          <p:nvPr/>
        </p:nvPicPr>
        <p:blipFill>
          <a:blip r:embed="rId2">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l="2399" t="954" r="1140"/>
          <a:stretch>
            <a:fillRect/>
          </a:stretch>
        </p:blipFill>
        <p:spPr bwMode="auto">
          <a:xfrm>
            <a:off x="191343" y="0"/>
            <a:ext cx="7537373" cy="925252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a5"/>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1181" t="2380" r="1181" b="6403"/>
          <a:stretch>
            <a:fillRect/>
          </a:stretch>
        </p:blipFill>
        <p:spPr bwMode="auto">
          <a:xfrm>
            <a:off x="438291" y="5251648"/>
            <a:ext cx="7351105" cy="340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a6"/>
          <p:cNvPicPr>
            <a:picLocks noChangeAspect="1" noChangeArrowheads="1"/>
          </p:cNvPicPr>
          <p:nvPr/>
        </p:nvPicPr>
        <p:blipFill>
          <a:blip r:embed="rId3">
            <a:duotone>
              <a:prstClr val="black"/>
              <a:schemeClr val="tx2">
                <a:lumMod val="50000"/>
                <a:tint val="45000"/>
                <a:satMod val="400000"/>
              </a:schemeClr>
            </a:duotone>
            <a:extLst>
              <a:ext uri="{28A0092B-C50C-407E-A947-70E740481C1C}">
                <a14:useLocalDpi xmlns:a14="http://schemas.microsoft.com/office/drawing/2010/main" val="0"/>
              </a:ext>
            </a:extLst>
          </a:blip>
          <a:srcRect/>
          <a:stretch>
            <a:fillRect/>
          </a:stretch>
        </p:blipFill>
        <p:spPr bwMode="auto">
          <a:xfrm>
            <a:off x="407368" y="251520"/>
            <a:ext cx="7382028"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checkerboard(across)">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269593" y="4345803"/>
            <a:ext cx="6209524" cy="4584127"/>
          </a:xfrm>
          <a:prstGeom prst="rect">
            <a:avLst/>
          </a:prstGeom>
          <a:ln w="28575">
            <a:solidFill>
              <a:schemeClr val="accent5"/>
            </a:solidFill>
          </a:ln>
        </p:spPr>
      </p:pic>
      <p:sp>
        <p:nvSpPr>
          <p:cNvPr id="3" name="Rectángulo 2"/>
          <p:cNvSpPr/>
          <p:nvPr/>
        </p:nvSpPr>
        <p:spPr>
          <a:xfrm>
            <a:off x="308125" y="4176526"/>
            <a:ext cx="7162800" cy="307777"/>
          </a:xfrm>
          <a:prstGeom prst="rect">
            <a:avLst/>
          </a:prstGeom>
        </p:spPr>
        <p:txBody>
          <a:bodyPr wrap="square">
            <a:spAutoFit/>
          </a:bodyPr>
          <a:lstStyle/>
          <a:p>
            <a:r>
              <a:rPr lang="es-ES" sz="1400" dirty="0"/>
              <a:t>http://www1.lsbu.ac.uk/water/water_methods.html</a:t>
            </a:r>
          </a:p>
        </p:txBody>
      </p:sp>
      <p:pic>
        <p:nvPicPr>
          <p:cNvPr id="4" name="Imagen 3"/>
          <p:cNvPicPr>
            <a:picLocks noChangeAspect="1"/>
          </p:cNvPicPr>
          <p:nvPr/>
        </p:nvPicPr>
        <p:blipFill>
          <a:blip r:embed="rId3"/>
          <a:stretch>
            <a:fillRect/>
          </a:stretch>
        </p:blipFill>
        <p:spPr>
          <a:xfrm>
            <a:off x="308126" y="100231"/>
            <a:ext cx="6209524" cy="4031408"/>
          </a:xfrm>
          <a:prstGeom prst="rect">
            <a:avLst/>
          </a:prstGeom>
          <a:ln w="38100">
            <a:solidFill>
              <a:schemeClr val="accent5"/>
            </a:solidFill>
          </a:ln>
        </p:spPr>
      </p:pic>
    </p:spTree>
    <p:extLst>
      <p:ext uri="{BB962C8B-B14F-4D97-AF65-F5344CB8AC3E}">
        <p14:creationId xmlns:p14="http://schemas.microsoft.com/office/powerpoint/2010/main" val="370363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a7"/>
          <p:cNvPicPr>
            <a:picLocks noChangeAspect="1" noChangeArrowheads="1"/>
          </p:cNvPicPr>
          <p:nvPr/>
        </p:nvPicPr>
        <p:blipFill>
          <a:blip r:embed="rId3">
            <a:extLst>
              <a:ext uri="{28A0092B-C50C-407E-A947-70E740481C1C}">
                <a14:useLocalDpi xmlns:a14="http://schemas.microsoft.com/office/drawing/2010/main" val="0"/>
              </a:ext>
            </a:extLst>
          </a:blip>
          <a:srcRect r="25258" b="37851"/>
          <a:stretch>
            <a:fillRect/>
          </a:stretch>
        </p:blipFill>
        <p:spPr bwMode="auto">
          <a:xfrm>
            <a:off x="3648076" y="1116014"/>
            <a:ext cx="46085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7"/>
          <p:cNvSpPr txBox="1">
            <a:spLocks noChangeArrowheads="1"/>
          </p:cNvSpPr>
          <p:nvPr/>
        </p:nvSpPr>
        <p:spPr bwMode="auto">
          <a:xfrm>
            <a:off x="3071814" y="3924301"/>
            <a:ext cx="5957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1800">
                <a:solidFill>
                  <a:srgbClr val="CCFF33"/>
                </a:solidFill>
              </a:rPr>
              <a:t>Relaciones estéricas en celdas cúbicas empacadas</a:t>
            </a:r>
          </a:p>
        </p:txBody>
      </p:sp>
      <p:sp>
        <p:nvSpPr>
          <p:cNvPr id="25604" name="Text Box 8"/>
          <p:cNvSpPr txBox="1">
            <a:spLocks noChangeArrowheads="1"/>
          </p:cNvSpPr>
          <p:nvPr/>
        </p:nvSpPr>
        <p:spPr bwMode="auto">
          <a:xfrm>
            <a:off x="3124201" y="482600"/>
            <a:ext cx="578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1800"/>
              <a:t>Modelo de esferas empacadas de SC, BCC y FCC</a:t>
            </a:r>
          </a:p>
          <a:p>
            <a:pPr eaLnBrk="1" hangingPunct="1">
              <a:spcBef>
                <a:spcPct val="0"/>
              </a:spcBef>
              <a:buClrTx/>
              <a:buSzTx/>
              <a:buFontTx/>
              <a:buNone/>
            </a:pPr>
            <a:r>
              <a:rPr lang="es-ES" altLang="es-MX" sz="1800"/>
              <a:t>con un átomo por punto de red (malla)</a:t>
            </a:r>
          </a:p>
        </p:txBody>
      </p:sp>
      <p:sp>
        <p:nvSpPr>
          <p:cNvPr id="25605" name="Text Box 9"/>
          <p:cNvSpPr txBox="1">
            <a:spLocks noChangeArrowheads="1"/>
          </p:cNvSpPr>
          <p:nvPr/>
        </p:nvSpPr>
        <p:spPr bwMode="auto">
          <a:xfrm>
            <a:off x="3124200" y="2643189"/>
            <a:ext cx="5048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1800"/>
              <a:t>¿ Cuántos átomos hay por celda unitaria ?</a:t>
            </a:r>
          </a:p>
          <a:p>
            <a:pPr eaLnBrk="1" hangingPunct="1">
              <a:spcBef>
                <a:spcPct val="0"/>
              </a:spcBef>
              <a:buClrTx/>
              <a:buSzTx/>
              <a:buFontTx/>
              <a:buNone/>
            </a:pPr>
            <a:endParaRPr lang="es-ES" altLang="es-MX" sz="1800"/>
          </a:p>
          <a:p>
            <a:pPr eaLnBrk="1" hangingPunct="1">
              <a:spcBef>
                <a:spcPct val="0"/>
              </a:spcBef>
              <a:buClrTx/>
              <a:buSzTx/>
              <a:buFontTx/>
              <a:buNone/>
            </a:pPr>
            <a:r>
              <a:rPr lang="es-ES" altLang="es-MX" sz="1800"/>
              <a:t>Cuente ahora el número de primeros </a:t>
            </a:r>
          </a:p>
          <a:p>
            <a:pPr eaLnBrk="1" hangingPunct="1">
              <a:spcBef>
                <a:spcPct val="0"/>
              </a:spcBef>
              <a:buClrTx/>
              <a:buSzTx/>
              <a:buFontTx/>
              <a:buNone/>
            </a:pPr>
            <a:r>
              <a:rPr lang="es-ES" altLang="es-MX" sz="1800"/>
              <a:t>vecinos de cada átomo</a:t>
            </a:r>
          </a:p>
        </p:txBody>
      </p:sp>
      <p:graphicFrame>
        <p:nvGraphicFramePr>
          <p:cNvPr id="25606" name="Object 11"/>
          <p:cNvGraphicFramePr>
            <a:graphicFrameLocks noChangeAspect="1"/>
          </p:cNvGraphicFramePr>
          <p:nvPr/>
        </p:nvGraphicFramePr>
        <p:xfrm>
          <a:off x="3216276" y="6588126"/>
          <a:ext cx="1008063" cy="796925"/>
        </p:xfrm>
        <a:graphic>
          <a:graphicData uri="http://schemas.openxmlformats.org/presentationml/2006/ole">
            <mc:AlternateContent xmlns:mc="http://schemas.openxmlformats.org/markup-compatibility/2006">
              <mc:Choice xmlns:v="urn:schemas-microsoft-com:vml" Requires="v">
                <p:oleObj spid="_x0000_s25815" name="Equation" r:id="rId4" imgW="545863" imgH="431613" progId="Equation.DSMT4">
                  <p:embed/>
                </p:oleObj>
              </mc:Choice>
              <mc:Fallback>
                <p:oleObj name="Equation" r:id="rId4" imgW="545863" imgH="431613" progId="Equation.DSMT4">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276" y="6588126"/>
                        <a:ext cx="1008063"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7" name="Object 14"/>
          <p:cNvGraphicFramePr>
            <a:graphicFrameLocks noChangeAspect="1"/>
          </p:cNvGraphicFramePr>
          <p:nvPr>
            <p:extLst>
              <p:ext uri="{D42A27DB-BD31-4B8C-83A1-F6EECF244321}">
                <p14:modId xmlns:p14="http://schemas.microsoft.com/office/powerpoint/2010/main" val="2279474863"/>
              </p:ext>
            </p:extLst>
          </p:nvPr>
        </p:nvGraphicFramePr>
        <p:xfrm>
          <a:off x="4941888" y="6224588"/>
          <a:ext cx="1841500" cy="1316037"/>
        </p:xfrm>
        <a:graphic>
          <a:graphicData uri="http://schemas.openxmlformats.org/presentationml/2006/ole">
            <mc:AlternateContent xmlns:mc="http://schemas.openxmlformats.org/markup-compatibility/2006">
              <mc:Choice xmlns:v="urn:schemas-microsoft-com:vml" Requires="v">
                <p:oleObj spid="_x0000_s25816" name="Equation" r:id="rId6" imgW="888840" imgH="634680" progId="Equation.DSMT4">
                  <p:embed/>
                </p:oleObj>
              </mc:Choice>
              <mc:Fallback>
                <p:oleObj name="Equation" r:id="rId6" imgW="888840" imgH="634680" progId="Equation.DSMT4">
                  <p:embed/>
                  <p:pic>
                    <p:nvPicPr>
                      <p:cNvPr id="0" name="Object 14"/>
                      <p:cNvPicPr>
                        <a:picLocks noChangeAspect="1" noChangeArrowheads="1"/>
                      </p:cNvPicPr>
                      <p:nvPr/>
                    </p:nvPicPr>
                    <p:blipFill>
                      <a:blip r:embed="rId7"/>
                      <a:srcRect/>
                      <a:stretch>
                        <a:fillRect/>
                      </a:stretch>
                    </p:blipFill>
                    <p:spPr bwMode="auto">
                      <a:xfrm>
                        <a:off x="4941888" y="6224588"/>
                        <a:ext cx="1841500"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8" name="Object 15"/>
          <p:cNvGraphicFramePr>
            <a:graphicFrameLocks noChangeAspect="1"/>
          </p:cNvGraphicFramePr>
          <p:nvPr>
            <p:extLst>
              <p:ext uri="{D42A27DB-BD31-4B8C-83A1-F6EECF244321}">
                <p14:modId xmlns:p14="http://schemas.microsoft.com/office/powerpoint/2010/main" val="3606017071"/>
              </p:ext>
            </p:extLst>
          </p:nvPr>
        </p:nvGraphicFramePr>
        <p:xfrm>
          <a:off x="7086600" y="6156325"/>
          <a:ext cx="1787525" cy="1295400"/>
        </p:xfrm>
        <a:graphic>
          <a:graphicData uri="http://schemas.openxmlformats.org/presentationml/2006/ole">
            <mc:AlternateContent xmlns:mc="http://schemas.openxmlformats.org/markup-compatibility/2006">
              <mc:Choice xmlns:v="urn:schemas-microsoft-com:vml" Requires="v">
                <p:oleObj spid="_x0000_s25817" name="Equation" r:id="rId8" imgW="876240" imgH="634680" progId="Equation.DSMT4">
                  <p:embed/>
                </p:oleObj>
              </mc:Choice>
              <mc:Fallback>
                <p:oleObj name="Equation" r:id="rId8" imgW="876240" imgH="634680" progId="Equation.DSMT4">
                  <p:embed/>
                  <p:pic>
                    <p:nvPicPr>
                      <p:cNvPr id="0" name="Object 15"/>
                      <p:cNvPicPr>
                        <a:picLocks noChangeAspect="1" noChangeArrowheads="1"/>
                      </p:cNvPicPr>
                      <p:nvPr/>
                    </p:nvPicPr>
                    <p:blipFill>
                      <a:blip r:embed="rId9"/>
                      <a:srcRect/>
                      <a:stretch>
                        <a:fillRect/>
                      </a:stretch>
                    </p:blipFill>
                    <p:spPr bwMode="auto">
                      <a:xfrm>
                        <a:off x="7086600" y="6156325"/>
                        <a:ext cx="17875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9" name="Text Box 16"/>
          <p:cNvSpPr txBox="1">
            <a:spLocks noChangeArrowheads="1"/>
          </p:cNvSpPr>
          <p:nvPr/>
        </p:nvSpPr>
        <p:spPr bwMode="auto">
          <a:xfrm>
            <a:off x="3051176" y="7629526"/>
            <a:ext cx="56229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1800">
                <a:solidFill>
                  <a:srgbClr val="FFFF00"/>
                </a:solidFill>
              </a:rPr>
              <a:t>Definiendo un factor de empacamiento como….</a:t>
            </a:r>
          </a:p>
          <a:p>
            <a:pPr eaLnBrk="1" hangingPunct="1">
              <a:spcBef>
                <a:spcPct val="0"/>
              </a:spcBef>
              <a:buClrTx/>
              <a:buSzTx/>
              <a:buFontTx/>
              <a:buNone/>
            </a:pPr>
            <a:endParaRPr lang="es-ES" altLang="es-MX" sz="1800">
              <a:solidFill>
                <a:srgbClr val="FFFF00"/>
              </a:solidFill>
            </a:endParaRPr>
          </a:p>
          <a:p>
            <a:pPr eaLnBrk="1" hangingPunct="1">
              <a:spcBef>
                <a:spcPct val="0"/>
              </a:spcBef>
              <a:buClrTx/>
              <a:buSzTx/>
              <a:buFontTx/>
              <a:buNone/>
            </a:pPr>
            <a:r>
              <a:rPr lang="es-ES" altLang="es-MX" sz="1800">
                <a:solidFill>
                  <a:srgbClr val="FFFF00"/>
                </a:solidFill>
              </a:rPr>
              <a:t>¿Cuál es el factor de empacamiento para cada </a:t>
            </a:r>
          </a:p>
          <a:p>
            <a:pPr eaLnBrk="1" hangingPunct="1">
              <a:spcBef>
                <a:spcPct val="0"/>
              </a:spcBef>
              <a:buClrTx/>
              <a:buSzTx/>
              <a:buFontTx/>
              <a:buNone/>
            </a:pPr>
            <a:r>
              <a:rPr lang="es-ES" altLang="es-MX" sz="1800">
                <a:solidFill>
                  <a:srgbClr val="FFFF00"/>
                </a:solidFill>
              </a:rPr>
              <a:t>una de estas tres ?</a:t>
            </a:r>
          </a:p>
        </p:txBody>
      </p:sp>
      <p:pic>
        <p:nvPicPr>
          <p:cNvPr id="25610" name="Picture 17" descr="re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7350" y="3948114"/>
            <a:ext cx="6408738"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4"/>
          <p:cNvSpPr txBox="1">
            <a:spLocks noChangeArrowheads="1"/>
          </p:cNvSpPr>
          <p:nvPr/>
        </p:nvSpPr>
        <p:spPr bwMode="auto">
          <a:xfrm>
            <a:off x="3051175" y="554039"/>
            <a:ext cx="7671459" cy="3139321"/>
          </a:xfrm>
          <a:prstGeom prst="rect">
            <a:avLst/>
          </a:prstGeom>
          <a:noFill/>
          <a:ln w="9525">
            <a:noFill/>
            <a:miter lim="800000"/>
            <a:headEnd/>
            <a:tailEnd/>
          </a:ln>
        </p:spPr>
        <p:txBody>
          <a:bodyPr wrap="none">
            <a:spAutoFit/>
          </a:bodyPr>
          <a:lstStyle/>
          <a:p>
            <a:pPr marL="285750" indent="-285750" eaLnBrk="1" hangingPunct="1">
              <a:buFont typeface="Courier New" panose="02070309020205020404" pitchFamily="49" charset="0"/>
              <a:buChar char="o"/>
              <a:defRPr/>
            </a:pPr>
            <a:r>
              <a:rPr lang="es-ES" dirty="0">
                <a:latin typeface="Verdana" pitchFamily="34" charset="0"/>
              </a:rPr>
              <a:t>Si Polonio (el único en condición estándar) es </a:t>
            </a:r>
            <a:r>
              <a:rPr lang="es-ES" dirty="0" smtClean="0">
                <a:latin typeface="Verdana" pitchFamily="34" charset="0"/>
              </a:rPr>
              <a:t>cúbico P y tiene</a:t>
            </a:r>
            <a:endParaRPr lang="es-ES" dirty="0">
              <a:latin typeface="Verdana" pitchFamily="34" charset="0"/>
            </a:endParaRPr>
          </a:p>
          <a:p>
            <a:pPr eaLnBrk="1" hangingPunct="1">
              <a:defRPr/>
            </a:pPr>
            <a:r>
              <a:rPr lang="es-ES" dirty="0" smtClean="0">
                <a:latin typeface="Verdana" pitchFamily="34" charset="0"/>
              </a:rPr>
              <a:t>	una </a:t>
            </a:r>
            <a:r>
              <a:rPr lang="es-ES" dirty="0">
                <a:latin typeface="Verdana" pitchFamily="34" charset="0"/>
              </a:rPr>
              <a:t>masa molar de  0.209 Kg </a:t>
            </a:r>
            <a:r>
              <a:rPr lang="es-ES" i="1" dirty="0">
                <a:latin typeface="Verdana" pitchFamily="34" charset="0"/>
              </a:rPr>
              <a:t>a</a:t>
            </a:r>
            <a:r>
              <a:rPr lang="es-ES" sz="1050" i="1" dirty="0">
                <a:latin typeface="Verdana" pitchFamily="34" charset="0"/>
              </a:rPr>
              <a:t>0</a:t>
            </a:r>
            <a:r>
              <a:rPr lang="es-ES" dirty="0">
                <a:latin typeface="Verdana" pitchFamily="34" charset="0"/>
              </a:rPr>
              <a:t>= 3.34 </a:t>
            </a:r>
            <a:r>
              <a:rPr lang="es-ES" dirty="0" smtClean="0">
                <a:latin typeface="Book Antiqua"/>
              </a:rPr>
              <a:t>Å (</a:t>
            </a:r>
            <a:r>
              <a:rPr lang="es-MX" dirty="0"/>
              <a:t>9196 </a:t>
            </a:r>
            <a:r>
              <a:rPr lang="es-MX" dirty="0" smtClean="0"/>
              <a:t>kg/m</a:t>
            </a:r>
            <a:r>
              <a:rPr lang="es-MX" baseline="30000" dirty="0" smtClean="0"/>
              <a:t>3)</a:t>
            </a:r>
            <a:endParaRPr lang="es-ES" dirty="0">
              <a:latin typeface="Verdana" pitchFamily="34" charset="0"/>
            </a:endParaRPr>
          </a:p>
          <a:p>
            <a:pPr marL="285750" indent="-285750" eaLnBrk="1" hangingPunct="1">
              <a:buFont typeface="Courier New" panose="02070309020205020404" pitchFamily="49" charset="0"/>
              <a:buChar char="o"/>
              <a:defRPr/>
            </a:pPr>
            <a:endParaRPr lang="es-ES" dirty="0">
              <a:latin typeface="Verdana" pitchFamily="34" charset="0"/>
            </a:endParaRPr>
          </a:p>
          <a:p>
            <a:pPr marL="285750" indent="-285750" eaLnBrk="1" hangingPunct="1">
              <a:buFont typeface="Courier New" panose="02070309020205020404" pitchFamily="49" charset="0"/>
              <a:buChar char="o"/>
              <a:defRPr/>
            </a:pPr>
            <a:r>
              <a:rPr lang="es-ES" dirty="0">
                <a:latin typeface="Verdana" pitchFamily="34" charset="0"/>
              </a:rPr>
              <a:t>Molibdeno 0.09594 Kg es BCC  </a:t>
            </a:r>
            <a:r>
              <a:rPr lang="es-ES" i="1" dirty="0">
                <a:latin typeface="Verdana" pitchFamily="34" charset="0"/>
              </a:rPr>
              <a:t>a</a:t>
            </a:r>
            <a:r>
              <a:rPr lang="es-ES" sz="1050" i="1" dirty="0">
                <a:latin typeface="Verdana" pitchFamily="34" charset="0"/>
              </a:rPr>
              <a:t>0</a:t>
            </a:r>
            <a:r>
              <a:rPr lang="es-ES" dirty="0">
                <a:latin typeface="Verdana" pitchFamily="34" charset="0"/>
              </a:rPr>
              <a:t>= 3.1468 </a:t>
            </a:r>
            <a:r>
              <a:rPr lang="es-ES" dirty="0" smtClean="0">
                <a:latin typeface="Book Antiqua"/>
              </a:rPr>
              <a:t>Å  (</a:t>
            </a:r>
            <a:r>
              <a:rPr lang="es-MX" dirty="0"/>
              <a:t>10.2 </a:t>
            </a:r>
            <a:r>
              <a:rPr lang="es-MX" dirty="0" smtClean="0"/>
              <a:t>g/cm</a:t>
            </a:r>
            <a:r>
              <a:rPr lang="es-MX" baseline="30000" dirty="0" smtClean="0"/>
              <a:t>3)</a:t>
            </a:r>
            <a:endParaRPr lang="es-ES" dirty="0">
              <a:latin typeface="Verdana" pitchFamily="34" charset="0"/>
            </a:endParaRPr>
          </a:p>
          <a:p>
            <a:pPr marL="285750" indent="-285750" eaLnBrk="1" hangingPunct="1">
              <a:buFont typeface="Courier New" panose="02070309020205020404" pitchFamily="49" charset="0"/>
              <a:buChar char="o"/>
              <a:defRPr/>
            </a:pPr>
            <a:endParaRPr lang="es-ES" dirty="0">
              <a:latin typeface="Verdana" pitchFamily="34" charset="0"/>
            </a:endParaRPr>
          </a:p>
          <a:p>
            <a:pPr marL="285750" indent="-285750" eaLnBrk="1" hangingPunct="1">
              <a:buFont typeface="Courier New" panose="02070309020205020404" pitchFamily="49" charset="0"/>
              <a:buChar char="o"/>
              <a:defRPr/>
            </a:pPr>
            <a:r>
              <a:rPr lang="es-ES" dirty="0">
                <a:latin typeface="Verdana" pitchFamily="34" charset="0"/>
              </a:rPr>
              <a:t>Oro 0.19697 Kg es FCC  a</a:t>
            </a:r>
            <a:r>
              <a:rPr lang="es-ES" sz="1050" i="1" dirty="0">
                <a:latin typeface="Verdana" pitchFamily="34" charset="0"/>
              </a:rPr>
              <a:t>0</a:t>
            </a:r>
            <a:r>
              <a:rPr lang="es-ES" dirty="0">
                <a:latin typeface="Verdana" pitchFamily="34" charset="0"/>
              </a:rPr>
              <a:t>= 4.0786 </a:t>
            </a:r>
            <a:r>
              <a:rPr lang="es-ES" dirty="0" smtClean="0">
                <a:latin typeface="Book Antiqua"/>
              </a:rPr>
              <a:t>Å  (</a:t>
            </a:r>
            <a:r>
              <a:rPr lang="es-MX" dirty="0" smtClean="0"/>
              <a:t>19.300 g/m</a:t>
            </a:r>
            <a:r>
              <a:rPr lang="es-MX" baseline="30000" dirty="0" smtClean="0"/>
              <a:t>3</a:t>
            </a:r>
            <a:r>
              <a:rPr lang="es-MX" dirty="0" smtClean="0"/>
              <a:t>)</a:t>
            </a:r>
            <a:endParaRPr lang="es-ES" dirty="0">
              <a:latin typeface="Verdana" pitchFamily="34" charset="0"/>
            </a:endParaRPr>
          </a:p>
          <a:p>
            <a:pPr marL="285750" indent="-285750" eaLnBrk="1" hangingPunct="1">
              <a:buFont typeface="Courier New" panose="02070309020205020404" pitchFamily="49" charset="0"/>
              <a:buChar char="o"/>
              <a:defRPr/>
            </a:pPr>
            <a:endParaRPr lang="es-ES" dirty="0">
              <a:latin typeface="Verdana" pitchFamily="34" charset="0"/>
            </a:endParaRPr>
          </a:p>
          <a:p>
            <a:pPr eaLnBrk="1" hangingPunct="1">
              <a:defRPr/>
            </a:pPr>
            <a:r>
              <a:rPr lang="es-ES" dirty="0">
                <a:latin typeface="Verdana" pitchFamily="34" charset="0"/>
              </a:rPr>
              <a:t>¿Cuál es la densidad de cada uno de ellos ?</a:t>
            </a:r>
          </a:p>
          <a:p>
            <a:pPr eaLnBrk="1" hangingPunct="1">
              <a:defRPr/>
            </a:pPr>
            <a:endParaRPr lang="es-ES" dirty="0">
              <a:latin typeface="Verdana" pitchFamily="34" charset="0"/>
            </a:endParaRPr>
          </a:p>
          <a:p>
            <a:pPr eaLnBrk="1" hangingPunct="1">
              <a:defRPr/>
            </a:pPr>
            <a:endParaRPr lang="es-ES" dirty="0">
              <a:solidFill>
                <a:srgbClr val="FFFF00"/>
              </a:solidFill>
              <a:latin typeface="Verdana" pitchFamily="34" charset="0"/>
            </a:endParaRPr>
          </a:p>
          <a:p>
            <a:pPr eaLnBrk="1" hangingPunct="1">
              <a:defRPr/>
            </a:pPr>
            <a:endParaRPr lang="es-ES" dirty="0">
              <a:latin typeface="Verdana" pitchFamily="34" charset="0"/>
            </a:endParaRPr>
          </a:p>
        </p:txBody>
      </p:sp>
      <p:graphicFrame>
        <p:nvGraphicFramePr>
          <p:cNvPr id="26627" name="Object 6"/>
          <p:cNvGraphicFramePr>
            <a:graphicFrameLocks noChangeAspect="1"/>
          </p:cNvGraphicFramePr>
          <p:nvPr/>
        </p:nvGraphicFramePr>
        <p:xfrm>
          <a:off x="5016500" y="3635376"/>
          <a:ext cx="1728788" cy="1336675"/>
        </p:xfrm>
        <a:graphic>
          <a:graphicData uri="http://schemas.openxmlformats.org/presentationml/2006/ole">
            <mc:AlternateContent xmlns:mc="http://schemas.openxmlformats.org/markup-compatibility/2006">
              <mc:Choice xmlns:v="urn:schemas-microsoft-com:vml" Requires="v">
                <p:oleObj spid="_x0000_s26698" name="Equation" r:id="rId3" imgW="672808" imgH="520474" progId="Equation.DSMT4">
                  <p:embed/>
                </p:oleObj>
              </mc:Choice>
              <mc:Fallback>
                <p:oleObj name="Equation" r:id="rId3" imgW="672808" imgH="520474"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0" y="3635376"/>
                        <a:ext cx="1728788" cy="133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4 CuadroTexto"/>
          <p:cNvSpPr txBox="1"/>
          <p:nvPr/>
        </p:nvSpPr>
        <p:spPr>
          <a:xfrm>
            <a:off x="3432176" y="5867401"/>
            <a:ext cx="4386263" cy="2678113"/>
          </a:xfrm>
          <a:prstGeom prst="rect">
            <a:avLst/>
          </a:prstGeom>
          <a:noFill/>
        </p:spPr>
        <p:txBody>
          <a:bodyPr wrap="none">
            <a:spAutoFit/>
          </a:bodyPr>
          <a:lstStyle/>
          <a:p>
            <a:pPr eaLnBrk="1" hangingPunct="1">
              <a:defRPr/>
            </a:pPr>
            <a:r>
              <a:rPr lang="es-MX" sz="2400" b="1" i="1" dirty="0" err="1">
                <a:effectLst>
                  <a:outerShdw blurRad="38100" dist="38100" dir="2700000" algn="tl">
                    <a:srgbClr val="000000">
                      <a:alpha val="43137"/>
                    </a:srgbClr>
                  </a:outerShdw>
                </a:effectLst>
                <a:latin typeface="Bookman Old Style" pitchFamily="18" charset="0"/>
              </a:rPr>
              <a:t>N</a:t>
            </a:r>
            <a:r>
              <a:rPr lang="es-MX" sz="1400" b="1" i="1" dirty="0" err="1">
                <a:effectLst>
                  <a:outerShdw blurRad="38100" dist="38100" dir="2700000" algn="tl">
                    <a:srgbClr val="000000">
                      <a:alpha val="43137"/>
                    </a:srgbClr>
                  </a:outerShdw>
                </a:effectLst>
                <a:latin typeface="Bookman Old Style" pitchFamily="18" charset="0"/>
              </a:rPr>
              <a:t>c</a:t>
            </a:r>
            <a:r>
              <a:rPr lang="es-MX" sz="1400" b="1" i="1" dirty="0">
                <a:effectLst>
                  <a:outerShdw blurRad="38100" dist="38100" dir="2700000" algn="tl">
                    <a:srgbClr val="000000">
                      <a:alpha val="43137"/>
                    </a:srgbClr>
                  </a:outerShdw>
                </a:effectLst>
                <a:latin typeface="Bookman Old Style" pitchFamily="18" charset="0"/>
              </a:rPr>
              <a:t> </a:t>
            </a:r>
            <a:r>
              <a:rPr lang="es-MX" dirty="0">
                <a:latin typeface="+mn-lt"/>
              </a:rPr>
              <a:t>=  átomos o moléculas por celda</a:t>
            </a:r>
          </a:p>
          <a:p>
            <a:pPr eaLnBrk="1" hangingPunct="1">
              <a:defRPr/>
            </a:pPr>
            <a:endParaRPr lang="es-MX" dirty="0">
              <a:latin typeface="+mn-lt"/>
            </a:endParaRPr>
          </a:p>
          <a:p>
            <a:pPr eaLnBrk="1" hangingPunct="1">
              <a:defRPr/>
            </a:pPr>
            <a:r>
              <a:rPr lang="es-MX" sz="2400" b="1" i="1" dirty="0">
                <a:effectLst>
                  <a:outerShdw blurRad="38100" dist="38100" dir="2700000" algn="tl">
                    <a:srgbClr val="000000">
                      <a:alpha val="43137"/>
                    </a:srgbClr>
                  </a:outerShdw>
                </a:effectLst>
                <a:latin typeface="Bookman Old Style" pitchFamily="18" charset="0"/>
              </a:rPr>
              <a:t>M </a:t>
            </a:r>
            <a:r>
              <a:rPr lang="es-MX" dirty="0"/>
              <a:t>= </a:t>
            </a:r>
            <a:r>
              <a:rPr lang="es-MX" dirty="0">
                <a:solidFill>
                  <a:srgbClr val="EAEAEA"/>
                </a:solidFill>
                <a:latin typeface="Verdana"/>
              </a:rPr>
              <a:t>masa molar</a:t>
            </a:r>
          </a:p>
          <a:p>
            <a:pPr eaLnBrk="1" hangingPunct="1">
              <a:defRPr/>
            </a:pPr>
            <a:endParaRPr lang="es-MX" dirty="0">
              <a:solidFill>
                <a:srgbClr val="EAEAEA"/>
              </a:solidFill>
              <a:latin typeface="Verdana"/>
            </a:endParaRPr>
          </a:p>
          <a:p>
            <a:pPr eaLnBrk="1" hangingPunct="1">
              <a:defRPr/>
            </a:pPr>
            <a:r>
              <a:rPr lang="es-MX" sz="2400" b="1" i="1" dirty="0">
                <a:effectLst>
                  <a:outerShdw blurRad="38100" dist="38100" dir="2700000" algn="tl">
                    <a:srgbClr val="000000">
                      <a:alpha val="43137"/>
                    </a:srgbClr>
                  </a:outerShdw>
                </a:effectLst>
                <a:latin typeface="Bookman Old Style" pitchFamily="18" charset="0"/>
              </a:rPr>
              <a:t>N</a:t>
            </a:r>
            <a:r>
              <a:rPr lang="es-MX" sz="1400" b="1" i="1" dirty="0">
                <a:effectLst>
                  <a:outerShdw blurRad="38100" dist="38100" dir="2700000" algn="tl">
                    <a:srgbClr val="000000">
                      <a:alpha val="43137"/>
                    </a:srgbClr>
                  </a:outerShdw>
                </a:effectLst>
                <a:latin typeface="Bookman Old Style" pitchFamily="18" charset="0"/>
              </a:rPr>
              <a:t>A</a:t>
            </a:r>
            <a:r>
              <a:rPr lang="es-MX" b="1" i="1" dirty="0">
                <a:effectLst>
                  <a:outerShdw blurRad="38100" dist="38100" dir="2700000" algn="tl">
                    <a:srgbClr val="000000">
                      <a:alpha val="43137"/>
                    </a:srgbClr>
                  </a:outerShdw>
                </a:effectLst>
                <a:latin typeface="Bookman Old Style" pitchFamily="18" charset="0"/>
              </a:rPr>
              <a:t> </a:t>
            </a:r>
            <a:r>
              <a:rPr lang="es-MX" dirty="0"/>
              <a:t>= </a:t>
            </a:r>
            <a:r>
              <a:rPr lang="es-MX" dirty="0">
                <a:solidFill>
                  <a:srgbClr val="EAEAEA"/>
                </a:solidFill>
                <a:latin typeface="Verdana"/>
              </a:rPr>
              <a:t>número de Avogadro</a:t>
            </a:r>
          </a:p>
          <a:p>
            <a:pPr eaLnBrk="1" hangingPunct="1">
              <a:defRPr/>
            </a:pPr>
            <a:endParaRPr lang="es-MX" dirty="0">
              <a:solidFill>
                <a:srgbClr val="EAEAEA"/>
              </a:solidFill>
              <a:latin typeface="Verdana"/>
            </a:endParaRPr>
          </a:p>
          <a:p>
            <a:pPr eaLnBrk="1" hangingPunct="1">
              <a:defRPr/>
            </a:pPr>
            <a:r>
              <a:rPr lang="es-MX" sz="2400" b="1" i="1" dirty="0" err="1">
                <a:effectLst>
                  <a:outerShdw blurRad="38100" dist="38100" dir="2700000" algn="tl">
                    <a:srgbClr val="000000">
                      <a:alpha val="43137"/>
                    </a:srgbClr>
                  </a:outerShdw>
                </a:effectLst>
                <a:latin typeface="Bookman Old Style" pitchFamily="18" charset="0"/>
              </a:rPr>
              <a:t>V</a:t>
            </a:r>
            <a:r>
              <a:rPr lang="es-MX" sz="1400" b="1" i="1" dirty="0" err="1">
                <a:effectLst>
                  <a:outerShdw blurRad="38100" dist="38100" dir="2700000" algn="tl">
                    <a:srgbClr val="000000">
                      <a:alpha val="43137"/>
                    </a:srgbClr>
                  </a:outerShdw>
                </a:effectLst>
                <a:latin typeface="Bookman Old Style" pitchFamily="18" charset="0"/>
              </a:rPr>
              <a:t>c</a:t>
            </a:r>
            <a:r>
              <a:rPr lang="es-MX" sz="1400" b="1" i="1" dirty="0">
                <a:effectLst>
                  <a:outerShdw blurRad="38100" dist="38100" dir="2700000" algn="tl">
                    <a:srgbClr val="000000">
                      <a:alpha val="43137"/>
                    </a:srgbClr>
                  </a:outerShdw>
                </a:effectLst>
                <a:latin typeface="Bookman Old Style" pitchFamily="18" charset="0"/>
              </a:rPr>
              <a:t> </a:t>
            </a:r>
            <a:r>
              <a:rPr lang="es-MX" dirty="0"/>
              <a:t>=  </a:t>
            </a:r>
            <a:r>
              <a:rPr lang="es-MX" dirty="0">
                <a:latin typeface="+mn-lt"/>
              </a:rPr>
              <a:t>volumen de celda</a:t>
            </a:r>
          </a:p>
          <a:p>
            <a:pPr eaLnBrk="1" hangingPunct="1">
              <a:defRPr/>
            </a:pPr>
            <a:endParaRPr lang="es-MX"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2351584" y="1115616"/>
            <a:ext cx="7036941" cy="739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p:cNvSpPr txBox="1">
            <a:spLocks noChangeArrowheads="1"/>
          </p:cNvSpPr>
          <p:nvPr/>
        </p:nvSpPr>
        <p:spPr bwMode="auto">
          <a:xfrm>
            <a:off x="2063552" y="323528"/>
            <a:ext cx="7148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2400" dirty="0"/>
              <a:t>Coordenadas internas de una celda cristalina</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a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200007"/>
            <a:ext cx="6092825"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a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222" y="4988918"/>
            <a:ext cx="5980144" cy="287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6"/>
          <p:cNvSpPr txBox="1">
            <a:spLocks noChangeArrowheads="1"/>
          </p:cNvSpPr>
          <p:nvPr/>
        </p:nvSpPr>
        <p:spPr bwMode="auto">
          <a:xfrm>
            <a:off x="3792539" y="8743950"/>
            <a:ext cx="4886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2000">
                <a:solidFill>
                  <a:srgbClr val="FFFF00"/>
                </a:solidFill>
                <a:latin typeface="Times New Roman" panose="02020603050405020304" pitchFamily="18" charset="0"/>
              </a:rPr>
              <a:t>Notar  aquí  la  coordinación  de  cada  esfera </a:t>
            </a:r>
          </a:p>
        </p:txBody>
      </p:sp>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288" y="3635896"/>
            <a:ext cx="4521904" cy="439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7292281" y="1691680"/>
            <a:ext cx="3412231" cy="923330"/>
          </a:xfrm>
          <a:prstGeom prst="rect">
            <a:avLst/>
          </a:prstGeom>
          <a:noFill/>
        </p:spPr>
        <p:txBody>
          <a:bodyPr wrap="square" rtlCol="0">
            <a:spAutoFit/>
          </a:bodyPr>
          <a:lstStyle/>
          <a:p>
            <a:r>
              <a:rPr lang="es-ES" dirty="0" smtClean="0"/>
              <a:t>Ya que vio los primeros vecinos, trate ahora de ver los segundos vecinos y cuéntelos</a:t>
            </a:r>
            <a:endParaRPr lang="es-ES" dirty="0"/>
          </a:p>
        </p:txBody>
      </p:sp>
      <p:sp>
        <p:nvSpPr>
          <p:cNvPr id="3" name="CuadroTexto 2"/>
          <p:cNvSpPr txBox="1"/>
          <p:nvPr/>
        </p:nvSpPr>
        <p:spPr>
          <a:xfrm>
            <a:off x="6096001" y="3829684"/>
            <a:ext cx="5760640" cy="923330"/>
          </a:xfrm>
          <a:prstGeom prst="rect">
            <a:avLst/>
          </a:prstGeom>
          <a:noFill/>
        </p:spPr>
        <p:txBody>
          <a:bodyPr wrap="square" rtlCol="0">
            <a:spAutoFit/>
          </a:bodyPr>
          <a:lstStyle/>
          <a:p>
            <a:r>
              <a:rPr lang="es-ES" dirty="0" smtClean="0"/>
              <a:t>Esta es una malla cúbica I, aquí si podría contar hasta la tercera vecindad. Trate ahora de hacerlo con cada unos de los átomos, recuerde que son mallas  de Bravais</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7"/>
                                        </p:tgtEl>
                                        <p:attrNameLst>
                                          <p:attrName>style.visibility</p:attrName>
                                        </p:attrNameLst>
                                      </p:cBhvr>
                                      <p:to>
                                        <p:strVal val="visible"/>
                                      </p:to>
                                    </p:set>
                                    <p:anim calcmode="lin" valueType="num">
                                      <p:cBhvr additive="base">
                                        <p:cTn id="13" dur="500" fill="hold"/>
                                        <p:tgtEl>
                                          <p:spTgt spid="13317"/>
                                        </p:tgtEl>
                                        <p:attrNameLst>
                                          <p:attrName>ppt_x</p:attrName>
                                        </p:attrNameLst>
                                      </p:cBhvr>
                                      <p:tavLst>
                                        <p:tav tm="0">
                                          <p:val>
                                            <p:strVal val="#ppt_x"/>
                                          </p:val>
                                        </p:tav>
                                        <p:tav tm="100000">
                                          <p:val>
                                            <p:strVal val="#ppt_x"/>
                                          </p:val>
                                        </p:tav>
                                      </p:tavLst>
                                    </p:anim>
                                    <p:anim calcmode="lin" valueType="num">
                                      <p:cBhvr additive="base">
                                        <p:cTn id="14"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a9b"/>
          <p:cNvPicPr>
            <a:picLocks noChangeAspect="1" noChangeArrowheads="1"/>
          </p:cNvPicPr>
          <p:nvPr/>
        </p:nvPicPr>
        <p:blipFill>
          <a:blip r:embed="rId2">
            <a:extLst>
              <a:ext uri="{28A0092B-C50C-407E-A947-70E740481C1C}">
                <a14:useLocalDpi xmlns:a14="http://schemas.microsoft.com/office/drawing/2010/main" val="0"/>
              </a:ext>
            </a:extLst>
          </a:blip>
          <a:srcRect l="1106" r="1820"/>
          <a:stretch>
            <a:fillRect/>
          </a:stretch>
        </p:blipFill>
        <p:spPr bwMode="auto">
          <a:xfrm>
            <a:off x="1199456" y="179512"/>
            <a:ext cx="9045594"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a9f"/>
          <p:cNvPicPr>
            <a:picLocks noChangeAspect="1" noChangeArrowheads="1"/>
          </p:cNvPicPr>
          <p:nvPr/>
        </p:nvPicPr>
        <p:blipFill>
          <a:blip r:embed="rId3">
            <a:extLst>
              <a:ext uri="{28A0092B-C50C-407E-A947-70E740481C1C}">
                <a14:useLocalDpi xmlns:a14="http://schemas.microsoft.com/office/drawing/2010/main" val="0"/>
              </a:ext>
            </a:extLst>
          </a:blip>
          <a:srcRect r="757"/>
          <a:stretch>
            <a:fillRect/>
          </a:stretch>
        </p:blipFill>
        <p:spPr bwMode="auto">
          <a:xfrm>
            <a:off x="3287688" y="3620466"/>
            <a:ext cx="532923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7"/>
          <p:cNvSpPr txBox="1">
            <a:spLocks noChangeArrowheads="1"/>
          </p:cNvSpPr>
          <p:nvPr/>
        </p:nvSpPr>
        <p:spPr bwMode="auto">
          <a:xfrm>
            <a:off x="2855913" y="6084888"/>
            <a:ext cx="6400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2000" dirty="0">
                <a:latin typeface="Times New Roman" panose="02020603050405020304" pitchFamily="18" charset="0"/>
              </a:rPr>
              <a:t>También se puede mencionar la </a:t>
            </a:r>
            <a:r>
              <a:rPr lang="es-ES" altLang="es-MX" sz="2000" dirty="0">
                <a:solidFill>
                  <a:srgbClr val="FFFF00"/>
                </a:solidFill>
                <a:latin typeface="Times New Roman" panose="02020603050405020304" pitchFamily="18" charset="0"/>
              </a:rPr>
              <a:t>densidad lineal</a:t>
            </a:r>
            <a:r>
              <a:rPr lang="es-ES" altLang="es-MX" sz="2000" dirty="0">
                <a:latin typeface="Times New Roman" panose="02020603050405020304" pitchFamily="18" charset="0"/>
              </a:rPr>
              <a:t>, que sería en número de </a:t>
            </a:r>
            <a:r>
              <a:rPr lang="es-ES" altLang="es-MX" sz="2000" dirty="0" smtClean="0">
                <a:latin typeface="Times New Roman" panose="02020603050405020304" pitchFamily="18" charset="0"/>
              </a:rPr>
              <a:t>puntos </a:t>
            </a:r>
            <a:r>
              <a:rPr lang="es-ES" altLang="es-MX" sz="2000" dirty="0">
                <a:latin typeface="Times New Roman" panose="02020603050405020304" pitchFamily="18" charset="0"/>
              </a:rPr>
              <a:t>de red </a:t>
            </a:r>
            <a:r>
              <a:rPr lang="es-ES" altLang="es-MX" sz="2000" dirty="0" smtClean="0">
                <a:latin typeface="Times New Roman" panose="02020603050405020304" pitchFamily="18" charset="0"/>
              </a:rPr>
              <a:t>(menos </a:t>
            </a:r>
            <a:r>
              <a:rPr lang="es-ES" altLang="es-MX" sz="2000" dirty="0">
                <a:latin typeface="Times New Roman" panose="02020603050405020304" pitchFamily="18" charset="0"/>
              </a:rPr>
              <a:t>1) por unidad de longitud.</a:t>
            </a:r>
          </a:p>
          <a:p>
            <a:pPr eaLnBrk="1" hangingPunct="1">
              <a:spcBef>
                <a:spcPct val="0"/>
              </a:spcBef>
              <a:buClrTx/>
              <a:buSzTx/>
              <a:buFontTx/>
              <a:buNone/>
            </a:pPr>
            <a:endParaRPr lang="es-ES" altLang="es-MX" sz="2000" dirty="0">
              <a:latin typeface="Times New Roman" panose="02020603050405020304" pitchFamily="18" charset="0"/>
            </a:endParaRPr>
          </a:p>
          <a:p>
            <a:pPr eaLnBrk="1" hangingPunct="1">
              <a:spcBef>
                <a:spcPct val="0"/>
              </a:spcBef>
              <a:buClrTx/>
              <a:buSzTx/>
              <a:buFontTx/>
              <a:buNone/>
            </a:pPr>
            <a:r>
              <a:rPr lang="es-ES" altLang="es-MX" sz="2000" dirty="0">
                <a:latin typeface="Times New Roman" panose="02020603050405020304" pitchFamily="18" charset="0"/>
              </a:rPr>
              <a:t>También una </a:t>
            </a:r>
            <a:r>
              <a:rPr lang="es-ES" altLang="es-MX" sz="2000" dirty="0">
                <a:solidFill>
                  <a:srgbClr val="FFFF00"/>
                </a:solidFill>
                <a:latin typeface="Times New Roman" panose="02020603050405020304" pitchFamily="18" charset="0"/>
              </a:rPr>
              <a:t>densidad de cara</a:t>
            </a:r>
            <a:r>
              <a:rPr lang="es-ES" altLang="es-MX" sz="2000" dirty="0">
                <a:latin typeface="Times New Roman" panose="02020603050405020304" pitchFamily="18" charset="0"/>
              </a:rPr>
              <a:t> = átomos por cara/área de cara</a:t>
            </a:r>
          </a:p>
          <a:p>
            <a:pPr eaLnBrk="1" hangingPunct="1">
              <a:spcBef>
                <a:spcPct val="0"/>
              </a:spcBef>
              <a:buClrTx/>
              <a:buSzTx/>
              <a:buFontTx/>
              <a:buNone/>
            </a:pPr>
            <a:endParaRPr lang="es-ES" altLang="es-MX" sz="2000" dirty="0">
              <a:latin typeface="Times New Roman" panose="02020603050405020304" pitchFamily="18" charset="0"/>
            </a:endParaRPr>
          </a:p>
          <a:p>
            <a:pPr eaLnBrk="1" hangingPunct="1">
              <a:spcBef>
                <a:spcPct val="0"/>
              </a:spcBef>
              <a:buClrTx/>
              <a:buSzTx/>
              <a:buFontTx/>
              <a:buNone/>
            </a:pPr>
            <a:r>
              <a:rPr lang="es-ES" altLang="es-MX" sz="2000" dirty="0">
                <a:solidFill>
                  <a:srgbClr val="FFFF00"/>
                </a:solidFill>
                <a:latin typeface="Times New Roman" panose="02020603050405020304" pitchFamily="18" charset="0"/>
              </a:rPr>
              <a:t>Fracción de empacamiento de cara</a:t>
            </a:r>
            <a:r>
              <a:rPr lang="es-ES" altLang="es-MX" sz="2000" dirty="0">
                <a:latin typeface="Times New Roman" panose="02020603050405020304" pitchFamily="18" charset="0"/>
              </a:rPr>
              <a:t> = área de átomos por cara/área de cara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446717" y="448654"/>
            <a:ext cx="669728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just" eaLnBrk="1" hangingPunct="1">
              <a:spcBef>
                <a:spcPct val="0"/>
              </a:spcBef>
              <a:buClrTx/>
              <a:buSzTx/>
              <a:buFontTx/>
              <a:buNone/>
            </a:pPr>
            <a:r>
              <a:rPr lang="es-ES" altLang="es-MX" sz="2400" b="1" dirty="0">
                <a:latin typeface="Arial" panose="020B0604020202020204" pitchFamily="34" charset="0"/>
              </a:rPr>
              <a:t>Para contar el número de átomos en una celda unitaria de tres dimensiones, debe tenerse en cuenta que:</a:t>
            </a:r>
          </a:p>
          <a:p>
            <a:pPr eaLnBrk="1" hangingPunct="1">
              <a:spcBef>
                <a:spcPct val="0"/>
              </a:spcBef>
              <a:buClrTx/>
              <a:buSzTx/>
              <a:buFontTx/>
              <a:buNone/>
            </a:pPr>
            <a:endParaRPr lang="es-ES" altLang="es-MX" sz="2400" dirty="0">
              <a:latin typeface="Arial" panose="020B0604020202020204" pitchFamily="34" charset="0"/>
            </a:endParaRPr>
          </a:p>
        </p:txBody>
      </p:sp>
      <p:sp>
        <p:nvSpPr>
          <p:cNvPr id="30723" name="Text Box 3"/>
          <p:cNvSpPr txBox="1">
            <a:spLocks noChangeArrowheads="1"/>
          </p:cNvSpPr>
          <p:nvPr/>
        </p:nvSpPr>
        <p:spPr bwMode="auto">
          <a:xfrm>
            <a:off x="695400" y="2051051"/>
            <a:ext cx="113052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Char char="•"/>
            </a:pPr>
            <a:r>
              <a:rPr lang="es-ES" altLang="es-MX" sz="1800" b="1" dirty="0">
                <a:latin typeface="Arial" panose="020B0604020202020204" pitchFamily="34" charset="0"/>
              </a:rPr>
              <a:t>  Un átomo en un vértice es compartido por </a:t>
            </a:r>
            <a:r>
              <a:rPr lang="es-ES" altLang="es-MX" sz="1800" b="1" dirty="0">
                <a:solidFill>
                  <a:srgbClr val="FFFF00"/>
                </a:solidFill>
                <a:latin typeface="Arial" panose="020B0604020202020204" pitchFamily="34" charset="0"/>
              </a:rPr>
              <a:t>8</a:t>
            </a:r>
            <a:r>
              <a:rPr lang="es-ES" altLang="es-MX" sz="1800" b="1" dirty="0">
                <a:latin typeface="Arial" panose="020B0604020202020204" pitchFamily="34" charset="0"/>
              </a:rPr>
              <a:t> celdas por lo que solo cuenta por </a:t>
            </a:r>
            <a:r>
              <a:rPr lang="es-ES" altLang="es-MX" sz="1800" b="1" dirty="0">
                <a:solidFill>
                  <a:srgbClr val="FFFF00"/>
                </a:solidFill>
                <a:latin typeface="Arial" panose="020B0604020202020204" pitchFamily="34" charset="0"/>
              </a:rPr>
              <a:t>1/8</a:t>
            </a:r>
          </a:p>
          <a:p>
            <a:pPr eaLnBrk="1" hangingPunct="1">
              <a:spcBef>
                <a:spcPct val="0"/>
              </a:spcBef>
              <a:buClrTx/>
              <a:buSzTx/>
              <a:buFontTx/>
              <a:buChar char="•"/>
            </a:pPr>
            <a:endParaRPr lang="es-ES" altLang="es-MX" sz="1800" b="1" dirty="0">
              <a:latin typeface="Arial" panose="020B0604020202020204" pitchFamily="34" charset="0"/>
            </a:endParaRPr>
          </a:p>
          <a:p>
            <a:pPr eaLnBrk="1" hangingPunct="1">
              <a:spcBef>
                <a:spcPct val="0"/>
              </a:spcBef>
              <a:buClrTx/>
              <a:buSzTx/>
              <a:buFontTx/>
              <a:buChar char="•"/>
            </a:pPr>
            <a:r>
              <a:rPr lang="es-ES" altLang="es-MX" sz="1800" b="1" dirty="0">
                <a:latin typeface="Arial" panose="020B0604020202020204" pitchFamily="34" charset="0"/>
              </a:rPr>
              <a:t>  Un átomo colocado en una arista es compartido por </a:t>
            </a:r>
            <a:r>
              <a:rPr lang="es-ES" altLang="es-MX" sz="1800" b="1" dirty="0">
                <a:solidFill>
                  <a:srgbClr val="FFFF00"/>
                </a:solidFill>
                <a:latin typeface="Arial" panose="020B0604020202020204" pitchFamily="34" charset="0"/>
              </a:rPr>
              <a:t>4</a:t>
            </a:r>
            <a:r>
              <a:rPr lang="es-ES" altLang="es-MX" sz="1800" b="1" dirty="0">
                <a:latin typeface="Arial" panose="020B0604020202020204" pitchFamily="34" charset="0"/>
              </a:rPr>
              <a:t> celdas por lo que sólo cuenta por  </a:t>
            </a:r>
            <a:r>
              <a:rPr lang="es-ES" altLang="es-MX" sz="1800" b="1" dirty="0">
                <a:solidFill>
                  <a:srgbClr val="FFFF00"/>
                </a:solidFill>
                <a:latin typeface="Arial" panose="020B0604020202020204" pitchFamily="34" charset="0"/>
              </a:rPr>
              <a:t>¼</a:t>
            </a:r>
            <a:r>
              <a:rPr lang="es-ES" altLang="es-MX" sz="1800" b="1" dirty="0">
                <a:latin typeface="Arial" panose="020B0604020202020204" pitchFamily="34" charset="0"/>
              </a:rPr>
              <a:t>  </a:t>
            </a:r>
          </a:p>
          <a:p>
            <a:pPr eaLnBrk="1" hangingPunct="1">
              <a:spcBef>
                <a:spcPct val="0"/>
              </a:spcBef>
              <a:buClrTx/>
              <a:buSzTx/>
              <a:buFontTx/>
              <a:buChar char="•"/>
            </a:pPr>
            <a:endParaRPr lang="es-ES" altLang="es-MX" sz="1800" b="1" dirty="0">
              <a:latin typeface="Arial" panose="020B0604020202020204" pitchFamily="34" charset="0"/>
            </a:endParaRPr>
          </a:p>
          <a:p>
            <a:pPr eaLnBrk="1" hangingPunct="1">
              <a:spcBef>
                <a:spcPct val="0"/>
              </a:spcBef>
              <a:buClrTx/>
              <a:buSzTx/>
              <a:buFontTx/>
              <a:buChar char="•"/>
            </a:pPr>
            <a:r>
              <a:rPr lang="es-ES" altLang="es-MX" sz="1800" b="1" dirty="0">
                <a:latin typeface="Arial" panose="020B0604020202020204" pitchFamily="34" charset="0"/>
              </a:rPr>
              <a:t> Un átomo colocado en una cara es compartido por </a:t>
            </a:r>
            <a:r>
              <a:rPr lang="es-ES" altLang="es-MX" sz="1800" b="1" dirty="0">
                <a:solidFill>
                  <a:srgbClr val="FFFF00"/>
                </a:solidFill>
                <a:latin typeface="Arial" panose="020B0604020202020204" pitchFamily="34" charset="0"/>
              </a:rPr>
              <a:t>2</a:t>
            </a:r>
            <a:r>
              <a:rPr lang="es-ES" altLang="es-MX" sz="1800" b="1" dirty="0">
                <a:latin typeface="Arial" panose="020B0604020202020204" pitchFamily="34" charset="0"/>
              </a:rPr>
              <a:t> celdas por lo que sólo contribuye con </a:t>
            </a:r>
            <a:r>
              <a:rPr lang="es-ES" altLang="es-MX" sz="1800" b="1" dirty="0">
                <a:solidFill>
                  <a:srgbClr val="FFFF00"/>
                </a:solidFill>
                <a:latin typeface="Arial" panose="020B0604020202020204" pitchFamily="34" charset="0"/>
              </a:rPr>
              <a:t>½</a:t>
            </a:r>
          </a:p>
          <a:p>
            <a:pPr eaLnBrk="1" hangingPunct="1">
              <a:spcBef>
                <a:spcPct val="0"/>
              </a:spcBef>
              <a:buClrTx/>
              <a:buSzTx/>
              <a:buFontTx/>
              <a:buChar char="•"/>
            </a:pPr>
            <a:endParaRPr lang="es-ES" altLang="es-MX" sz="1800" b="1" dirty="0">
              <a:latin typeface="Arial" panose="020B0604020202020204" pitchFamily="34" charset="0"/>
            </a:endParaRPr>
          </a:p>
          <a:p>
            <a:pPr eaLnBrk="1" hangingPunct="1">
              <a:spcBef>
                <a:spcPct val="0"/>
              </a:spcBef>
              <a:buClrTx/>
              <a:buSzTx/>
              <a:buFontTx/>
              <a:buChar char="•"/>
            </a:pPr>
            <a:r>
              <a:rPr lang="es-ES" altLang="es-MX" sz="1800" b="1" dirty="0">
                <a:latin typeface="Arial" panose="020B0604020202020204" pitchFamily="34" charset="0"/>
              </a:rPr>
              <a:t>Un átomo colocado dentro de la celda, pertenece sólo a esa celda y se cuenta como </a:t>
            </a:r>
            <a:r>
              <a:rPr lang="es-ES" altLang="es-MX" sz="1800" b="1" dirty="0">
                <a:solidFill>
                  <a:srgbClr val="FFFF00"/>
                </a:solidFill>
                <a:latin typeface="Arial" panose="020B0604020202020204" pitchFamily="34" charset="0"/>
              </a:rPr>
              <a:t>1</a:t>
            </a:r>
          </a:p>
          <a:p>
            <a:pPr eaLnBrk="1" hangingPunct="1">
              <a:spcBef>
                <a:spcPct val="0"/>
              </a:spcBef>
              <a:buClrTx/>
              <a:buSzTx/>
              <a:buFontTx/>
              <a:buNone/>
            </a:pPr>
            <a:endParaRPr lang="es-ES" altLang="es-MX" sz="1800" dirty="0">
              <a:latin typeface="Arial" panose="020B0604020202020204" pitchFamily="34" charset="0"/>
            </a:endParaRP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4139952"/>
            <a:ext cx="7607637" cy="28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663" y="6982239"/>
            <a:ext cx="8420461" cy="191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7368" y="611560"/>
            <a:ext cx="11228343" cy="3960440"/>
          </a:xfrm>
          <a:prstGeom prst="rect">
            <a:avLst/>
          </a:prstGeom>
        </p:spPr>
      </p:pic>
      <p:sp>
        <p:nvSpPr>
          <p:cNvPr id="3" name="CuadroTexto 2"/>
          <p:cNvSpPr txBox="1"/>
          <p:nvPr/>
        </p:nvSpPr>
        <p:spPr>
          <a:xfrm>
            <a:off x="479376" y="5436096"/>
            <a:ext cx="9539791" cy="1384995"/>
          </a:xfrm>
          <a:prstGeom prst="rect">
            <a:avLst/>
          </a:prstGeom>
          <a:noFill/>
        </p:spPr>
        <p:txBody>
          <a:bodyPr wrap="none" rtlCol="0">
            <a:spAutoFit/>
          </a:bodyPr>
          <a:lstStyle/>
          <a:p>
            <a:r>
              <a:rPr lang="es-MX" sz="2800" b="1" dirty="0" smtClean="0">
                <a:effectLst>
                  <a:outerShdw blurRad="38100" dist="38100" dir="2700000" algn="tl">
                    <a:srgbClr val="000000">
                      <a:alpha val="43137"/>
                    </a:srgbClr>
                  </a:outerShdw>
                </a:effectLst>
              </a:rPr>
              <a:t>Cúbico “simple” será cúbico P o CP</a:t>
            </a:r>
          </a:p>
          <a:p>
            <a:r>
              <a:rPr lang="es-MX" sz="2800" b="1" dirty="0" smtClean="0">
                <a:effectLst>
                  <a:outerShdw blurRad="38100" dist="38100" dir="2700000" algn="tl">
                    <a:srgbClr val="000000">
                      <a:alpha val="43137"/>
                    </a:srgbClr>
                  </a:outerShdw>
                </a:effectLst>
              </a:rPr>
              <a:t>Cúbico centrado en cuerpo será Cúbico I  o simplemente CI</a:t>
            </a:r>
          </a:p>
          <a:p>
            <a:r>
              <a:rPr lang="es-MX" sz="2800" b="1" dirty="0" smtClean="0">
                <a:effectLst>
                  <a:outerShdw blurRad="38100" dist="38100" dir="2700000" algn="tl">
                    <a:srgbClr val="000000">
                      <a:alpha val="43137"/>
                    </a:srgbClr>
                  </a:outerShdw>
                </a:effectLst>
              </a:rPr>
              <a:t>Cubico centrado en caras, será Cúbico F o simplemente CF</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78086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2704" y="683568"/>
            <a:ext cx="338455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3 Imagen" descr="cubo_hueco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5760" y="323528"/>
            <a:ext cx="4075171" cy="390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5"/>
          <a:stretch>
            <a:fillRect/>
          </a:stretch>
        </p:blipFill>
        <p:spPr>
          <a:xfrm>
            <a:off x="479376" y="4499992"/>
            <a:ext cx="3888432" cy="4277275"/>
          </a:xfrm>
          <a:prstGeom prst="rect">
            <a:avLst/>
          </a:prstGeom>
        </p:spPr>
      </p:pic>
      <p:pic>
        <p:nvPicPr>
          <p:cNvPr id="3" name="Imagen 2"/>
          <p:cNvPicPr>
            <a:picLocks noChangeAspect="1"/>
          </p:cNvPicPr>
          <p:nvPr/>
        </p:nvPicPr>
        <p:blipFill rotWithShape="1">
          <a:blip r:embed="rId6"/>
          <a:srcRect b="51158"/>
          <a:stretch/>
        </p:blipFill>
        <p:spPr>
          <a:xfrm>
            <a:off x="4482333" y="4499992"/>
            <a:ext cx="7540073" cy="3672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FFFF"/>
            </a:gs>
            <a:gs pos="100000">
              <a:srgbClr val="5D9E9E"/>
            </a:gs>
          </a:gsLst>
          <a:lin ang="5400000" scaled="1"/>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clrChange>
              <a:clrFrom>
                <a:srgbClr val="000000"/>
              </a:clrFrom>
              <a:clrTo>
                <a:srgbClr val="000000">
                  <a:alpha val="0"/>
                </a:srgbClr>
              </a:clrTo>
            </a:clrChange>
          </a:blip>
          <a:stretch>
            <a:fillRect/>
          </a:stretch>
        </p:blipFill>
        <p:spPr>
          <a:xfrm>
            <a:off x="2279576" y="1475656"/>
            <a:ext cx="5774970" cy="5771907"/>
          </a:xfrm>
          <a:prstGeom prst="rect">
            <a:avLst/>
          </a:prstGeom>
        </p:spPr>
      </p:pic>
    </p:spTree>
    <p:extLst>
      <p:ext uri="{BB962C8B-B14F-4D97-AF65-F5344CB8AC3E}">
        <p14:creationId xmlns:p14="http://schemas.microsoft.com/office/powerpoint/2010/main" val="19763771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n 1"/>
          <p:cNvPicPr>
            <a:picLocks noChangeAspect="1"/>
          </p:cNvPicPr>
          <p:nvPr/>
        </p:nvPicPr>
        <p:blipFill>
          <a:blip r:embed="rId2">
            <a:extLst>
              <a:ext uri="{28A0092B-C50C-407E-A947-70E740481C1C}">
                <a14:useLocalDpi xmlns:a14="http://schemas.microsoft.com/office/drawing/2010/main" val="0"/>
              </a:ext>
            </a:extLst>
          </a:blip>
          <a:srcRect r="57648"/>
          <a:stretch>
            <a:fillRect/>
          </a:stretch>
        </p:blipFill>
        <p:spPr bwMode="auto">
          <a:xfrm>
            <a:off x="2207568" y="0"/>
            <a:ext cx="3417312" cy="331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Imagen 2"/>
          <p:cNvPicPr>
            <a:picLocks noChangeAspect="1"/>
          </p:cNvPicPr>
          <p:nvPr/>
        </p:nvPicPr>
        <p:blipFill>
          <a:blip r:embed="rId2">
            <a:extLst>
              <a:ext uri="{28A0092B-C50C-407E-A947-70E740481C1C}">
                <a14:useLocalDpi xmlns:a14="http://schemas.microsoft.com/office/drawing/2010/main" val="0"/>
              </a:ext>
            </a:extLst>
          </a:blip>
          <a:srcRect l="58144"/>
          <a:stretch>
            <a:fillRect/>
          </a:stretch>
        </p:blipFill>
        <p:spPr bwMode="auto">
          <a:xfrm>
            <a:off x="6032630" y="0"/>
            <a:ext cx="3377527" cy="331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3348474"/>
            <a:ext cx="8831133" cy="316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3919" y="6552075"/>
            <a:ext cx="7338430" cy="239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500" fill="hold"/>
                                        <p:tgtEl>
                                          <p:spTgt spid="34820"/>
                                        </p:tgtEl>
                                        <p:attrNameLst>
                                          <p:attrName>ppt_x</p:attrName>
                                        </p:attrNameLst>
                                      </p:cBhvr>
                                      <p:tavLst>
                                        <p:tav tm="0">
                                          <p:val>
                                            <p:strVal val="#ppt_x"/>
                                          </p:val>
                                        </p:tav>
                                        <p:tav tm="100000">
                                          <p:val>
                                            <p:strVal val="#ppt_x"/>
                                          </p:val>
                                        </p:tav>
                                      </p:tavLst>
                                    </p:anim>
                                    <p:anim calcmode="lin" valueType="num">
                                      <p:cBhvr additive="base">
                                        <p:cTn id="8" dur="500" fill="hold"/>
                                        <p:tgtEl>
                                          <p:spTgt spid="348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21"/>
                                        </p:tgtEl>
                                        <p:attrNameLst>
                                          <p:attrName>style.visibility</p:attrName>
                                        </p:attrNameLst>
                                      </p:cBhvr>
                                      <p:to>
                                        <p:strVal val="visible"/>
                                      </p:to>
                                    </p:set>
                                    <p:anim calcmode="lin" valueType="num">
                                      <p:cBhvr additive="base">
                                        <p:cTn id="13" dur="500" fill="hold"/>
                                        <p:tgtEl>
                                          <p:spTgt spid="34821"/>
                                        </p:tgtEl>
                                        <p:attrNameLst>
                                          <p:attrName>ppt_x</p:attrName>
                                        </p:attrNameLst>
                                      </p:cBhvr>
                                      <p:tavLst>
                                        <p:tav tm="0">
                                          <p:val>
                                            <p:strVal val="#ppt_x"/>
                                          </p:val>
                                        </p:tav>
                                        <p:tav tm="100000">
                                          <p:val>
                                            <p:strVal val="#ppt_x"/>
                                          </p:val>
                                        </p:tav>
                                      </p:tavLst>
                                    </p:anim>
                                    <p:anim calcmode="lin" valueType="num">
                                      <p:cBhvr additive="base">
                                        <p:cTn id="14"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66337" y="313479"/>
            <a:ext cx="9117460" cy="3403175"/>
          </a:xfrm>
          <a:prstGeom prst="rect">
            <a:avLst/>
          </a:prstGeom>
        </p:spPr>
      </p:pic>
      <p:sp>
        <p:nvSpPr>
          <p:cNvPr id="3" name="Rectángulo 2"/>
          <p:cNvSpPr/>
          <p:nvPr/>
        </p:nvSpPr>
        <p:spPr>
          <a:xfrm>
            <a:off x="3725334" y="3796366"/>
            <a:ext cx="8043333" cy="307777"/>
          </a:xfrm>
          <a:prstGeom prst="rect">
            <a:avLst/>
          </a:prstGeom>
        </p:spPr>
        <p:txBody>
          <a:bodyPr wrap="square">
            <a:spAutoFit/>
          </a:bodyPr>
          <a:lstStyle/>
          <a:p>
            <a:r>
              <a:rPr lang="es-ES" sz="1400" dirty="0"/>
              <a:t>http://rkt.chem.ox.ac.uk/lectures/liqsolns/liquids.html</a:t>
            </a:r>
          </a:p>
        </p:txBody>
      </p:sp>
      <p:pic>
        <p:nvPicPr>
          <p:cNvPr id="4" name="Imagen 3"/>
          <p:cNvPicPr>
            <a:picLocks noChangeAspect="1"/>
          </p:cNvPicPr>
          <p:nvPr/>
        </p:nvPicPr>
        <p:blipFill>
          <a:blip r:embed="rId3"/>
          <a:stretch>
            <a:fillRect/>
          </a:stretch>
        </p:blipFill>
        <p:spPr>
          <a:xfrm>
            <a:off x="1266337" y="4183856"/>
            <a:ext cx="5703044" cy="4200024"/>
          </a:xfrm>
          <a:prstGeom prst="rect">
            <a:avLst/>
          </a:prstGeom>
        </p:spPr>
      </p:pic>
      <p:sp>
        <p:nvSpPr>
          <p:cNvPr id="5" name="Rectángulo 4"/>
          <p:cNvSpPr/>
          <p:nvPr/>
        </p:nvSpPr>
        <p:spPr>
          <a:xfrm>
            <a:off x="1266336" y="8509437"/>
            <a:ext cx="11853333" cy="307777"/>
          </a:xfrm>
          <a:prstGeom prst="rect">
            <a:avLst/>
          </a:prstGeom>
        </p:spPr>
        <p:txBody>
          <a:bodyPr wrap="square">
            <a:spAutoFit/>
          </a:bodyPr>
          <a:lstStyle/>
          <a:p>
            <a:r>
              <a:rPr lang="es-ES" sz="1400" dirty="0"/>
              <a:t>http://pubs.rsc.org/-/content/articlelanding/2013/ra/c2ra22745b#!divAbstract</a:t>
            </a:r>
          </a:p>
        </p:txBody>
      </p:sp>
      <p:sp>
        <p:nvSpPr>
          <p:cNvPr id="6" name="CuadroTexto 5"/>
          <p:cNvSpPr txBox="1"/>
          <p:nvPr/>
        </p:nvSpPr>
        <p:spPr>
          <a:xfrm>
            <a:off x="7193002" y="5148064"/>
            <a:ext cx="3307316" cy="369332"/>
          </a:xfrm>
          <a:prstGeom prst="rect">
            <a:avLst/>
          </a:prstGeom>
          <a:noFill/>
        </p:spPr>
        <p:txBody>
          <a:bodyPr wrap="none" rtlCol="0">
            <a:spAutoFit/>
          </a:bodyPr>
          <a:lstStyle/>
          <a:p>
            <a:r>
              <a:rPr lang="es-MX" dirty="0" smtClean="0"/>
              <a:t>Función radial de pares para ceria</a:t>
            </a:r>
            <a:endParaRPr lang="es-ES" dirty="0"/>
          </a:p>
        </p:txBody>
      </p:sp>
    </p:spTree>
    <p:extLst>
      <p:ext uri="{BB962C8B-B14F-4D97-AF65-F5344CB8AC3E}">
        <p14:creationId xmlns:p14="http://schemas.microsoft.com/office/powerpoint/2010/main" val="152239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g1_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104112" y="332239"/>
            <a:ext cx="4705350" cy="4970462"/>
          </a:xfrm>
          <a:noFill/>
          <a:extLst>
            <a:ext uri="{909E8E84-426E-40DD-AFC4-6F175D3DCCD1}">
              <a14:hiddenFill xmlns:a14="http://schemas.microsoft.com/office/drawing/2010/main">
                <a:solidFill>
                  <a:srgbClr val="FFFFFF"/>
                </a:solidFill>
              </a14:hiddenFill>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323528"/>
            <a:ext cx="6490426" cy="7272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711" y="4140200"/>
            <a:ext cx="3541713"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151" y="323851"/>
            <a:ext cx="3586163"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p:cNvSpPr txBox="1">
            <a:spLocks noChangeArrowheads="1"/>
          </p:cNvSpPr>
          <p:nvPr/>
        </p:nvSpPr>
        <p:spPr bwMode="auto">
          <a:xfrm>
            <a:off x="2979738" y="8120063"/>
            <a:ext cx="5403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MX" altLang="es-MX" sz="1800">
                <a:latin typeface="Arial" panose="020B0604020202020204" pitchFamily="34" charset="0"/>
              </a:rPr>
              <a:t>Se ve claro que se trata de la misma estructura con</a:t>
            </a:r>
          </a:p>
          <a:p>
            <a:pPr eaLnBrk="1" hangingPunct="1">
              <a:spcBef>
                <a:spcPct val="0"/>
              </a:spcBef>
              <a:buClrTx/>
              <a:buSzTx/>
              <a:buFontTx/>
              <a:buNone/>
            </a:pPr>
            <a:r>
              <a:rPr lang="es-MX" altLang="es-MX" sz="1800">
                <a:latin typeface="Arial" panose="020B0604020202020204" pitchFamily="34" charset="0"/>
              </a:rPr>
              <a:t>una translación del origen??</a:t>
            </a:r>
            <a:endParaRPr lang="es-ES" altLang="es-MX" sz="1800">
              <a:latin typeface="Arial" panose="020B06040202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1"/>
            <a:ext cx="28638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box(in)">
                                      <p:cBhvr>
                                        <p:cTn id="7" dur="500"/>
                                        <p:tgtEl>
                                          <p:spTgt spid="114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4690"/>
                                        </p:tgtEl>
                                        <p:attrNameLst>
                                          <p:attrName>style.visibility</p:attrName>
                                        </p:attrNameLst>
                                      </p:cBhvr>
                                      <p:to>
                                        <p:strVal val="visible"/>
                                      </p:to>
                                    </p:set>
                                    <p:anim calcmode="lin" valueType="num">
                                      <p:cBhvr additive="base">
                                        <p:cTn id="12" dur="500" fill="hold"/>
                                        <p:tgtEl>
                                          <p:spTgt spid="114690"/>
                                        </p:tgtEl>
                                        <p:attrNameLst>
                                          <p:attrName>ppt_x</p:attrName>
                                        </p:attrNameLst>
                                      </p:cBhvr>
                                      <p:tavLst>
                                        <p:tav tm="0">
                                          <p:val>
                                            <p:strVal val="#ppt_x"/>
                                          </p:val>
                                        </p:tav>
                                        <p:tav tm="100000">
                                          <p:val>
                                            <p:strVal val="#ppt_x"/>
                                          </p:val>
                                        </p:tav>
                                      </p:tavLst>
                                    </p:anim>
                                    <p:anim calcmode="lin" valueType="num">
                                      <p:cBhvr additive="base">
                                        <p:cTn id="13" dur="500" fill="hold"/>
                                        <p:tgtEl>
                                          <p:spTgt spid="11469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14692"/>
                                        </p:tgtEl>
                                        <p:attrNameLst>
                                          <p:attrName>style.visibility</p:attrName>
                                        </p:attrNameLst>
                                      </p:cBhvr>
                                      <p:to>
                                        <p:strVal val="visible"/>
                                      </p:to>
                                    </p:set>
                                    <p:animEffect transition="in" filter="diamond(in)">
                                      <p:cBhvr>
                                        <p:cTn id="18" dur="1000"/>
                                        <p:tgtEl>
                                          <p:spTgt spid="11469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par>
                          <p:cTn id="24" fill="hold" nodeType="afterGroup">
                            <p:stCondLst>
                              <p:cond delay="2000"/>
                            </p:stCondLst>
                            <p:childTnLst>
                              <p:par>
                                <p:cTn id="25" presetID="50" presetClass="path" presetSubtype="0" accel="50000" decel="50000" fill="hold" nodeType="afterEffect">
                                  <p:stCondLst>
                                    <p:cond delay="0"/>
                                  </p:stCondLst>
                                  <p:childTnLst>
                                    <p:animMotion origin="layout" path="M 3.68178E-6 4.72222E-6 L 0.14754 4.72222E-6 C 0.21346 4.72222E-6 0.29486 0.13559 0.29486 0.24618 L 0.29486 0.49218 " pathEditMode="relative" rAng="0" ptsTypes="FfFF">
                                      <p:cBhvr>
                                        <p:cTn id="26" dur="2000" fill="hold"/>
                                        <p:tgtEl>
                                          <p:spTgt spid="5"/>
                                        </p:tgtEl>
                                        <p:attrNameLst>
                                          <p:attrName>ppt_x</p:attrName>
                                          <p:attrName>ppt_y</p:attrName>
                                        </p:attrNameLst>
                                      </p:cBhvr>
                                      <p:rCtr x="14732" y="24601"/>
                                    </p:animMotion>
                                  </p:childTnLst>
                                </p:cTn>
                              </p:par>
                            </p:childTnLst>
                          </p:cTn>
                        </p:par>
                        <p:par>
                          <p:cTn id="27" fill="hold" nodeType="afterGroup">
                            <p:stCondLst>
                              <p:cond delay="4000"/>
                            </p:stCondLst>
                            <p:childTnLst>
                              <p:par>
                                <p:cTn id="28" presetID="6" presetClass="emph" presetSubtype="0" fill="hold" nodeType="afterEffect">
                                  <p:stCondLst>
                                    <p:cond delay="0"/>
                                  </p:stCondLst>
                                  <p:childTnLst>
                                    <p:animScale>
                                      <p:cBhvr>
                                        <p:cTn id="29" dur="2000" fill="hold"/>
                                        <p:tgtEl>
                                          <p:spTgt spid="5"/>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9c"/>
          <p:cNvPicPr>
            <a:picLocks noChangeAspect="1" noChangeArrowheads="1"/>
          </p:cNvPicPr>
          <p:nvPr/>
        </p:nvPicPr>
        <p:blipFill>
          <a:blip r:embed="rId3">
            <a:extLst>
              <a:ext uri="{28A0092B-C50C-407E-A947-70E740481C1C}">
                <a14:useLocalDpi xmlns:a14="http://schemas.microsoft.com/office/drawing/2010/main" val="0"/>
              </a:ext>
            </a:extLst>
          </a:blip>
          <a:srcRect t="6377" r="4720"/>
          <a:stretch>
            <a:fillRect/>
          </a:stretch>
        </p:blipFill>
        <p:spPr bwMode="auto">
          <a:xfrm>
            <a:off x="2414961" y="847495"/>
            <a:ext cx="7630663" cy="368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9"/>
          <p:cNvGrpSpPr>
            <a:grpSpLocks/>
          </p:cNvGrpSpPr>
          <p:nvPr/>
        </p:nvGrpSpPr>
        <p:grpSpPr bwMode="auto">
          <a:xfrm>
            <a:off x="3000375" y="4643438"/>
            <a:ext cx="2857500" cy="3143250"/>
            <a:chOff x="196" y="1203"/>
            <a:chExt cx="1929" cy="2541"/>
          </a:xfrm>
        </p:grpSpPr>
        <p:grpSp>
          <p:nvGrpSpPr>
            <p:cNvPr id="38930" name="Group 12"/>
            <p:cNvGrpSpPr>
              <a:grpSpLocks/>
            </p:cNvGrpSpPr>
            <p:nvPr/>
          </p:nvGrpSpPr>
          <p:grpSpPr bwMode="auto">
            <a:xfrm>
              <a:off x="196" y="1203"/>
              <a:ext cx="1929" cy="2541"/>
              <a:chOff x="215" y="549"/>
              <a:chExt cx="2175" cy="2641"/>
            </a:xfrm>
          </p:grpSpPr>
          <p:pic>
            <p:nvPicPr>
              <p:cNvPr id="38936" name="Picture 3" descr="F0304"/>
              <p:cNvPicPr>
                <a:picLocks noChangeAspect="1" noChangeArrowheads="1"/>
              </p:cNvPicPr>
              <p:nvPr/>
            </p:nvPicPr>
            <p:blipFill>
              <a:blip r:embed="rId4">
                <a:extLst>
                  <a:ext uri="{28A0092B-C50C-407E-A947-70E740481C1C}">
                    <a14:useLocalDpi xmlns:a14="http://schemas.microsoft.com/office/drawing/2010/main" val="0"/>
                  </a:ext>
                </a:extLst>
              </a:blip>
              <a:srcRect r="65790"/>
              <a:stretch>
                <a:fillRect/>
              </a:stretch>
            </p:blipFill>
            <p:spPr bwMode="auto">
              <a:xfrm>
                <a:off x="215" y="549"/>
                <a:ext cx="2175" cy="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7" name="Line 4"/>
              <p:cNvSpPr>
                <a:spLocks noChangeShapeType="1"/>
              </p:cNvSpPr>
              <p:nvPr/>
            </p:nvSpPr>
            <p:spPr bwMode="auto">
              <a:xfrm flipH="1">
                <a:off x="488" y="2126"/>
                <a:ext cx="308" cy="591"/>
              </a:xfrm>
              <a:prstGeom prst="line">
                <a:avLst/>
              </a:prstGeom>
              <a:noFill/>
              <a:ln w="762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8938" name="Line 5"/>
              <p:cNvSpPr>
                <a:spLocks noChangeShapeType="1"/>
              </p:cNvSpPr>
              <p:nvPr/>
            </p:nvSpPr>
            <p:spPr bwMode="auto">
              <a:xfrm flipV="1">
                <a:off x="796" y="1061"/>
                <a:ext cx="102" cy="1065"/>
              </a:xfrm>
              <a:prstGeom prst="line">
                <a:avLst/>
              </a:prstGeom>
              <a:noFill/>
              <a:ln w="762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8939" name="Line 6"/>
              <p:cNvSpPr>
                <a:spLocks noChangeShapeType="1"/>
              </p:cNvSpPr>
              <p:nvPr/>
            </p:nvSpPr>
            <p:spPr bwMode="auto">
              <a:xfrm>
                <a:off x="796" y="2126"/>
                <a:ext cx="888" cy="0"/>
              </a:xfrm>
              <a:prstGeom prst="line">
                <a:avLst/>
              </a:prstGeom>
              <a:noFill/>
              <a:ln w="762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aphicFrame>
            <p:nvGraphicFramePr>
              <p:cNvPr id="38940" name="Object 11"/>
              <p:cNvGraphicFramePr>
                <a:graphicFrameLocks noChangeAspect="1"/>
              </p:cNvGraphicFramePr>
              <p:nvPr/>
            </p:nvGraphicFramePr>
            <p:xfrm>
              <a:off x="625" y="2480"/>
              <a:ext cx="179" cy="224"/>
            </p:xfrm>
            <a:graphic>
              <a:graphicData uri="http://schemas.openxmlformats.org/presentationml/2006/ole">
                <mc:AlternateContent xmlns:mc="http://schemas.openxmlformats.org/markup-compatibility/2006">
                  <mc:Choice xmlns:v="urn:schemas-microsoft-com:vml" Requires="v">
                    <p:oleObj spid="_x0000_s39147" name="Equation" r:id="rId5" imgW="126780" imgH="164814" progId="Equation.DSMT4">
                      <p:embed/>
                    </p:oleObj>
                  </mc:Choice>
                  <mc:Fallback>
                    <p:oleObj name="Equation" r:id="rId5" imgW="126780" imgH="164814" progId="Equation.DSMT4">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 y="2480"/>
                            <a:ext cx="179" cy="224"/>
                          </a:xfrm>
                          <a:prstGeom prst="rect">
                            <a:avLst/>
                          </a:prstGeom>
                          <a:solidFill>
                            <a:schemeClr val="fo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41" name="Object 12"/>
              <p:cNvGraphicFramePr>
                <a:graphicFrameLocks noChangeAspect="1"/>
              </p:cNvGraphicFramePr>
              <p:nvPr/>
            </p:nvGraphicFramePr>
            <p:xfrm>
              <a:off x="1206" y="1850"/>
              <a:ext cx="159" cy="223"/>
            </p:xfrm>
            <a:graphic>
              <a:graphicData uri="http://schemas.openxmlformats.org/presentationml/2006/ole">
                <mc:AlternateContent xmlns:mc="http://schemas.openxmlformats.org/markup-compatibility/2006">
                  <mc:Choice xmlns:v="urn:schemas-microsoft-com:vml" Requires="v">
                    <p:oleObj spid="_x0000_s39148" name="Equation" r:id="rId7" imgW="139639" imgH="203112" progId="Equation.DSMT4">
                      <p:embed/>
                    </p:oleObj>
                  </mc:Choice>
                  <mc:Fallback>
                    <p:oleObj name="Equation" r:id="rId7" imgW="139639" imgH="203112" progId="Equation.DSMT4">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6" y="1850"/>
                            <a:ext cx="159" cy="223"/>
                          </a:xfrm>
                          <a:prstGeom prst="rect">
                            <a:avLst/>
                          </a:prstGeom>
                          <a:solidFill>
                            <a:schemeClr val="fo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42" name="Object 13"/>
              <p:cNvGraphicFramePr>
                <a:graphicFrameLocks noChangeAspect="1"/>
              </p:cNvGraphicFramePr>
              <p:nvPr/>
            </p:nvGraphicFramePr>
            <p:xfrm>
              <a:off x="940" y="1358"/>
              <a:ext cx="144" cy="181"/>
            </p:xfrm>
            <a:graphic>
              <a:graphicData uri="http://schemas.openxmlformats.org/presentationml/2006/ole">
                <mc:AlternateContent xmlns:mc="http://schemas.openxmlformats.org/markup-compatibility/2006">
                  <mc:Choice xmlns:v="urn:schemas-microsoft-com:vml" Requires="v">
                    <p:oleObj spid="_x0000_s39149" name="Equation" r:id="rId9" imgW="126780" imgH="164814" progId="Equation.DSMT4">
                      <p:embed/>
                    </p:oleObj>
                  </mc:Choice>
                  <mc:Fallback>
                    <p:oleObj name="Equation" r:id="rId9" imgW="126780" imgH="164814" progId="Equation.DSMT4">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0" y="1358"/>
                            <a:ext cx="144" cy="181"/>
                          </a:xfrm>
                          <a:prstGeom prst="rect">
                            <a:avLst/>
                          </a:prstGeom>
                          <a:solidFill>
                            <a:schemeClr val="fo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8931" name="Oval 14"/>
            <p:cNvSpPr>
              <a:spLocks noChangeArrowheads="1"/>
            </p:cNvSpPr>
            <p:nvPr/>
          </p:nvSpPr>
          <p:spPr bwMode="auto">
            <a:xfrm>
              <a:off x="670" y="2667"/>
              <a:ext cx="96" cy="96"/>
            </a:xfrm>
            <a:prstGeom prst="ellipse">
              <a:avLst/>
            </a:prstGeom>
            <a:solidFill>
              <a:srgbClr val="0000FF"/>
            </a:solidFill>
            <a:ln w="952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es-MX" altLang="es-MX" sz="1800">
                <a:latin typeface="Times New Roman" panose="02020603050405020304" pitchFamily="18" charset="0"/>
              </a:endParaRPr>
            </a:p>
          </p:txBody>
        </p:sp>
        <p:sp>
          <p:nvSpPr>
            <p:cNvPr id="38932" name="Oval 15"/>
            <p:cNvSpPr>
              <a:spLocks noChangeArrowheads="1"/>
            </p:cNvSpPr>
            <p:nvPr/>
          </p:nvSpPr>
          <p:spPr bwMode="auto">
            <a:xfrm>
              <a:off x="393" y="3251"/>
              <a:ext cx="96" cy="96"/>
            </a:xfrm>
            <a:prstGeom prst="ellipse">
              <a:avLst/>
            </a:prstGeom>
            <a:solidFill>
              <a:srgbClr val="CC0000"/>
            </a:solidFill>
            <a:ln w="952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es-MX" altLang="es-MX" sz="1800">
                <a:latin typeface="Times New Roman" panose="02020603050405020304" pitchFamily="18" charset="0"/>
              </a:endParaRPr>
            </a:p>
          </p:txBody>
        </p:sp>
        <p:sp>
          <p:nvSpPr>
            <p:cNvPr id="38933" name="Oval 16"/>
            <p:cNvSpPr>
              <a:spLocks noChangeArrowheads="1"/>
            </p:cNvSpPr>
            <p:nvPr/>
          </p:nvSpPr>
          <p:spPr bwMode="auto">
            <a:xfrm>
              <a:off x="1293" y="2204"/>
              <a:ext cx="96" cy="96"/>
            </a:xfrm>
            <a:prstGeom prst="ellipse">
              <a:avLst/>
            </a:prstGeom>
            <a:solidFill>
              <a:srgbClr val="009966"/>
            </a:solidFill>
            <a:ln w="952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es-MX" altLang="es-MX" sz="1800">
                <a:latin typeface="Times New Roman" panose="02020603050405020304" pitchFamily="18" charset="0"/>
              </a:endParaRPr>
            </a:p>
          </p:txBody>
        </p:sp>
        <p:sp>
          <p:nvSpPr>
            <p:cNvPr id="38934" name="Oval 17"/>
            <p:cNvSpPr>
              <a:spLocks noChangeArrowheads="1"/>
            </p:cNvSpPr>
            <p:nvPr/>
          </p:nvSpPr>
          <p:spPr bwMode="auto">
            <a:xfrm>
              <a:off x="580" y="2452"/>
              <a:ext cx="96" cy="96"/>
            </a:xfrm>
            <a:prstGeom prst="ellipse">
              <a:avLst/>
            </a:prstGeom>
            <a:solidFill>
              <a:schemeClr val="tx2"/>
            </a:solidFill>
            <a:ln w="952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es-MX" altLang="es-MX" sz="1800">
                <a:latin typeface="Times New Roman" panose="02020603050405020304" pitchFamily="18" charset="0"/>
              </a:endParaRPr>
            </a:p>
          </p:txBody>
        </p:sp>
        <p:sp>
          <p:nvSpPr>
            <p:cNvPr id="38935" name="Line 18"/>
            <p:cNvSpPr>
              <a:spLocks noChangeShapeType="1"/>
            </p:cNvSpPr>
            <p:nvPr/>
          </p:nvSpPr>
          <p:spPr bwMode="auto">
            <a:xfrm flipH="1">
              <a:off x="600" y="1940"/>
              <a:ext cx="73" cy="1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grpSp>
      <p:sp>
        <p:nvSpPr>
          <p:cNvPr id="21" name="Text Box 21"/>
          <p:cNvSpPr txBox="1">
            <a:spLocks noChangeArrowheads="1"/>
          </p:cNvSpPr>
          <p:nvPr/>
        </p:nvSpPr>
        <p:spPr bwMode="auto">
          <a:xfrm>
            <a:off x="6500814" y="4857750"/>
            <a:ext cx="3133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s-MX" sz="1800" b="1">
                <a:latin typeface="Arial" panose="020B0604020202020204" pitchFamily="34" charset="0"/>
              </a:rPr>
              <a:t> coordenadas de un punto </a:t>
            </a:r>
            <a:endParaRPr lang="es-ES" altLang="es-MX" sz="1800">
              <a:latin typeface="Times New Roman" panose="02020603050405020304" pitchFamily="18" charset="0"/>
            </a:endParaRPr>
          </a:p>
        </p:txBody>
      </p:sp>
      <p:sp>
        <p:nvSpPr>
          <p:cNvPr id="22" name="Text Box 22"/>
          <p:cNvSpPr txBox="1">
            <a:spLocks noChangeArrowheads="1"/>
          </p:cNvSpPr>
          <p:nvPr/>
        </p:nvSpPr>
        <p:spPr bwMode="auto">
          <a:xfrm>
            <a:off x="6821488" y="5370513"/>
            <a:ext cx="244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s-MX" sz="1800" b="1">
                <a:latin typeface="Arial" panose="020B0604020202020204" pitchFamily="34" charset="0"/>
              </a:rPr>
              <a:t>x (</a:t>
            </a:r>
            <a:r>
              <a:rPr lang="en-US" altLang="es-MX" sz="1800" b="1" i="1">
                <a:latin typeface="Times New Roman" panose="02020603050405020304" pitchFamily="18" charset="0"/>
              </a:rPr>
              <a:t>a</a:t>
            </a:r>
            <a:r>
              <a:rPr lang="en-US" altLang="es-MX" sz="1800" b="1">
                <a:latin typeface="Arial" panose="020B0604020202020204" pitchFamily="34" charset="0"/>
              </a:rPr>
              <a:t>)	y (</a:t>
            </a:r>
            <a:r>
              <a:rPr lang="en-US" altLang="es-MX" sz="1800" b="1" i="1">
                <a:latin typeface="Times New Roman" panose="02020603050405020304" pitchFamily="18" charset="0"/>
              </a:rPr>
              <a:t>b</a:t>
            </a:r>
            <a:r>
              <a:rPr lang="en-US" altLang="es-MX" sz="1800" b="1">
                <a:latin typeface="Arial" panose="020B0604020202020204" pitchFamily="34" charset="0"/>
              </a:rPr>
              <a:t>)	z (</a:t>
            </a:r>
            <a:r>
              <a:rPr lang="en-US" altLang="es-MX" sz="1800" b="1" i="1">
                <a:latin typeface="Times New Roman" panose="02020603050405020304" pitchFamily="18" charset="0"/>
              </a:rPr>
              <a:t>c</a:t>
            </a:r>
            <a:r>
              <a:rPr lang="en-US" altLang="es-MX" sz="1800" b="1">
                <a:latin typeface="Arial" panose="020B0604020202020204" pitchFamily="34" charset="0"/>
              </a:rPr>
              <a:t>)</a:t>
            </a:r>
            <a:endParaRPr lang="es-ES" altLang="es-MX" sz="1800">
              <a:latin typeface="Times New Roman" panose="02020603050405020304" pitchFamily="18" charset="0"/>
            </a:endParaRPr>
          </a:p>
        </p:txBody>
      </p:sp>
      <p:sp>
        <p:nvSpPr>
          <p:cNvPr id="23" name="Line 23"/>
          <p:cNvSpPr>
            <a:spLocks noChangeShapeType="1"/>
          </p:cNvSpPr>
          <p:nvPr/>
        </p:nvSpPr>
        <p:spPr bwMode="auto">
          <a:xfrm>
            <a:off x="6761163" y="5791200"/>
            <a:ext cx="2514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4" name="Text Box 24"/>
          <p:cNvSpPr txBox="1">
            <a:spLocks noChangeArrowheads="1"/>
          </p:cNvSpPr>
          <p:nvPr/>
        </p:nvSpPr>
        <p:spPr bwMode="auto">
          <a:xfrm>
            <a:off x="6929438" y="5861051"/>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s-MX" sz="1800">
                <a:latin typeface="Arial" panose="020B0604020202020204" pitchFamily="34" charset="0"/>
              </a:rPr>
              <a:t>0	0	0</a:t>
            </a:r>
            <a:endParaRPr lang="es-ES" altLang="es-MX" sz="1800">
              <a:latin typeface="Times New Roman" panose="02020603050405020304" pitchFamily="18" charset="0"/>
            </a:endParaRPr>
          </a:p>
        </p:txBody>
      </p:sp>
      <p:sp>
        <p:nvSpPr>
          <p:cNvPr id="25" name="Text Box 25"/>
          <p:cNvSpPr txBox="1">
            <a:spLocks noChangeArrowheads="1"/>
          </p:cNvSpPr>
          <p:nvPr/>
        </p:nvSpPr>
        <p:spPr bwMode="auto">
          <a:xfrm>
            <a:off x="6929438" y="6357938"/>
            <a:ext cx="213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s-MX" sz="1800">
                <a:latin typeface="Arial" panose="020B0604020202020204" pitchFamily="34" charset="0"/>
              </a:rPr>
              <a:t>1	0	0</a:t>
            </a:r>
            <a:endParaRPr lang="es-ES" altLang="es-MX" sz="1800">
              <a:latin typeface="Times New Roman" panose="02020603050405020304" pitchFamily="18" charset="0"/>
            </a:endParaRPr>
          </a:p>
        </p:txBody>
      </p:sp>
      <p:sp>
        <p:nvSpPr>
          <p:cNvPr id="26" name="Text Box 26"/>
          <p:cNvSpPr txBox="1">
            <a:spLocks noChangeArrowheads="1"/>
          </p:cNvSpPr>
          <p:nvPr/>
        </p:nvSpPr>
        <p:spPr bwMode="auto">
          <a:xfrm>
            <a:off x="6929438" y="6829426"/>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s-MX" sz="1800">
                <a:latin typeface="Arial" panose="020B0604020202020204" pitchFamily="34" charset="0"/>
              </a:rPr>
              <a:t>1	1	1</a:t>
            </a:r>
            <a:endParaRPr lang="es-ES" altLang="es-MX" sz="1800">
              <a:latin typeface="Times New Roman" panose="02020603050405020304" pitchFamily="18" charset="0"/>
            </a:endParaRPr>
          </a:p>
        </p:txBody>
      </p:sp>
      <p:sp>
        <p:nvSpPr>
          <p:cNvPr id="27" name="Text Box 27"/>
          <p:cNvSpPr txBox="1">
            <a:spLocks noChangeArrowheads="1"/>
          </p:cNvSpPr>
          <p:nvPr/>
        </p:nvSpPr>
        <p:spPr bwMode="auto">
          <a:xfrm>
            <a:off x="6929438" y="7272338"/>
            <a:ext cx="233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s-MX" sz="1800" dirty="0">
                <a:latin typeface="Arial" panose="020B0604020202020204" pitchFamily="34" charset="0"/>
              </a:rPr>
              <a:t>1/2	0	1/2</a:t>
            </a:r>
            <a:endParaRPr lang="es-ES" altLang="es-MX" sz="1800" dirty="0">
              <a:latin typeface="Times New Roman" panose="02020603050405020304" pitchFamily="18" charset="0"/>
            </a:endParaRPr>
          </a:p>
        </p:txBody>
      </p:sp>
      <p:grpSp>
        <p:nvGrpSpPr>
          <p:cNvPr id="4" name="Group 33"/>
          <p:cNvGrpSpPr>
            <a:grpSpLocks/>
          </p:cNvGrpSpPr>
          <p:nvPr/>
        </p:nvGrpSpPr>
        <p:grpSpPr bwMode="auto">
          <a:xfrm>
            <a:off x="6140450" y="5348288"/>
            <a:ext cx="463550" cy="2197100"/>
            <a:chOff x="2764" y="1717"/>
            <a:chExt cx="292" cy="1384"/>
          </a:xfrm>
        </p:grpSpPr>
        <p:sp>
          <p:nvSpPr>
            <p:cNvPr id="38925" name="Oval 28"/>
            <p:cNvSpPr>
              <a:spLocks noChangeArrowheads="1"/>
            </p:cNvSpPr>
            <p:nvPr/>
          </p:nvSpPr>
          <p:spPr bwMode="auto">
            <a:xfrm>
              <a:off x="2870" y="2108"/>
              <a:ext cx="96" cy="96"/>
            </a:xfrm>
            <a:prstGeom prst="ellipse">
              <a:avLst/>
            </a:prstGeom>
            <a:solidFill>
              <a:srgbClr val="0000FF"/>
            </a:solidFill>
            <a:ln w="952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es-MX" altLang="es-MX" sz="1800">
                <a:latin typeface="Times New Roman" panose="02020603050405020304" pitchFamily="18" charset="0"/>
              </a:endParaRPr>
            </a:p>
          </p:txBody>
        </p:sp>
        <p:sp>
          <p:nvSpPr>
            <p:cNvPr id="38926" name="Oval 29"/>
            <p:cNvSpPr>
              <a:spLocks noChangeArrowheads="1"/>
            </p:cNvSpPr>
            <p:nvPr/>
          </p:nvSpPr>
          <p:spPr bwMode="auto">
            <a:xfrm>
              <a:off x="2887" y="2437"/>
              <a:ext cx="96" cy="96"/>
            </a:xfrm>
            <a:prstGeom prst="ellipse">
              <a:avLst/>
            </a:prstGeom>
            <a:solidFill>
              <a:srgbClr val="CC0000"/>
            </a:solidFill>
            <a:ln w="952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es-MX" altLang="es-MX" sz="1800">
                <a:latin typeface="Times New Roman" panose="02020603050405020304" pitchFamily="18" charset="0"/>
              </a:endParaRPr>
            </a:p>
          </p:txBody>
        </p:sp>
        <p:sp>
          <p:nvSpPr>
            <p:cNvPr id="38927" name="Oval 30"/>
            <p:cNvSpPr>
              <a:spLocks noChangeArrowheads="1"/>
            </p:cNvSpPr>
            <p:nvPr/>
          </p:nvSpPr>
          <p:spPr bwMode="auto">
            <a:xfrm>
              <a:off x="2880" y="2717"/>
              <a:ext cx="96" cy="96"/>
            </a:xfrm>
            <a:prstGeom prst="ellipse">
              <a:avLst/>
            </a:prstGeom>
            <a:solidFill>
              <a:srgbClr val="009966"/>
            </a:solidFill>
            <a:ln w="952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es-MX" altLang="es-MX" sz="1800">
                <a:latin typeface="Times New Roman" panose="02020603050405020304" pitchFamily="18" charset="0"/>
              </a:endParaRPr>
            </a:p>
          </p:txBody>
        </p:sp>
        <p:sp>
          <p:nvSpPr>
            <p:cNvPr id="38928" name="Oval 31"/>
            <p:cNvSpPr>
              <a:spLocks noChangeArrowheads="1"/>
            </p:cNvSpPr>
            <p:nvPr/>
          </p:nvSpPr>
          <p:spPr bwMode="auto">
            <a:xfrm>
              <a:off x="2880" y="3005"/>
              <a:ext cx="96" cy="96"/>
            </a:xfrm>
            <a:prstGeom prst="ellipse">
              <a:avLst/>
            </a:prstGeom>
            <a:solidFill>
              <a:schemeClr val="tx2"/>
            </a:solidFill>
            <a:ln w="952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es-MX" altLang="es-MX" sz="1800">
                <a:latin typeface="Times New Roman" panose="02020603050405020304" pitchFamily="18" charset="0"/>
              </a:endParaRPr>
            </a:p>
          </p:txBody>
        </p:sp>
        <p:sp>
          <p:nvSpPr>
            <p:cNvPr id="38929" name="Text Box 32"/>
            <p:cNvSpPr txBox="1">
              <a:spLocks noChangeArrowheads="1"/>
            </p:cNvSpPr>
            <p:nvPr/>
          </p:nvSpPr>
          <p:spPr bwMode="auto">
            <a:xfrm>
              <a:off x="2764" y="171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s-MX" sz="1800" b="1">
                  <a:latin typeface="Arial" panose="020B0604020202020204" pitchFamily="34" charset="0"/>
                </a:rPr>
                <a:t>pt.</a:t>
              </a:r>
              <a:endParaRPr lang="es-ES" altLang="es-MX" sz="1800">
                <a:latin typeface="Times New Roman" panose="02020603050405020304" pitchFamily="18" charset="0"/>
              </a:endParaRPr>
            </a:p>
          </p:txBody>
        </p:sp>
      </p:grpSp>
      <p:sp>
        <p:nvSpPr>
          <p:cNvPr id="34" name="33 Rectángulo"/>
          <p:cNvSpPr/>
          <p:nvPr/>
        </p:nvSpPr>
        <p:spPr>
          <a:xfrm>
            <a:off x="3359150" y="468313"/>
            <a:ext cx="5761038" cy="368300"/>
          </a:xfrm>
          <a:prstGeom prst="rect">
            <a:avLst/>
          </a:prstGeom>
        </p:spPr>
        <p:txBody>
          <a:bodyPr>
            <a:spAutoFit/>
          </a:bodyPr>
          <a:lstStyle/>
          <a:p>
            <a:pPr eaLnBrk="1" hangingPunct="1">
              <a:defRPr/>
            </a:pPr>
            <a:r>
              <a:rPr lang="es-ES" dirty="0">
                <a:effectLst>
                  <a:outerShdw blurRad="38100" dist="38100" dir="2700000" algn="tl">
                    <a:srgbClr val="000000">
                      <a:alpha val="43137"/>
                    </a:srgbClr>
                  </a:outerShdw>
                </a:effectLst>
                <a:latin typeface="Verdana" pitchFamily="34" charset="0"/>
              </a:rPr>
              <a:t>Coordenadas internas de una celda cristalina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p:bldP spid="25" grpId="0"/>
      <p:bldP spid="26" grpId="0"/>
      <p:bldP spid="2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911424" y="395288"/>
            <a:ext cx="10801200"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2000" u="sng" dirty="0">
                <a:solidFill>
                  <a:srgbClr val="CCFF33"/>
                </a:solidFill>
              </a:rPr>
              <a:t>Para determinar direcciones con índices de Miller:</a:t>
            </a:r>
          </a:p>
          <a:p>
            <a:pPr eaLnBrk="1" hangingPunct="1">
              <a:spcBef>
                <a:spcPct val="0"/>
              </a:spcBef>
              <a:buClrTx/>
              <a:buSzTx/>
              <a:buFontTx/>
              <a:buNone/>
            </a:pPr>
            <a:endParaRPr lang="es-ES" altLang="es-MX" sz="2000" dirty="0">
              <a:solidFill>
                <a:srgbClr val="CCFF33"/>
              </a:solidFill>
            </a:endParaRPr>
          </a:p>
          <a:p>
            <a:pPr eaLnBrk="1" hangingPunct="1">
              <a:spcBef>
                <a:spcPct val="0"/>
              </a:spcBef>
              <a:buClrTx/>
              <a:buSzTx/>
              <a:buFontTx/>
              <a:buAutoNum type="alphaLcParenR"/>
            </a:pPr>
            <a:r>
              <a:rPr lang="es-ES" altLang="es-MX" sz="1800" dirty="0"/>
              <a:t>Use un eje coordenado derecho y determine </a:t>
            </a:r>
            <a:r>
              <a:rPr lang="es-ES" altLang="es-MX" sz="1800" dirty="0" smtClean="0"/>
              <a:t>las </a:t>
            </a:r>
            <a:r>
              <a:rPr lang="es-ES" altLang="es-MX" sz="1800" dirty="0"/>
              <a:t>coordenadas de dos puntos que caigan en la línea de la dirección que usted desea</a:t>
            </a:r>
          </a:p>
          <a:p>
            <a:pPr eaLnBrk="1" hangingPunct="1">
              <a:spcBef>
                <a:spcPct val="0"/>
              </a:spcBef>
              <a:buClrTx/>
              <a:buSzTx/>
              <a:buFontTx/>
              <a:buAutoNum type="alphaLcParenR"/>
            </a:pPr>
            <a:endParaRPr lang="es-ES" altLang="es-MX" sz="1800" dirty="0"/>
          </a:p>
          <a:p>
            <a:pPr eaLnBrk="1" hangingPunct="1">
              <a:spcBef>
                <a:spcPct val="0"/>
              </a:spcBef>
              <a:buClrTx/>
              <a:buSzTx/>
              <a:buFontTx/>
              <a:buAutoNum type="alphaLcParenR"/>
            </a:pPr>
            <a:r>
              <a:rPr lang="es-ES" altLang="es-MX" sz="1800" dirty="0"/>
              <a:t>Sustraiga las coordenadas de la “cola“ de las coordenadas de la “cabeza” </a:t>
            </a:r>
          </a:p>
          <a:p>
            <a:pPr eaLnBrk="1" hangingPunct="1">
              <a:spcBef>
                <a:spcPct val="0"/>
              </a:spcBef>
              <a:buClrTx/>
              <a:buSzTx/>
              <a:buFontTx/>
              <a:buAutoNum type="alphaLcParenR"/>
            </a:pPr>
            <a:endParaRPr lang="es-ES" altLang="es-MX" sz="1800" dirty="0"/>
          </a:p>
          <a:p>
            <a:pPr eaLnBrk="1" hangingPunct="1">
              <a:spcBef>
                <a:spcPct val="0"/>
              </a:spcBef>
              <a:buClrTx/>
              <a:buSzTx/>
              <a:buFontTx/>
              <a:buAutoNum type="alphaLcParenR"/>
            </a:pPr>
            <a:r>
              <a:rPr lang="es-ES" altLang="es-MX" sz="1800" dirty="0" smtClean="0"/>
              <a:t>Lleve usted </a:t>
            </a:r>
            <a:r>
              <a:rPr lang="es-ES" altLang="es-MX" sz="1800" dirty="0"/>
              <a:t>la sustracción a números enteros simples y bajos</a:t>
            </a:r>
          </a:p>
          <a:p>
            <a:pPr eaLnBrk="1" hangingPunct="1">
              <a:spcBef>
                <a:spcPct val="0"/>
              </a:spcBef>
              <a:buClrTx/>
              <a:buSzTx/>
              <a:buFontTx/>
              <a:buAutoNum type="alphaLcParenR"/>
            </a:pPr>
            <a:endParaRPr lang="es-ES" altLang="es-MX" sz="1800" dirty="0"/>
          </a:p>
          <a:p>
            <a:pPr eaLnBrk="1" hangingPunct="1">
              <a:spcBef>
                <a:spcPct val="0"/>
              </a:spcBef>
              <a:buClrTx/>
              <a:buSzTx/>
              <a:buFontTx/>
              <a:buAutoNum type="alphaLcParenR"/>
            </a:pPr>
            <a:r>
              <a:rPr lang="es-ES" altLang="es-MX" sz="1800" dirty="0"/>
              <a:t>Encierre los números en paréntesis rectangulares [  ]</a:t>
            </a:r>
          </a:p>
          <a:p>
            <a:pPr eaLnBrk="1" hangingPunct="1">
              <a:spcBef>
                <a:spcPct val="0"/>
              </a:spcBef>
              <a:buClrTx/>
              <a:buSzTx/>
              <a:buFontTx/>
              <a:buNone/>
            </a:pPr>
            <a:endParaRPr lang="es-ES" altLang="es-MX" sz="1800" dirty="0"/>
          </a:p>
        </p:txBody>
      </p:sp>
      <p:pic>
        <p:nvPicPr>
          <p:cNvPr id="39939" name="Picture 7" descr="a9d"/>
          <p:cNvPicPr>
            <a:picLocks noChangeAspect="1" noChangeArrowheads="1"/>
          </p:cNvPicPr>
          <p:nvPr/>
        </p:nvPicPr>
        <p:blipFill>
          <a:blip r:embed="rId2">
            <a:extLst>
              <a:ext uri="{28A0092B-C50C-407E-A947-70E740481C1C}">
                <a14:useLocalDpi xmlns:a14="http://schemas.microsoft.com/office/drawing/2010/main" val="0"/>
              </a:ext>
            </a:extLst>
          </a:blip>
          <a:srcRect r="54654" b="1466"/>
          <a:stretch>
            <a:fillRect/>
          </a:stretch>
        </p:blipFill>
        <p:spPr bwMode="auto">
          <a:xfrm>
            <a:off x="3575720" y="3419872"/>
            <a:ext cx="5184576" cy="53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559496" y="430815"/>
            <a:ext cx="9505056" cy="989012"/>
          </a:xfrm>
          <a:noFill/>
          <a:extLst>
            <a:ext uri="{909E8E84-426E-40DD-AFC4-6F175D3DCCD1}">
              <a14:hiddenFill xmlns:a14="http://schemas.microsoft.com/office/drawing/2010/main">
                <a:solidFill>
                  <a:srgbClr val="FFFFFF"/>
                </a:solidFill>
              </a14:hiddenFill>
            </a:ext>
          </a:extLst>
        </p:spPr>
        <p:txBody>
          <a:bodyPr/>
          <a:lstStyle/>
          <a:p>
            <a:r>
              <a:rPr lang="es-ES" altLang="es-MX" sz="3200" dirty="0" smtClean="0">
                <a:solidFill>
                  <a:schemeClr val="hlink"/>
                </a:solidFill>
                <a:effectLst/>
              </a:rPr>
              <a:t>Sobre las direcciones </a:t>
            </a:r>
            <a:r>
              <a:rPr lang="es-ES" altLang="es-MX" sz="3200" dirty="0">
                <a:solidFill>
                  <a:schemeClr val="hlink"/>
                </a:solidFill>
                <a:effectLst/>
              </a:rPr>
              <a:t>cristalográficas</a:t>
            </a:r>
            <a:endParaRPr lang="en-US" altLang="es-MX" sz="3200" dirty="0">
              <a:solidFill>
                <a:schemeClr val="hlink"/>
              </a:solidFill>
              <a:effectLst/>
            </a:endParaRPr>
          </a:p>
        </p:txBody>
      </p:sp>
      <p:sp>
        <p:nvSpPr>
          <p:cNvPr id="40963" name="Rectangle 3"/>
          <p:cNvSpPr>
            <a:spLocks noGrp="1" noChangeArrowheads="1"/>
          </p:cNvSpPr>
          <p:nvPr>
            <p:ph type="body" idx="1"/>
          </p:nvPr>
        </p:nvSpPr>
        <p:spPr>
          <a:xfrm>
            <a:off x="1163452" y="2483768"/>
            <a:ext cx="10297144" cy="4775620"/>
          </a:xfrm>
          <a:noFill/>
          <a:extLst>
            <a:ext uri="{909E8E84-426E-40DD-AFC4-6F175D3DCCD1}">
              <a14:hiddenFill xmlns:a14="http://schemas.microsoft.com/office/drawing/2010/main">
                <a:solidFill>
                  <a:srgbClr val="FFFFFF"/>
                </a:solidFill>
              </a14:hiddenFill>
            </a:ext>
          </a:extLst>
        </p:spPr>
        <p:txBody>
          <a:bodyPr/>
          <a:lstStyle/>
          <a:p>
            <a:pPr>
              <a:lnSpc>
                <a:spcPct val="90000"/>
              </a:lnSpc>
              <a:buFont typeface="Wingdings" panose="05000000000000000000" pitchFamily="2" charset="2"/>
              <a:buNone/>
            </a:pPr>
            <a:r>
              <a:rPr lang="tr-TR" altLang="es-MX" sz="1800" dirty="0">
                <a:effectLst/>
              </a:rPr>
              <a:t>	</a:t>
            </a:r>
            <a:r>
              <a:rPr lang="es-ES" altLang="es-MX" sz="2000" dirty="0">
                <a:effectLst/>
              </a:rPr>
              <a:t>Una dirección cristalográfica se define como una línea entre dos </a:t>
            </a:r>
            <a:r>
              <a:rPr lang="es-ES" altLang="es-MX" sz="2000" b="1" dirty="0">
                <a:effectLst/>
              </a:rPr>
              <a:t>puntos </a:t>
            </a:r>
            <a:r>
              <a:rPr lang="es-ES" altLang="es-MX" sz="2000" b="1" dirty="0">
                <a:solidFill>
                  <a:srgbClr val="FF3300"/>
                </a:solidFill>
                <a:effectLst/>
              </a:rPr>
              <a:t>(un vector)</a:t>
            </a:r>
            <a:r>
              <a:rPr lang="es-ES" altLang="es-MX" sz="2000" b="1" dirty="0">
                <a:effectLst/>
              </a:rPr>
              <a:t> </a:t>
            </a:r>
          </a:p>
          <a:p>
            <a:pPr>
              <a:lnSpc>
                <a:spcPct val="90000"/>
              </a:lnSpc>
              <a:buFont typeface="Wingdings" panose="05000000000000000000" pitchFamily="2" charset="2"/>
              <a:buNone/>
            </a:pPr>
            <a:endParaRPr lang="tr-TR" altLang="es-MX" sz="2000" b="1" dirty="0">
              <a:effectLst/>
            </a:endParaRPr>
          </a:p>
          <a:p>
            <a:pPr>
              <a:lnSpc>
                <a:spcPct val="90000"/>
              </a:lnSpc>
              <a:buFont typeface="Wingdings" panose="05000000000000000000" pitchFamily="2" charset="2"/>
              <a:buAutoNum type="arabicPeriod"/>
            </a:pPr>
            <a:r>
              <a:rPr lang="es-ES" altLang="es-MX" sz="2000" b="1" dirty="0">
                <a:effectLst/>
              </a:rPr>
              <a:t>Un vector de una longitud adecuada se coloca tal que éste pase a través del origen del sistema coordenado. Cualquiera vector puede ser trasladado a través de la malla cristalina, con la condición de que se mantenga paralelo al original</a:t>
            </a:r>
            <a:r>
              <a:rPr lang="tr-TR" altLang="es-MX" sz="2000" b="1" dirty="0">
                <a:effectLst/>
              </a:rPr>
              <a:t>.</a:t>
            </a:r>
            <a:endParaRPr lang="es-MX" altLang="es-MX" sz="2000" b="1" dirty="0">
              <a:effectLst/>
            </a:endParaRPr>
          </a:p>
          <a:p>
            <a:pPr>
              <a:lnSpc>
                <a:spcPct val="90000"/>
              </a:lnSpc>
              <a:buFont typeface="Wingdings" panose="05000000000000000000" pitchFamily="2" charset="2"/>
              <a:buAutoNum type="arabicPeriod"/>
            </a:pPr>
            <a:endParaRPr lang="tr-TR" altLang="es-MX" sz="2000" b="1" dirty="0">
              <a:effectLst/>
            </a:endParaRPr>
          </a:p>
          <a:p>
            <a:pPr>
              <a:lnSpc>
                <a:spcPct val="90000"/>
              </a:lnSpc>
              <a:buFont typeface="Wingdings" panose="05000000000000000000" pitchFamily="2" charset="2"/>
              <a:buNone/>
            </a:pPr>
            <a:r>
              <a:rPr lang="tr-TR" altLang="es-MX" sz="2000" b="1" dirty="0">
                <a:solidFill>
                  <a:schemeClr val="hlink"/>
                </a:solidFill>
                <a:effectLst/>
              </a:rPr>
              <a:t>2.</a:t>
            </a:r>
            <a:r>
              <a:rPr lang="tr-TR" altLang="es-MX" sz="2000" b="1" dirty="0">
                <a:effectLst/>
              </a:rPr>
              <a:t> </a:t>
            </a:r>
            <a:r>
              <a:rPr lang="es-ES" altLang="es-MX" sz="2000" b="1" dirty="0">
                <a:effectLst/>
              </a:rPr>
              <a:t>La longitud de la proyección del vector sobre cada uno de los tres ejes se determina en términos de la dimensiones de la celda </a:t>
            </a:r>
            <a:r>
              <a:rPr lang="tr-TR" altLang="es-MX" sz="2000" b="1" i="1" dirty="0">
                <a:effectLst/>
              </a:rPr>
              <a:t>a</a:t>
            </a:r>
            <a:r>
              <a:rPr lang="tr-TR" altLang="es-MX" sz="2000" b="1" dirty="0">
                <a:effectLst/>
              </a:rPr>
              <a:t>, </a:t>
            </a:r>
            <a:r>
              <a:rPr lang="tr-TR" altLang="es-MX" sz="2000" b="1" i="1" dirty="0">
                <a:effectLst/>
              </a:rPr>
              <a:t>b</a:t>
            </a:r>
            <a:r>
              <a:rPr lang="tr-TR" altLang="es-MX" sz="2000" b="1" dirty="0">
                <a:effectLst/>
              </a:rPr>
              <a:t>, </a:t>
            </a:r>
            <a:r>
              <a:rPr lang="es-ES" altLang="es-MX" sz="2000" b="1" dirty="0">
                <a:effectLst/>
              </a:rPr>
              <a:t>y</a:t>
            </a:r>
            <a:r>
              <a:rPr lang="tr-TR" altLang="es-MX" sz="2000" b="1" dirty="0">
                <a:effectLst/>
              </a:rPr>
              <a:t> </a:t>
            </a:r>
            <a:r>
              <a:rPr lang="tr-TR" altLang="es-MX" sz="2000" b="1" i="1" dirty="0">
                <a:effectLst/>
              </a:rPr>
              <a:t>c</a:t>
            </a:r>
            <a:r>
              <a:rPr lang="tr-TR" altLang="es-MX" sz="2000" b="1" dirty="0">
                <a:effectLst/>
              </a:rPr>
              <a:t>.</a:t>
            </a:r>
            <a:endParaRPr lang="es-MX" altLang="es-MX" sz="2000" b="1" dirty="0">
              <a:effectLst/>
            </a:endParaRPr>
          </a:p>
          <a:p>
            <a:pPr>
              <a:lnSpc>
                <a:spcPct val="90000"/>
              </a:lnSpc>
              <a:buFont typeface="Wingdings" panose="05000000000000000000" pitchFamily="2" charset="2"/>
              <a:buNone/>
            </a:pPr>
            <a:endParaRPr lang="tr-TR" altLang="es-MX" sz="2000" b="1" dirty="0">
              <a:effectLst/>
            </a:endParaRPr>
          </a:p>
          <a:p>
            <a:pPr>
              <a:lnSpc>
                <a:spcPct val="90000"/>
              </a:lnSpc>
              <a:buFont typeface="Wingdings" panose="05000000000000000000" pitchFamily="2" charset="2"/>
              <a:buNone/>
            </a:pPr>
            <a:r>
              <a:rPr lang="tr-TR" altLang="es-MX" sz="2000" b="1" dirty="0">
                <a:solidFill>
                  <a:schemeClr val="hlink"/>
                </a:solidFill>
                <a:effectLst/>
              </a:rPr>
              <a:t>3.</a:t>
            </a:r>
            <a:r>
              <a:rPr lang="tr-TR" altLang="es-MX" sz="2000" b="1" dirty="0">
                <a:effectLst/>
              </a:rPr>
              <a:t> </a:t>
            </a:r>
            <a:r>
              <a:rPr lang="es-ES" altLang="es-MX" sz="2000" b="1" dirty="0">
                <a:effectLst/>
              </a:rPr>
              <a:t>Estos tres números se multiplican o se dividen por un factor común para reducirlos a un conjunto de valores enteros</a:t>
            </a:r>
            <a:r>
              <a:rPr lang="tr-TR" altLang="es-MX" sz="2000" b="1" dirty="0">
                <a:effectLst/>
              </a:rPr>
              <a:t>.</a:t>
            </a:r>
            <a:endParaRPr lang="es-MX" altLang="es-MX" sz="2000" b="1" dirty="0">
              <a:effectLst/>
            </a:endParaRPr>
          </a:p>
          <a:p>
            <a:pPr>
              <a:lnSpc>
                <a:spcPct val="90000"/>
              </a:lnSpc>
              <a:buFont typeface="Wingdings" panose="05000000000000000000" pitchFamily="2" charset="2"/>
              <a:buNone/>
            </a:pPr>
            <a:endParaRPr lang="tr-TR" altLang="es-MX" sz="2000" b="1" dirty="0">
              <a:effectLst/>
            </a:endParaRPr>
          </a:p>
          <a:p>
            <a:pPr>
              <a:lnSpc>
                <a:spcPct val="90000"/>
              </a:lnSpc>
              <a:buFont typeface="Wingdings" panose="05000000000000000000" pitchFamily="2" charset="2"/>
              <a:buNone/>
            </a:pPr>
            <a:r>
              <a:rPr lang="tr-TR" altLang="es-MX" sz="2000" b="1" dirty="0">
                <a:solidFill>
                  <a:schemeClr val="hlink"/>
                </a:solidFill>
                <a:effectLst/>
              </a:rPr>
              <a:t>4.</a:t>
            </a:r>
            <a:r>
              <a:rPr lang="tr-TR" altLang="es-MX" sz="2000" b="1" dirty="0">
                <a:effectLst/>
              </a:rPr>
              <a:t> </a:t>
            </a:r>
            <a:r>
              <a:rPr lang="es-ES" altLang="es-MX" sz="2000" b="1" dirty="0">
                <a:effectLst/>
              </a:rPr>
              <a:t>Los tres índices se encierran por corchetes </a:t>
            </a:r>
            <a:r>
              <a:rPr lang="tr-TR" altLang="es-MX" sz="2000" b="1" dirty="0">
                <a:effectLst/>
              </a:rPr>
              <a:t>[</a:t>
            </a:r>
            <a:r>
              <a:rPr lang="tr-TR" altLang="es-MX" sz="2000" b="1" i="1" dirty="0">
                <a:effectLst/>
              </a:rPr>
              <a:t>uvw</a:t>
            </a:r>
            <a:r>
              <a:rPr lang="tr-TR" altLang="es-MX" sz="2000" b="1" dirty="0">
                <a:effectLst/>
              </a:rPr>
              <a:t>]. </a:t>
            </a:r>
            <a:r>
              <a:rPr lang="es-ES" altLang="es-MX" sz="2000" b="1" dirty="0">
                <a:effectLst/>
              </a:rPr>
              <a:t>Los enteros </a:t>
            </a:r>
            <a:r>
              <a:rPr lang="tr-TR" altLang="es-MX" sz="2000" b="1" i="1" dirty="0">
                <a:effectLst/>
              </a:rPr>
              <a:t>u</a:t>
            </a:r>
            <a:r>
              <a:rPr lang="tr-TR" altLang="es-MX" sz="2000" b="1" dirty="0">
                <a:effectLst/>
              </a:rPr>
              <a:t>, </a:t>
            </a:r>
            <a:r>
              <a:rPr lang="tr-TR" altLang="es-MX" sz="2000" b="1" i="1" dirty="0">
                <a:effectLst/>
              </a:rPr>
              <a:t>v</a:t>
            </a:r>
            <a:r>
              <a:rPr lang="tr-TR" altLang="es-MX" sz="2000" b="1" dirty="0">
                <a:effectLst/>
              </a:rPr>
              <a:t>, </a:t>
            </a:r>
            <a:r>
              <a:rPr lang="es-ES" altLang="es-MX" sz="2000" b="1" dirty="0">
                <a:effectLst/>
              </a:rPr>
              <a:t>y</a:t>
            </a:r>
            <a:r>
              <a:rPr lang="tr-TR" altLang="es-MX" sz="2000" b="1" dirty="0">
                <a:effectLst/>
              </a:rPr>
              <a:t> </a:t>
            </a:r>
            <a:r>
              <a:rPr lang="tr-TR" altLang="es-MX" sz="2000" b="1" i="1" dirty="0">
                <a:effectLst/>
              </a:rPr>
              <a:t>w</a:t>
            </a:r>
            <a:r>
              <a:rPr lang="tr-TR" altLang="es-MX" sz="2000" b="1" dirty="0">
                <a:effectLst/>
              </a:rPr>
              <a:t> </a:t>
            </a:r>
            <a:r>
              <a:rPr lang="es-ES" altLang="es-MX" sz="2000" b="1" dirty="0">
                <a:effectLst/>
              </a:rPr>
              <a:t>corresponden a las proyecciones reducidas a lo largo de los ejes </a:t>
            </a:r>
            <a:r>
              <a:rPr lang="tr-TR" altLang="es-MX" sz="2000" b="1" i="1" dirty="0">
                <a:effectLst/>
              </a:rPr>
              <a:t>x</a:t>
            </a:r>
            <a:r>
              <a:rPr lang="tr-TR" altLang="es-MX" sz="2000" b="1" dirty="0">
                <a:effectLst/>
              </a:rPr>
              <a:t>, </a:t>
            </a:r>
            <a:r>
              <a:rPr lang="tr-TR" altLang="es-MX" sz="2000" b="1" i="1" dirty="0">
                <a:effectLst/>
              </a:rPr>
              <a:t>y</a:t>
            </a:r>
            <a:r>
              <a:rPr lang="tr-TR" altLang="es-MX" sz="2000" b="1" dirty="0">
                <a:effectLst/>
              </a:rPr>
              <a:t>, </a:t>
            </a:r>
            <a:r>
              <a:rPr lang="es-ES" altLang="es-MX" sz="2000" b="1" baseline="-25000" dirty="0">
                <a:effectLst/>
              </a:rPr>
              <a:t>y</a:t>
            </a:r>
            <a:r>
              <a:rPr lang="es-ES" altLang="es-MX" sz="2000" b="1" dirty="0">
                <a:effectLst/>
              </a:rPr>
              <a:t> </a:t>
            </a:r>
            <a:r>
              <a:rPr lang="tr-TR" altLang="es-MX" sz="2000" b="1" i="1" dirty="0">
                <a:effectLst/>
              </a:rPr>
              <a:t>z</a:t>
            </a:r>
            <a:r>
              <a:rPr lang="es-ES" altLang="es-MX" sz="2000" b="1" dirty="0">
                <a:effectLst/>
              </a:rPr>
              <a:t> respectivamente</a:t>
            </a:r>
            <a:r>
              <a:rPr lang="tr-TR" altLang="es-MX" sz="2000" b="1" dirty="0">
                <a:effectLst/>
              </a:rPr>
              <a:t>.</a:t>
            </a:r>
            <a:endParaRPr lang="en-US" altLang="es-MX" sz="2000" b="1" dirty="0">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2045023" y="5220072"/>
            <a:ext cx="7200800" cy="3744416"/>
          </a:xfrm>
          <a:noFill/>
          <a:extLst>
            <a:ext uri="{909E8E84-426E-40DD-AFC4-6F175D3DCCD1}">
              <a14:hiddenFill xmlns:a14="http://schemas.microsoft.com/office/drawing/2010/main">
                <a:solidFill>
                  <a:srgbClr val="FFFFFF"/>
                </a:solidFill>
              </a14:hiddenFill>
            </a:ext>
          </a:extLst>
        </p:spPr>
        <p:txBody>
          <a:bodyPr/>
          <a:lstStyle/>
          <a:p>
            <a:pPr>
              <a:lnSpc>
                <a:spcPct val="90000"/>
              </a:lnSpc>
              <a:buFont typeface="Arial" panose="020B0604020202020204" pitchFamily="34" charset="0"/>
              <a:buAutoNum type="arabicPeriod"/>
            </a:pPr>
            <a:r>
              <a:rPr lang="es-ES" altLang="es-MX" sz="2000" dirty="0">
                <a:effectLst/>
              </a:rPr>
              <a:t>El vector pasa por el origen y no se requiere de translación</a:t>
            </a:r>
            <a:r>
              <a:rPr lang="tr-TR" altLang="es-MX" sz="2000" dirty="0">
                <a:effectLst/>
              </a:rPr>
              <a:t>.</a:t>
            </a:r>
            <a:endParaRPr lang="es-MX" altLang="es-MX" sz="2000" dirty="0">
              <a:effectLst/>
            </a:endParaRPr>
          </a:p>
          <a:p>
            <a:pPr>
              <a:lnSpc>
                <a:spcPct val="90000"/>
              </a:lnSpc>
              <a:buFont typeface="Wingdings" panose="05000000000000000000" pitchFamily="2" charset="2"/>
              <a:buNone/>
            </a:pPr>
            <a:r>
              <a:rPr lang="tr-TR" altLang="es-MX" sz="2000" dirty="0">
                <a:effectLst/>
              </a:rPr>
              <a:t> </a:t>
            </a:r>
          </a:p>
          <a:p>
            <a:pPr>
              <a:lnSpc>
                <a:spcPct val="90000"/>
              </a:lnSpc>
              <a:buFont typeface="Arial" panose="020B0604020202020204" pitchFamily="34" charset="0"/>
              <a:buAutoNum type="arabicPeriod" startAt="2"/>
            </a:pPr>
            <a:r>
              <a:rPr lang="es-ES" altLang="es-MX" sz="2000" dirty="0">
                <a:effectLst/>
              </a:rPr>
              <a:t>Las proyecciones de este vector a lo largo de los ejes </a:t>
            </a:r>
            <a:r>
              <a:rPr lang="tr-TR" altLang="es-MX" sz="2000" i="1" dirty="0">
                <a:effectLst/>
              </a:rPr>
              <a:t>x</a:t>
            </a:r>
            <a:r>
              <a:rPr lang="tr-TR" altLang="es-MX" sz="2000" dirty="0">
                <a:effectLst/>
              </a:rPr>
              <a:t>, </a:t>
            </a:r>
            <a:r>
              <a:rPr lang="tr-TR" altLang="es-MX" sz="2000" i="1" dirty="0">
                <a:effectLst/>
              </a:rPr>
              <a:t>y</a:t>
            </a:r>
            <a:r>
              <a:rPr lang="tr-TR" altLang="es-MX" sz="2000" dirty="0">
                <a:effectLst/>
              </a:rPr>
              <a:t>, </a:t>
            </a:r>
            <a:r>
              <a:rPr lang="es-ES" altLang="es-MX" sz="2000" baseline="-25000" dirty="0">
                <a:effectLst/>
              </a:rPr>
              <a:t>y</a:t>
            </a:r>
            <a:r>
              <a:rPr lang="tr-TR" altLang="es-MX" sz="2000" dirty="0">
                <a:effectLst/>
              </a:rPr>
              <a:t> </a:t>
            </a:r>
            <a:r>
              <a:rPr lang="tr-TR" altLang="es-MX" sz="2000" i="1" dirty="0">
                <a:effectLst/>
              </a:rPr>
              <a:t>z</a:t>
            </a:r>
            <a:r>
              <a:rPr lang="tr-TR" altLang="es-MX" sz="2000" dirty="0">
                <a:effectLst/>
              </a:rPr>
              <a:t> </a:t>
            </a:r>
            <a:r>
              <a:rPr lang="es-ES" altLang="es-MX" sz="2000" dirty="0">
                <a:effectLst/>
              </a:rPr>
              <a:t>son </a:t>
            </a:r>
            <a:r>
              <a:rPr lang="tr-TR" altLang="es-MX" sz="2000" dirty="0">
                <a:effectLst/>
              </a:rPr>
              <a:t>a/2, b, </a:t>
            </a:r>
            <a:r>
              <a:rPr lang="es-ES" altLang="es-MX" sz="2000" dirty="0">
                <a:effectLst/>
              </a:rPr>
              <a:t>y </a:t>
            </a:r>
            <a:r>
              <a:rPr lang="tr-TR" altLang="es-MX" sz="2000" dirty="0">
                <a:effectLst/>
              </a:rPr>
              <a:t> 0c.  </a:t>
            </a:r>
            <a:r>
              <a:rPr lang="es-ES" altLang="es-MX" sz="2000" dirty="0">
                <a:effectLst/>
              </a:rPr>
              <a:t>En términos de la celda unitaria serán </a:t>
            </a:r>
            <a:r>
              <a:rPr lang="tr-TR" altLang="es-MX" sz="2000" dirty="0">
                <a:effectLst/>
              </a:rPr>
              <a:t>½, 1, 0. </a:t>
            </a:r>
            <a:endParaRPr lang="es-MX" altLang="es-MX" sz="2000" dirty="0">
              <a:effectLst/>
            </a:endParaRPr>
          </a:p>
          <a:p>
            <a:pPr>
              <a:lnSpc>
                <a:spcPct val="90000"/>
              </a:lnSpc>
              <a:buFont typeface="Arial" panose="020B0604020202020204" pitchFamily="34" charset="0"/>
              <a:buAutoNum type="arabicPeriod" startAt="2"/>
            </a:pPr>
            <a:endParaRPr lang="tr-TR" altLang="es-MX" sz="2000" dirty="0">
              <a:effectLst/>
            </a:endParaRPr>
          </a:p>
          <a:p>
            <a:pPr>
              <a:lnSpc>
                <a:spcPct val="90000"/>
              </a:lnSpc>
              <a:buFont typeface="Arial" panose="020B0604020202020204" pitchFamily="34" charset="0"/>
              <a:buAutoNum type="arabicPeriod" startAt="2"/>
            </a:pPr>
            <a:r>
              <a:rPr lang="es-ES" altLang="es-MX" sz="2000" dirty="0">
                <a:effectLst/>
              </a:rPr>
              <a:t>La reducción de estos números al </a:t>
            </a:r>
            <a:r>
              <a:rPr lang="es-ES" altLang="es-MX" sz="2000" b="1" dirty="0">
                <a:solidFill>
                  <a:srgbClr val="FF0000"/>
                </a:solidFill>
                <a:effectLst/>
              </a:rPr>
              <a:t>conjunto </a:t>
            </a:r>
            <a:r>
              <a:rPr lang="es-ES" altLang="es-MX" sz="2000" b="1" dirty="0" smtClean="0">
                <a:solidFill>
                  <a:srgbClr val="FF0000"/>
                </a:solidFill>
                <a:effectLst/>
              </a:rPr>
              <a:t>más </a:t>
            </a:r>
            <a:r>
              <a:rPr lang="es-ES" altLang="es-MX" sz="2000" b="1" dirty="0">
                <a:solidFill>
                  <a:srgbClr val="FF0000"/>
                </a:solidFill>
                <a:effectLst/>
              </a:rPr>
              <a:t>pequeño de enteros</a:t>
            </a:r>
            <a:r>
              <a:rPr lang="es-ES" altLang="es-MX" sz="2000" dirty="0">
                <a:effectLst/>
              </a:rPr>
              <a:t> puede conseguirse multiplicando por 2</a:t>
            </a:r>
            <a:r>
              <a:rPr lang="tr-TR" altLang="es-MX" sz="2000" dirty="0">
                <a:effectLst/>
              </a:rPr>
              <a:t> </a:t>
            </a:r>
            <a:r>
              <a:rPr lang="es-ES" altLang="es-MX" sz="2000" dirty="0">
                <a:effectLst/>
              </a:rPr>
              <a:t>para darnos </a:t>
            </a:r>
            <a:r>
              <a:rPr lang="tr-TR" altLang="es-MX" sz="2000" dirty="0">
                <a:effectLst/>
              </a:rPr>
              <a:t>1, 2, </a:t>
            </a:r>
            <a:r>
              <a:rPr lang="es-ES" altLang="es-MX" sz="2000" dirty="0">
                <a:effectLst/>
              </a:rPr>
              <a:t>y </a:t>
            </a:r>
            <a:r>
              <a:rPr lang="tr-TR" altLang="es-MX" sz="2000" dirty="0">
                <a:effectLst/>
              </a:rPr>
              <a:t>0</a:t>
            </a:r>
            <a:endParaRPr lang="es-MX" altLang="es-MX" sz="2000" dirty="0">
              <a:effectLst/>
            </a:endParaRPr>
          </a:p>
          <a:p>
            <a:pPr>
              <a:lnSpc>
                <a:spcPct val="90000"/>
              </a:lnSpc>
              <a:buFont typeface="Arial" panose="020B0604020202020204" pitchFamily="34" charset="0"/>
              <a:buAutoNum type="arabicPeriod" startAt="2"/>
            </a:pPr>
            <a:endParaRPr lang="tr-TR" altLang="es-MX" sz="2000" dirty="0">
              <a:effectLst/>
            </a:endParaRPr>
          </a:p>
          <a:p>
            <a:pPr>
              <a:lnSpc>
                <a:spcPct val="90000"/>
              </a:lnSpc>
              <a:buFont typeface="Arial" panose="020B0604020202020204" pitchFamily="34" charset="0"/>
              <a:buAutoNum type="arabicPeriod" startAt="2"/>
            </a:pPr>
            <a:r>
              <a:rPr lang="es-ES" altLang="es-MX" sz="2000" dirty="0">
                <a:effectLst/>
              </a:rPr>
              <a:t>La dirección cristalográfica será entonces </a:t>
            </a:r>
            <a:r>
              <a:rPr lang="tr-TR" altLang="es-MX" sz="2000" dirty="0">
                <a:effectLst/>
              </a:rPr>
              <a:t>[120]</a:t>
            </a:r>
            <a:endParaRPr lang="en-US" altLang="es-MX" sz="2000" dirty="0">
              <a:effectLst/>
            </a:endParaRPr>
          </a:p>
        </p:txBody>
      </p:sp>
      <p:grpSp>
        <p:nvGrpSpPr>
          <p:cNvPr id="2" name="Grupo 1"/>
          <p:cNvGrpSpPr/>
          <p:nvPr/>
        </p:nvGrpSpPr>
        <p:grpSpPr>
          <a:xfrm>
            <a:off x="3359696" y="395289"/>
            <a:ext cx="4571455" cy="4608759"/>
            <a:chOff x="4367214" y="395289"/>
            <a:chExt cx="3563937" cy="3432175"/>
          </a:xfrm>
        </p:grpSpPr>
        <p:pic>
          <p:nvPicPr>
            <p:cNvPr id="41987" name="Picture 3" descr="15 Ekim 2006 Paz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4" y="395289"/>
              <a:ext cx="3563937"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Line 5"/>
            <p:cNvSpPr>
              <a:spLocks noChangeShapeType="1"/>
            </p:cNvSpPr>
            <p:nvPr/>
          </p:nvSpPr>
          <p:spPr bwMode="auto">
            <a:xfrm>
              <a:off x="5591176" y="2411413"/>
              <a:ext cx="936625" cy="431800"/>
            </a:xfrm>
            <a:prstGeom prst="line">
              <a:avLst/>
            </a:prstGeom>
            <a:noFill/>
            <a:ln w="76200">
              <a:solidFill>
                <a:srgbClr val="C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animEffect transition="in" filter="dissolve">
                                      <p:cBhvr>
                                        <p:cTn id="7" dur="500"/>
                                        <p:tgtEl>
                                          <p:spTgt spid="522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226">
                                            <p:txEl>
                                              <p:pRg st="1" end="1"/>
                                            </p:txEl>
                                          </p:spTgt>
                                        </p:tgtEl>
                                        <p:attrNameLst>
                                          <p:attrName>style.visibility</p:attrName>
                                        </p:attrNameLst>
                                      </p:cBhvr>
                                      <p:to>
                                        <p:strVal val="visible"/>
                                      </p:to>
                                    </p:set>
                                    <p:animEffect transition="in" filter="dissolve">
                                      <p:cBhvr>
                                        <p:cTn id="12" dur="500"/>
                                        <p:tgtEl>
                                          <p:spTgt spid="522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226">
                                            <p:txEl>
                                              <p:pRg st="2" end="2"/>
                                            </p:txEl>
                                          </p:spTgt>
                                        </p:tgtEl>
                                        <p:attrNameLst>
                                          <p:attrName>style.visibility</p:attrName>
                                        </p:attrNameLst>
                                      </p:cBhvr>
                                      <p:to>
                                        <p:strVal val="visible"/>
                                      </p:to>
                                    </p:set>
                                    <p:animEffect transition="in" filter="dissolve">
                                      <p:cBhvr>
                                        <p:cTn id="17" dur="500"/>
                                        <p:tgtEl>
                                          <p:spTgt spid="522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226">
                                            <p:txEl>
                                              <p:pRg st="4" end="4"/>
                                            </p:txEl>
                                          </p:spTgt>
                                        </p:tgtEl>
                                        <p:attrNameLst>
                                          <p:attrName>style.visibility</p:attrName>
                                        </p:attrNameLst>
                                      </p:cBhvr>
                                      <p:to>
                                        <p:strVal val="visible"/>
                                      </p:to>
                                    </p:set>
                                    <p:animEffect transition="in" filter="dissolve">
                                      <p:cBhvr>
                                        <p:cTn id="22" dur="500"/>
                                        <p:tgtEl>
                                          <p:spTgt spid="5222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2226">
                                            <p:txEl>
                                              <p:pRg st="6" end="6"/>
                                            </p:txEl>
                                          </p:spTgt>
                                        </p:tgtEl>
                                        <p:attrNameLst>
                                          <p:attrName>style.visibility</p:attrName>
                                        </p:attrNameLst>
                                      </p:cBhvr>
                                      <p:to>
                                        <p:strVal val="visible"/>
                                      </p:to>
                                    </p:set>
                                    <p:animEffect transition="in" filter="dissolve">
                                      <p:cBhvr>
                                        <p:cTn id="27" dur="500"/>
                                        <p:tgtEl>
                                          <p:spTgt spid="522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4223147" y="3971900"/>
            <a:ext cx="5329237" cy="2400300"/>
          </a:xfrm>
          <a:noFill/>
          <a:extLst>
            <a:ext uri="{909E8E84-426E-40DD-AFC4-6F175D3DCCD1}">
              <a14:hiddenFill xmlns:a14="http://schemas.microsoft.com/office/drawing/2010/main">
                <a:solidFill>
                  <a:srgbClr val="FFFFFF"/>
                </a:solidFill>
              </a14:hiddenFill>
            </a:ext>
          </a:extLst>
        </p:spPr>
        <p:txBody>
          <a:bodyPr/>
          <a:lstStyle/>
          <a:p>
            <a:r>
              <a:rPr lang="tr-TR" altLang="es-MX" sz="2400" dirty="0">
                <a:effectLst/>
                <a:latin typeface="Tahoma" panose="020B0604030504040204" pitchFamily="34" charset="0"/>
              </a:rPr>
              <a:t>Vector A </a:t>
            </a:r>
            <a:r>
              <a:rPr lang="tr-TR" altLang="es-MX" sz="2400" dirty="0">
                <a:effectLst/>
                <a:latin typeface="Arial" panose="020B0604020202020204" pitchFamily="34" charset="0"/>
                <a:cs typeface="Arial" panose="020B0604020202020204" pitchFamily="34" charset="0"/>
              </a:rPr>
              <a:t>→ a, a, a </a:t>
            </a:r>
            <a:r>
              <a:rPr lang="es-MX" altLang="es-MX" sz="2400" dirty="0">
                <a:effectLst/>
                <a:latin typeface="Arial" panose="020B0604020202020204" pitchFamily="34" charset="0"/>
                <a:cs typeface="Arial" panose="020B0604020202020204" pitchFamily="34" charset="0"/>
              </a:rPr>
              <a:t>;</a:t>
            </a:r>
            <a:r>
              <a:rPr lang="tr-TR" altLang="es-MX" sz="2400" dirty="0">
                <a:effectLst/>
                <a:latin typeface="Arial" panose="020B0604020202020204" pitchFamily="34" charset="0"/>
                <a:cs typeface="Arial" panose="020B0604020202020204" pitchFamily="34" charset="0"/>
              </a:rPr>
              <a:t>  </a:t>
            </a:r>
            <a:r>
              <a:rPr lang="en-US" altLang="es-MX" sz="2400" dirty="0">
                <a:effectLst/>
                <a:latin typeface="Arial" panose="020B0604020202020204" pitchFamily="34" charset="0"/>
                <a:cs typeface="Arial" panose="020B0604020202020204" pitchFamily="34" charset="0"/>
              </a:rPr>
              <a:t>[</a:t>
            </a:r>
            <a:r>
              <a:rPr lang="tr-TR" altLang="es-MX" sz="2400" dirty="0">
                <a:effectLst/>
                <a:latin typeface="Arial" panose="020B0604020202020204" pitchFamily="34" charset="0"/>
                <a:cs typeface="Arial" panose="020B0604020202020204" pitchFamily="34" charset="0"/>
              </a:rPr>
              <a:t>1 1 1</a:t>
            </a:r>
            <a:r>
              <a:rPr lang="en-US" altLang="es-MX" sz="2400" dirty="0">
                <a:effectLst/>
                <a:latin typeface="Arial" panose="020B0604020202020204" pitchFamily="34" charset="0"/>
                <a:cs typeface="Arial" panose="020B0604020202020204" pitchFamily="34" charset="0"/>
              </a:rPr>
              <a:t>]</a:t>
            </a:r>
          </a:p>
          <a:p>
            <a:endParaRPr lang="tr-TR" altLang="es-MX" sz="800" dirty="0">
              <a:effectLst/>
              <a:latin typeface="Arial" panose="020B0604020202020204" pitchFamily="34" charset="0"/>
              <a:cs typeface="Arial" panose="020B0604020202020204" pitchFamily="34" charset="0"/>
            </a:endParaRPr>
          </a:p>
          <a:p>
            <a:r>
              <a:rPr lang="tr-TR" altLang="es-MX" sz="2400" dirty="0">
                <a:effectLst/>
                <a:latin typeface="Arial" panose="020B0604020202020204" pitchFamily="34" charset="0"/>
                <a:cs typeface="Arial" panose="020B0604020202020204" pitchFamily="34" charset="0"/>
              </a:rPr>
              <a:t>Vector B </a:t>
            </a:r>
            <a:r>
              <a:rPr lang="en-US" altLang="es-MX" sz="2400" dirty="0">
                <a:effectLst/>
                <a:latin typeface="Arial" panose="020B0604020202020204" pitchFamily="34" charset="0"/>
                <a:cs typeface="Arial" panose="020B0604020202020204" pitchFamily="34" charset="0"/>
              </a:rPr>
              <a:t>→ </a:t>
            </a:r>
            <a:r>
              <a:rPr lang="en-US" altLang="es-MX" sz="2400" dirty="0" smtClean="0">
                <a:effectLst/>
                <a:latin typeface="Arial" panose="020B0604020202020204" pitchFamily="34" charset="0"/>
                <a:cs typeface="Arial" panose="020B0604020202020204" pitchFamily="34" charset="0"/>
              </a:rPr>
              <a:t>-</a:t>
            </a:r>
            <a:r>
              <a:rPr lang="tr-TR" altLang="es-MX" sz="2400" dirty="0" smtClean="0">
                <a:effectLst/>
                <a:latin typeface="Arial" panose="020B0604020202020204" pitchFamily="34" charset="0"/>
                <a:cs typeface="Arial" panose="020B0604020202020204" pitchFamily="34" charset="0"/>
              </a:rPr>
              <a:t> </a:t>
            </a:r>
            <a:r>
              <a:rPr lang="tr-TR" altLang="es-MX" sz="2400" dirty="0">
                <a:effectLst/>
                <a:latin typeface="Arial" panose="020B0604020202020204" pitchFamily="34" charset="0"/>
                <a:cs typeface="Arial" panose="020B0604020202020204" pitchFamily="34" charset="0"/>
              </a:rPr>
              <a:t>a, </a:t>
            </a:r>
            <a:r>
              <a:rPr lang="tr-TR" altLang="es-MX" sz="2400" dirty="0" smtClean="0">
                <a:effectLst/>
                <a:latin typeface="Arial" panose="020B0604020202020204" pitchFamily="34" charset="0"/>
                <a:cs typeface="Arial" panose="020B0604020202020204" pitchFamily="34" charset="0"/>
              </a:rPr>
              <a:t>a</a:t>
            </a:r>
            <a:r>
              <a:rPr lang="tr-TR" altLang="es-MX" sz="2400" dirty="0">
                <a:effectLst/>
                <a:latin typeface="Arial" panose="020B0604020202020204" pitchFamily="34" charset="0"/>
                <a:cs typeface="Arial" panose="020B0604020202020204" pitchFamily="34" charset="0"/>
              </a:rPr>
              <a:t>, </a:t>
            </a:r>
            <a:r>
              <a:rPr lang="es-MX" altLang="es-MX" sz="2400" dirty="0">
                <a:effectLst/>
                <a:latin typeface="Arial" panose="020B0604020202020204" pitchFamily="34" charset="0"/>
                <a:cs typeface="Arial" panose="020B0604020202020204" pitchFamily="34" charset="0"/>
              </a:rPr>
              <a:t>0a</a:t>
            </a:r>
            <a:r>
              <a:rPr lang="tr-TR" altLang="es-MX" sz="2400" dirty="0">
                <a:effectLst/>
                <a:latin typeface="Arial" panose="020B0604020202020204" pitchFamily="34" charset="0"/>
                <a:cs typeface="Arial" panose="020B0604020202020204" pitchFamily="34" charset="0"/>
              </a:rPr>
              <a:t> </a:t>
            </a:r>
            <a:r>
              <a:rPr lang="es-MX" altLang="es-MX" sz="2400" dirty="0">
                <a:effectLst/>
                <a:latin typeface="Arial" panose="020B0604020202020204" pitchFamily="34" charset="0"/>
                <a:cs typeface="Arial" panose="020B0604020202020204" pitchFamily="34" charset="0"/>
              </a:rPr>
              <a:t>;</a:t>
            </a:r>
            <a:r>
              <a:rPr lang="tr-TR" altLang="es-MX" sz="2400" dirty="0">
                <a:effectLst/>
                <a:latin typeface="Arial" panose="020B0604020202020204" pitchFamily="34" charset="0"/>
                <a:cs typeface="Arial" panose="020B0604020202020204" pitchFamily="34" charset="0"/>
              </a:rPr>
              <a:t> </a:t>
            </a:r>
            <a:r>
              <a:rPr lang="en-US" altLang="es-MX" sz="2400" dirty="0">
                <a:effectLst/>
                <a:latin typeface="Arial" panose="020B0604020202020204" pitchFamily="34" charset="0"/>
                <a:cs typeface="Arial" panose="020B0604020202020204" pitchFamily="34" charset="0"/>
              </a:rPr>
              <a:t>[</a:t>
            </a:r>
            <a:r>
              <a:rPr lang="tr-TR" altLang="es-MX" sz="2400" dirty="0">
                <a:effectLst/>
                <a:latin typeface="Arial" panose="020B0604020202020204" pitchFamily="34" charset="0"/>
                <a:cs typeface="Arial" panose="020B0604020202020204" pitchFamily="34" charset="0"/>
              </a:rPr>
              <a:t>1 1 0</a:t>
            </a:r>
            <a:r>
              <a:rPr lang="en-US" altLang="es-MX" sz="2400" dirty="0">
                <a:effectLst/>
                <a:latin typeface="Arial" panose="020B0604020202020204" pitchFamily="34" charset="0"/>
                <a:cs typeface="Arial" panose="020B0604020202020204" pitchFamily="34" charset="0"/>
              </a:rPr>
              <a:t>]</a:t>
            </a:r>
          </a:p>
          <a:p>
            <a:endParaRPr lang="en-US" altLang="es-MX" sz="800" dirty="0">
              <a:effectLst/>
              <a:latin typeface="Arial" panose="020B0604020202020204" pitchFamily="34" charset="0"/>
              <a:cs typeface="Arial" panose="020B0604020202020204" pitchFamily="34" charset="0"/>
            </a:endParaRPr>
          </a:p>
          <a:p>
            <a:r>
              <a:rPr lang="tr-TR" altLang="es-MX" sz="2400" dirty="0">
                <a:effectLst/>
                <a:latin typeface="Arial" panose="020B0604020202020204" pitchFamily="34" charset="0"/>
                <a:cs typeface="Arial" panose="020B0604020202020204" pitchFamily="34" charset="0"/>
              </a:rPr>
              <a:t>Vector C </a:t>
            </a:r>
            <a:r>
              <a:rPr lang="en-US" altLang="es-MX" sz="2400" dirty="0">
                <a:effectLst/>
                <a:latin typeface="Arial" panose="020B0604020202020204" pitchFamily="34" charset="0"/>
                <a:cs typeface="Arial" panose="020B0604020202020204" pitchFamily="34" charset="0"/>
              </a:rPr>
              <a:t>→</a:t>
            </a:r>
            <a:r>
              <a:rPr lang="tr-TR" altLang="es-MX" sz="2400" dirty="0">
                <a:effectLst/>
                <a:latin typeface="Arial" panose="020B0604020202020204" pitchFamily="34" charset="0"/>
                <a:cs typeface="Arial" panose="020B0604020202020204" pitchFamily="34" charset="0"/>
              </a:rPr>
              <a:t>  a, a, </a:t>
            </a:r>
            <a:r>
              <a:rPr lang="es-MX" altLang="es-MX" sz="2400" dirty="0">
                <a:effectLst/>
                <a:latin typeface="Arial" panose="020B0604020202020204" pitchFamily="34" charset="0"/>
                <a:cs typeface="Arial" panose="020B0604020202020204" pitchFamily="34" charset="0"/>
              </a:rPr>
              <a:t>-</a:t>
            </a:r>
            <a:r>
              <a:rPr lang="tr-TR" altLang="es-MX" sz="2400" dirty="0">
                <a:effectLst/>
                <a:latin typeface="Arial" panose="020B0604020202020204" pitchFamily="34" charset="0"/>
                <a:cs typeface="Arial" panose="020B0604020202020204" pitchFamily="34" charset="0"/>
              </a:rPr>
              <a:t>a </a:t>
            </a:r>
            <a:r>
              <a:rPr lang="es-MX" altLang="es-MX" sz="2400" dirty="0">
                <a:effectLst/>
                <a:latin typeface="Arial" panose="020B0604020202020204" pitchFamily="34" charset="0"/>
                <a:cs typeface="Arial" panose="020B0604020202020204" pitchFamily="34" charset="0"/>
              </a:rPr>
              <a:t>;</a:t>
            </a:r>
            <a:r>
              <a:rPr lang="tr-TR" altLang="es-MX" sz="2400" dirty="0">
                <a:effectLst/>
                <a:latin typeface="Arial" panose="020B0604020202020204" pitchFamily="34" charset="0"/>
                <a:cs typeface="Arial" panose="020B0604020202020204" pitchFamily="34" charset="0"/>
              </a:rPr>
              <a:t> </a:t>
            </a:r>
            <a:r>
              <a:rPr lang="en-US" altLang="es-MX" sz="2400" dirty="0">
                <a:effectLst/>
                <a:latin typeface="Arial" panose="020B0604020202020204" pitchFamily="34" charset="0"/>
                <a:cs typeface="Arial" panose="020B0604020202020204" pitchFamily="34" charset="0"/>
              </a:rPr>
              <a:t>[</a:t>
            </a:r>
            <a:r>
              <a:rPr lang="tr-TR" altLang="es-MX" sz="2400" dirty="0">
                <a:effectLst/>
                <a:latin typeface="Arial" panose="020B0604020202020204" pitchFamily="34" charset="0"/>
                <a:cs typeface="Arial" panose="020B0604020202020204" pitchFamily="34" charset="0"/>
              </a:rPr>
              <a:t>1 1 1</a:t>
            </a:r>
            <a:r>
              <a:rPr lang="en-US" altLang="es-MX" sz="2400" dirty="0">
                <a:effectLst/>
                <a:latin typeface="Arial" panose="020B0604020202020204" pitchFamily="34" charset="0"/>
                <a:cs typeface="Arial" panose="020B0604020202020204" pitchFamily="34" charset="0"/>
              </a:rPr>
              <a:t>]</a:t>
            </a:r>
          </a:p>
        </p:txBody>
      </p:sp>
      <p:grpSp>
        <p:nvGrpSpPr>
          <p:cNvPr id="43011" name="Group 45"/>
          <p:cNvGrpSpPr>
            <a:grpSpLocks/>
          </p:cNvGrpSpPr>
          <p:nvPr/>
        </p:nvGrpSpPr>
        <p:grpSpPr bwMode="auto">
          <a:xfrm>
            <a:off x="773489" y="0"/>
            <a:ext cx="4606925" cy="4129088"/>
            <a:chOff x="567" y="346"/>
            <a:chExt cx="2902" cy="2601"/>
          </a:xfrm>
        </p:grpSpPr>
        <p:sp>
          <p:nvSpPr>
            <p:cNvPr id="43015" name="Text Box 46"/>
            <p:cNvSpPr txBox="1">
              <a:spLocks noChangeArrowheads="1"/>
            </p:cNvSpPr>
            <p:nvPr/>
          </p:nvSpPr>
          <p:spPr bwMode="auto">
            <a:xfrm>
              <a:off x="1474" y="346"/>
              <a:ext cx="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50000"/>
                </a:spcBef>
                <a:buClrTx/>
                <a:buSzTx/>
                <a:buFontTx/>
                <a:buNone/>
              </a:pPr>
              <a:r>
                <a:rPr lang="tr-TR" altLang="es-MX" sz="2400">
                  <a:latin typeface="Tahoma" panose="020B0604030504040204" pitchFamily="34" charset="0"/>
                </a:rPr>
                <a:t>z</a:t>
              </a:r>
              <a:endParaRPr lang="en-US" altLang="es-MX" sz="2400">
                <a:latin typeface="Tahoma" panose="020B0604030504040204" pitchFamily="34" charset="0"/>
              </a:endParaRPr>
            </a:p>
          </p:txBody>
        </p:sp>
        <p:grpSp>
          <p:nvGrpSpPr>
            <p:cNvPr id="43016" name="Group 47"/>
            <p:cNvGrpSpPr>
              <a:grpSpLocks/>
            </p:cNvGrpSpPr>
            <p:nvPr/>
          </p:nvGrpSpPr>
          <p:grpSpPr bwMode="auto">
            <a:xfrm>
              <a:off x="567" y="436"/>
              <a:ext cx="2902" cy="2511"/>
              <a:chOff x="567" y="436"/>
              <a:chExt cx="2902" cy="2511"/>
            </a:xfrm>
          </p:grpSpPr>
          <p:grpSp>
            <p:nvGrpSpPr>
              <p:cNvPr id="43017" name="Group 48"/>
              <p:cNvGrpSpPr>
                <a:grpSpLocks/>
              </p:cNvGrpSpPr>
              <p:nvPr/>
            </p:nvGrpSpPr>
            <p:grpSpPr bwMode="auto">
              <a:xfrm>
                <a:off x="748" y="436"/>
                <a:ext cx="2495" cy="2314"/>
                <a:chOff x="748" y="436"/>
                <a:chExt cx="2495" cy="2314"/>
              </a:xfrm>
            </p:grpSpPr>
            <p:grpSp>
              <p:nvGrpSpPr>
                <p:cNvPr id="43026" name="Group 49"/>
                <p:cNvGrpSpPr>
                  <a:grpSpLocks/>
                </p:cNvGrpSpPr>
                <p:nvPr/>
              </p:nvGrpSpPr>
              <p:grpSpPr bwMode="auto">
                <a:xfrm>
                  <a:off x="748" y="436"/>
                  <a:ext cx="2495" cy="2314"/>
                  <a:chOff x="748" y="436"/>
                  <a:chExt cx="2495" cy="2314"/>
                </a:xfrm>
              </p:grpSpPr>
              <p:sp>
                <p:nvSpPr>
                  <p:cNvPr id="43039" name="Line 50"/>
                  <p:cNvSpPr>
                    <a:spLocks noChangeShapeType="1"/>
                  </p:cNvSpPr>
                  <p:nvPr/>
                </p:nvSpPr>
                <p:spPr bwMode="auto">
                  <a:xfrm flipV="1">
                    <a:off x="1701" y="436"/>
                    <a:ext cx="0" cy="45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3040" name="Line 51"/>
                  <p:cNvSpPr>
                    <a:spLocks noChangeShapeType="1"/>
                  </p:cNvSpPr>
                  <p:nvPr/>
                </p:nvSpPr>
                <p:spPr bwMode="auto">
                  <a:xfrm flipH="1">
                    <a:off x="748" y="2432"/>
                    <a:ext cx="317" cy="31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3041" name="Line 52"/>
                  <p:cNvSpPr>
                    <a:spLocks noChangeShapeType="1"/>
                  </p:cNvSpPr>
                  <p:nvPr/>
                </p:nvSpPr>
                <p:spPr bwMode="auto">
                  <a:xfrm>
                    <a:off x="2608" y="1797"/>
                    <a:ext cx="63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3042" name="Line 53"/>
                  <p:cNvSpPr>
                    <a:spLocks noChangeShapeType="1"/>
                  </p:cNvSpPr>
                  <p:nvPr/>
                </p:nvSpPr>
                <p:spPr bwMode="auto">
                  <a:xfrm>
                    <a:off x="1701" y="890"/>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43" name="Line 54"/>
                  <p:cNvSpPr>
                    <a:spLocks noChangeShapeType="1"/>
                  </p:cNvSpPr>
                  <p:nvPr/>
                </p:nvSpPr>
                <p:spPr bwMode="auto">
                  <a:xfrm>
                    <a:off x="2608" y="890"/>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44" name="Line 55"/>
                  <p:cNvSpPr>
                    <a:spLocks noChangeShapeType="1"/>
                  </p:cNvSpPr>
                  <p:nvPr/>
                </p:nvSpPr>
                <p:spPr bwMode="auto">
                  <a:xfrm>
                    <a:off x="1066" y="1525"/>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45" name="Line 56"/>
                  <p:cNvSpPr>
                    <a:spLocks noChangeShapeType="1"/>
                  </p:cNvSpPr>
                  <p:nvPr/>
                </p:nvSpPr>
                <p:spPr bwMode="auto">
                  <a:xfrm>
                    <a:off x="1973" y="1525"/>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46" name="Line 57"/>
                  <p:cNvSpPr>
                    <a:spLocks noChangeShapeType="1"/>
                  </p:cNvSpPr>
                  <p:nvPr/>
                </p:nvSpPr>
                <p:spPr bwMode="auto">
                  <a:xfrm rot="5400000">
                    <a:off x="2155" y="436"/>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47" name="Line 58"/>
                  <p:cNvSpPr>
                    <a:spLocks noChangeShapeType="1"/>
                  </p:cNvSpPr>
                  <p:nvPr/>
                </p:nvSpPr>
                <p:spPr bwMode="auto">
                  <a:xfrm rot="5400000">
                    <a:off x="1520" y="1978"/>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48" name="Line 59"/>
                  <p:cNvSpPr>
                    <a:spLocks noChangeShapeType="1"/>
                  </p:cNvSpPr>
                  <p:nvPr/>
                </p:nvSpPr>
                <p:spPr bwMode="auto">
                  <a:xfrm rot="5400000">
                    <a:off x="1520" y="1071"/>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49" name="Line 60"/>
                  <p:cNvSpPr>
                    <a:spLocks noChangeShapeType="1"/>
                  </p:cNvSpPr>
                  <p:nvPr/>
                </p:nvSpPr>
                <p:spPr bwMode="auto">
                  <a:xfrm rot="5400000">
                    <a:off x="2155" y="1343"/>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50" name="Line 61"/>
                  <p:cNvSpPr>
                    <a:spLocks noChangeShapeType="1"/>
                  </p:cNvSpPr>
                  <p:nvPr/>
                </p:nvSpPr>
                <p:spPr bwMode="auto">
                  <a:xfrm rot="2700000">
                    <a:off x="1384" y="1661"/>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51" name="Line 62"/>
                  <p:cNvSpPr>
                    <a:spLocks noChangeShapeType="1"/>
                  </p:cNvSpPr>
                  <p:nvPr/>
                </p:nvSpPr>
                <p:spPr bwMode="auto">
                  <a:xfrm rot="2700000">
                    <a:off x="2291" y="1661"/>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52" name="Line 63"/>
                  <p:cNvSpPr>
                    <a:spLocks noChangeShapeType="1"/>
                  </p:cNvSpPr>
                  <p:nvPr/>
                </p:nvSpPr>
                <p:spPr bwMode="auto">
                  <a:xfrm rot="2700000">
                    <a:off x="1384" y="753"/>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53" name="Line 64"/>
                  <p:cNvSpPr>
                    <a:spLocks noChangeShapeType="1"/>
                  </p:cNvSpPr>
                  <p:nvPr/>
                </p:nvSpPr>
                <p:spPr bwMode="auto">
                  <a:xfrm rot="2700000">
                    <a:off x="2291" y="753"/>
                    <a:ext cx="0" cy="90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grpSp>
            <p:sp>
              <p:nvSpPr>
                <p:cNvPr id="43027" name="Line 65"/>
                <p:cNvSpPr>
                  <a:spLocks noChangeShapeType="1"/>
                </p:cNvSpPr>
                <p:nvPr/>
              </p:nvSpPr>
              <p:spPr bwMode="auto">
                <a:xfrm>
                  <a:off x="1701" y="890"/>
                  <a:ext cx="272" cy="1542"/>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3028" name="Line 66"/>
                <p:cNvSpPr>
                  <a:spLocks noChangeShapeType="1"/>
                </p:cNvSpPr>
                <p:nvPr/>
              </p:nvSpPr>
              <p:spPr bwMode="auto">
                <a:xfrm flipV="1">
                  <a:off x="1701" y="1525"/>
                  <a:ext cx="272" cy="272"/>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3029" name="Line 67"/>
                <p:cNvSpPr>
                  <a:spLocks noChangeShapeType="1"/>
                </p:cNvSpPr>
                <p:nvPr/>
              </p:nvSpPr>
              <p:spPr bwMode="auto">
                <a:xfrm flipV="1">
                  <a:off x="1066" y="1797"/>
                  <a:ext cx="1542" cy="635"/>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3030" name="Line 68"/>
                <p:cNvSpPr>
                  <a:spLocks noChangeShapeType="1"/>
                </p:cNvSpPr>
                <p:nvPr/>
              </p:nvSpPr>
              <p:spPr bwMode="auto">
                <a:xfrm>
                  <a:off x="839" y="1525"/>
                  <a:ext cx="18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31" name="Line 69"/>
                <p:cNvSpPr>
                  <a:spLocks noChangeShapeType="1"/>
                </p:cNvSpPr>
                <p:nvPr/>
              </p:nvSpPr>
              <p:spPr bwMode="auto">
                <a:xfrm>
                  <a:off x="839" y="2432"/>
                  <a:ext cx="18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32" name="Line 70"/>
                <p:cNvSpPr>
                  <a:spLocks noChangeShapeType="1"/>
                </p:cNvSpPr>
                <p:nvPr/>
              </p:nvSpPr>
              <p:spPr bwMode="auto">
                <a:xfrm>
                  <a:off x="1066" y="2478"/>
                  <a:ext cx="0" cy="1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33" name="Line 71"/>
                <p:cNvSpPr>
                  <a:spLocks noChangeShapeType="1"/>
                </p:cNvSpPr>
                <p:nvPr/>
              </p:nvSpPr>
              <p:spPr bwMode="auto">
                <a:xfrm>
                  <a:off x="1973" y="2478"/>
                  <a:ext cx="0" cy="1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34" name="Line 72"/>
                <p:cNvSpPr>
                  <a:spLocks noChangeShapeType="1"/>
                </p:cNvSpPr>
                <p:nvPr/>
              </p:nvSpPr>
              <p:spPr bwMode="auto">
                <a:xfrm>
                  <a:off x="2018" y="2478"/>
                  <a:ext cx="136" cy="9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35" name="Line 73"/>
                <p:cNvSpPr>
                  <a:spLocks noChangeShapeType="1"/>
                </p:cNvSpPr>
                <p:nvPr/>
              </p:nvSpPr>
              <p:spPr bwMode="auto">
                <a:xfrm>
                  <a:off x="2653" y="1842"/>
                  <a:ext cx="136" cy="9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36" name="Line 74"/>
                <p:cNvSpPr>
                  <a:spLocks noChangeShapeType="1"/>
                </p:cNvSpPr>
                <p:nvPr/>
              </p:nvSpPr>
              <p:spPr bwMode="auto">
                <a:xfrm>
                  <a:off x="930" y="1525"/>
                  <a:ext cx="0" cy="907"/>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3037" name="Line 75"/>
                <p:cNvSpPr>
                  <a:spLocks noChangeShapeType="1"/>
                </p:cNvSpPr>
                <p:nvPr/>
              </p:nvSpPr>
              <p:spPr bwMode="auto">
                <a:xfrm>
                  <a:off x="1066" y="2568"/>
                  <a:ext cx="907"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3038" name="Line 76"/>
                <p:cNvSpPr>
                  <a:spLocks noChangeShapeType="1"/>
                </p:cNvSpPr>
                <p:nvPr/>
              </p:nvSpPr>
              <p:spPr bwMode="auto">
                <a:xfrm flipV="1">
                  <a:off x="2064" y="1888"/>
                  <a:ext cx="635" cy="635"/>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s-ES"/>
                </a:p>
              </p:txBody>
            </p:sp>
          </p:grpSp>
          <p:sp>
            <p:nvSpPr>
              <p:cNvPr id="43018" name="Text Box 77"/>
              <p:cNvSpPr txBox="1">
                <a:spLocks noChangeArrowheads="1"/>
              </p:cNvSpPr>
              <p:nvPr/>
            </p:nvSpPr>
            <p:spPr bwMode="auto">
              <a:xfrm>
                <a:off x="567" y="2659"/>
                <a:ext cx="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50000"/>
                  </a:spcBef>
                  <a:buClrTx/>
                  <a:buSzTx/>
                  <a:buFontTx/>
                  <a:buNone/>
                </a:pPr>
                <a:r>
                  <a:rPr lang="tr-TR" altLang="es-MX" sz="2400">
                    <a:latin typeface="Tahoma" panose="020B0604030504040204" pitchFamily="34" charset="0"/>
                  </a:rPr>
                  <a:t>x</a:t>
                </a:r>
                <a:endParaRPr lang="en-US" altLang="es-MX" sz="2400">
                  <a:latin typeface="Tahoma" panose="020B0604030504040204" pitchFamily="34" charset="0"/>
                </a:endParaRPr>
              </a:p>
            </p:txBody>
          </p:sp>
          <p:sp>
            <p:nvSpPr>
              <p:cNvPr id="43019" name="Text Box 78"/>
              <p:cNvSpPr txBox="1">
                <a:spLocks noChangeArrowheads="1"/>
              </p:cNvSpPr>
              <p:nvPr/>
            </p:nvSpPr>
            <p:spPr bwMode="auto">
              <a:xfrm>
                <a:off x="3243" y="1661"/>
                <a:ext cx="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50000"/>
                  </a:spcBef>
                  <a:buClrTx/>
                  <a:buSzTx/>
                  <a:buFontTx/>
                  <a:buNone/>
                </a:pPr>
                <a:r>
                  <a:rPr lang="tr-TR" altLang="es-MX" sz="2400">
                    <a:latin typeface="Tahoma" panose="020B0604030504040204" pitchFamily="34" charset="0"/>
                  </a:rPr>
                  <a:t>y</a:t>
                </a:r>
                <a:endParaRPr lang="en-US" altLang="es-MX" sz="2400">
                  <a:latin typeface="Tahoma" panose="020B0604030504040204" pitchFamily="34" charset="0"/>
                </a:endParaRPr>
              </a:p>
            </p:txBody>
          </p:sp>
          <p:sp>
            <p:nvSpPr>
              <p:cNvPr id="43020" name="Text Box 79"/>
              <p:cNvSpPr txBox="1">
                <a:spLocks noChangeArrowheads="1"/>
              </p:cNvSpPr>
              <p:nvPr/>
            </p:nvSpPr>
            <p:spPr bwMode="auto">
              <a:xfrm>
                <a:off x="748" y="1797"/>
                <a:ext cx="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50000"/>
                  </a:spcBef>
                  <a:buClrTx/>
                  <a:buSzTx/>
                  <a:buFontTx/>
                  <a:buNone/>
                </a:pPr>
                <a:r>
                  <a:rPr lang="tr-TR" altLang="es-MX" sz="2400">
                    <a:latin typeface="Tahoma" panose="020B0604030504040204" pitchFamily="34" charset="0"/>
                  </a:rPr>
                  <a:t>a</a:t>
                </a:r>
                <a:endParaRPr lang="en-US" altLang="es-MX" sz="2400">
                  <a:latin typeface="Tahoma" panose="020B0604030504040204" pitchFamily="34" charset="0"/>
                </a:endParaRPr>
              </a:p>
            </p:txBody>
          </p:sp>
          <p:sp>
            <p:nvSpPr>
              <p:cNvPr id="43021" name="Text Box 80"/>
              <p:cNvSpPr txBox="1">
                <a:spLocks noChangeArrowheads="1"/>
              </p:cNvSpPr>
              <p:nvPr/>
            </p:nvSpPr>
            <p:spPr bwMode="auto">
              <a:xfrm>
                <a:off x="2381" y="2069"/>
                <a:ext cx="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50000"/>
                  </a:spcBef>
                  <a:buClrTx/>
                  <a:buSzTx/>
                  <a:buFontTx/>
                  <a:buNone/>
                </a:pPr>
                <a:r>
                  <a:rPr lang="tr-TR" altLang="es-MX" sz="2400">
                    <a:latin typeface="Tahoma" panose="020B0604030504040204" pitchFamily="34" charset="0"/>
                  </a:rPr>
                  <a:t>a</a:t>
                </a:r>
                <a:endParaRPr lang="en-US" altLang="es-MX" sz="2400">
                  <a:latin typeface="Tahoma" panose="020B0604030504040204" pitchFamily="34" charset="0"/>
                </a:endParaRPr>
              </a:p>
            </p:txBody>
          </p:sp>
          <p:sp>
            <p:nvSpPr>
              <p:cNvPr id="43022" name="Text Box 81"/>
              <p:cNvSpPr txBox="1">
                <a:spLocks noChangeArrowheads="1"/>
              </p:cNvSpPr>
              <p:nvPr/>
            </p:nvSpPr>
            <p:spPr bwMode="auto">
              <a:xfrm>
                <a:off x="1383" y="2523"/>
                <a:ext cx="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50000"/>
                  </a:spcBef>
                  <a:buClrTx/>
                  <a:buSzTx/>
                  <a:buFontTx/>
                  <a:buNone/>
                </a:pPr>
                <a:r>
                  <a:rPr lang="tr-TR" altLang="es-MX" sz="2400">
                    <a:latin typeface="Tahoma" panose="020B0604030504040204" pitchFamily="34" charset="0"/>
                  </a:rPr>
                  <a:t>a</a:t>
                </a:r>
                <a:endParaRPr lang="en-US" altLang="es-MX" sz="2400">
                  <a:latin typeface="Tahoma" panose="020B0604030504040204" pitchFamily="34" charset="0"/>
                </a:endParaRPr>
              </a:p>
            </p:txBody>
          </p:sp>
          <p:sp>
            <p:nvSpPr>
              <p:cNvPr id="43023" name="Text Box 82"/>
              <p:cNvSpPr txBox="1">
                <a:spLocks noChangeArrowheads="1"/>
              </p:cNvSpPr>
              <p:nvPr/>
            </p:nvSpPr>
            <p:spPr bwMode="auto">
              <a:xfrm>
                <a:off x="1519" y="1933"/>
                <a:ext cx="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50000"/>
                  </a:spcBef>
                  <a:buClrTx/>
                  <a:buSzTx/>
                  <a:buFontTx/>
                  <a:buNone/>
                </a:pPr>
                <a:r>
                  <a:rPr lang="tr-TR" altLang="es-MX" sz="2400" b="1">
                    <a:solidFill>
                      <a:schemeClr val="hlink"/>
                    </a:solidFill>
                    <a:latin typeface="Tahoma" panose="020B0604030504040204" pitchFamily="34" charset="0"/>
                  </a:rPr>
                  <a:t>B</a:t>
                </a:r>
                <a:endParaRPr lang="en-US" altLang="es-MX" sz="2400" b="1">
                  <a:solidFill>
                    <a:schemeClr val="hlink"/>
                  </a:solidFill>
                  <a:latin typeface="Tahoma" panose="020B0604030504040204" pitchFamily="34" charset="0"/>
                </a:endParaRPr>
              </a:p>
            </p:txBody>
          </p:sp>
          <p:sp>
            <p:nvSpPr>
              <p:cNvPr id="43024" name="Text Box 83"/>
              <p:cNvSpPr txBox="1">
                <a:spLocks noChangeArrowheads="1"/>
              </p:cNvSpPr>
              <p:nvPr/>
            </p:nvSpPr>
            <p:spPr bwMode="auto">
              <a:xfrm>
                <a:off x="1746" y="1071"/>
                <a:ext cx="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50000"/>
                  </a:spcBef>
                  <a:buClrTx/>
                  <a:buSzTx/>
                  <a:buFontTx/>
                  <a:buNone/>
                </a:pPr>
                <a:r>
                  <a:rPr lang="tr-TR" altLang="es-MX" sz="2400" b="1">
                    <a:solidFill>
                      <a:schemeClr val="hlink"/>
                    </a:solidFill>
                    <a:latin typeface="Tahoma" panose="020B0604030504040204" pitchFamily="34" charset="0"/>
                  </a:rPr>
                  <a:t>C</a:t>
                </a:r>
                <a:endParaRPr lang="en-US" altLang="es-MX" sz="2400" b="1">
                  <a:solidFill>
                    <a:schemeClr val="hlink"/>
                  </a:solidFill>
                  <a:latin typeface="Tahoma" panose="020B0604030504040204" pitchFamily="34" charset="0"/>
                </a:endParaRPr>
              </a:p>
            </p:txBody>
          </p:sp>
          <p:sp>
            <p:nvSpPr>
              <p:cNvPr id="43025" name="Text Box 84"/>
              <p:cNvSpPr txBox="1">
                <a:spLocks noChangeArrowheads="1"/>
              </p:cNvSpPr>
              <p:nvPr/>
            </p:nvSpPr>
            <p:spPr bwMode="auto">
              <a:xfrm>
                <a:off x="1610" y="1480"/>
                <a:ext cx="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50000"/>
                  </a:spcBef>
                  <a:buClrTx/>
                  <a:buSzTx/>
                  <a:buFontTx/>
                  <a:buNone/>
                </a:pPr>
                <a:r>
                  <a:rPr lang="tr-TR" altLang="es-MX" sz="2400" b="1">
                    <a:solidFill>
                      <a:schemeClr val="hlink"/>
                    </a:solidFill>
                    <a:latin typeface="Tahoma" panose="020B0604030504040204" pitchFamily="34" charset="0"/>
                  </a:rPr>
                  <a:t>A</a:t>
                </a:r>
                <a:endParaRPr lang="en-US" altLang="es-MX" sz="2400" b="1">
                  <a:solidFill>
                    <a:schemeClr val="hlink"/>
                  </a:solidFill>
                  <a:latin typeface="Tahoma" panose="020B0604030504040204" pitchFamily="34" charset="0"/>
                </a:endParaRPr>
              </a:p>
            </p:txBody>
          </p:sp>
        </p:grpSp>
      </p:grpSp>
      <p:cxnSp>
        <p:nvCxnSpPr>
          <p:cNvPr id="46" name="45 Conector recto"/>
          <p:cNvCxnSpPr/>
          <p:nvPr/>
        </p:nvCxnSpPr>
        <p:spPr>
          <a:xfrm>
            <a:off x="8040216" y="4604953"/>
            <a:ext cx="215900" cy="0"/>
          </a:xfrm>
          <a:prstGeom prst="line">
            <a:avLst/>
          </a:prstGeom>
          <a:ln w="22225">
            <a:solidFill>
              <a:schemeClr val="tx2"/>
            </a:solidFill>
          </a:ln>
          <a:effectLst/>
        </p:spPr>
        <p:style>
          <a:lnRef idx="1">
            <a:schemeClr val="accent2"/>
          </a:lnRef>
          <a:fillRef idx="0">
            <a:schemeClr val="accent2"/>
          </a:fillRef>
          <a:effectRef idx="0">
            <a:schemeClr val="accent2"/>
          </a:effectRef>
          <a:fontRef idx="minor">
            <a:schemeClr val="tx1"/>
          </a:fontRef>
        </p:style>
      </p:cxnSp>
      <p:cxnSp>
        <p:nvCxnSpPr>
          <p:cNvPr id="50" name="49 Conector recto"/>
          <p:cNvCxnSpPr/>
          <p:nvPr/>
        </p:nvCxnSpPr>
        <p:spPr>
          <a:xfrm>
            <a:off x="8184232" y="5181215"/>
            <a:ext cx="215900" cy="0"/>
          </a:xfrm>
          <a:prstGeom prst="line">
            <a:avLst/>
          </a:prstGeom>
          <a:ln w="22225">
            <a:solidFill>
              <a:schemeClr val="tx2"/>
            </a:solidFill>
          </a:ln>
          <a:effectLst/>
        </p:spPr>
        <p:style>
          <a:lnRef idx="1">
            <a:schemeClr val="accent2"/>
          </a:lnRef>
          <a:fillRef idx="0">
            <a:schemeClr val="accent2"/>
          </a:fillRef>
          <a:effectRef idx="0">
            <a:schemeClr val="accent2"/>
          </a:effectRef>
          <a:fontRef idx="minor">
            <a:schemeClr val="tx1"/>
          </a:fontRef>
        </p:style>
      </p:cxnSp>
      <p:pic>
        <p:nvPicPr>
          <p:cNvPr id="43014" name="Picture 4" descr="a9k"/>
          <p:cNvPicPr>
            <a:picLocks noChangeAspect="1" noChangeArrowheads="1"/>
          </p:cNvPicPr>
          <p:nvPr/>
        </p:nvPicPr>
        <p:blipFill>
          <a:blip r:embed="rId2">
            <a:extLst>
              <a:ext uri="{28A0092B-C50C-407E-A947-70E740481C1C}">
                <a14:useLocalDpi xmlns:a14="http://schemas.microsoft.com/office/drawing/2010/main" val="0"/>
              </a:ext>
            </a:extLst>
          </a:blip>
          <a:srcRect t="5064" r="9012" b="7623"/>
          <a:stretch>
            <a:fillRect/>
          </a:stretch>
        </p:blipFill>
        <p:spPr bwMode="auto">
          <a:xfrm>
            <a:off x="1847528" y="3924730"/>
            <a:ext cx="9373834" cy="506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2351584" y="251520"/>
            <a:ext cx="6284913"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1800" dirty="0"/>
              <a:t>Note que :</a:t>
            </a:r>
          </a:p>
          <a:p>
            <a:pPr eaLnBrk="1" hangingPunct="1">
              <a:spcBef>
                <a:spcPct val="0"/>
              </a:spcBef>
              <a:buClrTx/>
              <a:buSzTx/>
              <a:buFontTx/>
              <a:buAutoNum type="alphaLcParenR"/>
            </a:pPr>
            <a:r>
              <a:rPr lang="es-ES" altLang="es-MX" sz="1800" dirty="0"/>
              <a:t>[100] no es la misma que [010] </a:t>
            </a:r>
          </a:p>
          <a:p>
            <a:pPr eaLnBrk="1" hangingPunct="1">
              <a:spcBef>
                <a:spcPct val="0"/>
              </a:spcBef>
              <a:buClrTx/>
              <a:buSzTx/>
              <a:buFontTx/>
              <a:buAutoNum type="alphaLcParenR"/>
            </a:pPr>
            <a:r>
              <a:rPr lang="es-ES" altLang="es-MX" sz="1800" dirty="0"/>
              <a:t>Una dirección y su múltiplo son las mismas </a:t>
            </a:r>
          </a:p>
          <a:p>
            <a:pPr eaLnBrk="1" hangingPunct="1">
              <a:spcBef>
                <a:spcPct val="0"/>
              </a:spcBef>
              <a:buClrTx/>
              <a:buSzTx/>
              <a:buFontTx/>
              <a:buNone/>
            </a:pPr>
            <a:r>
              <a:rPr lang="es-ES" altLang="es-MX" sz="1800" dirty="0"/>
              <a:t>[100]=[200]</a:t>
            </a:r>
          </a:p>
          <a:p>
            <a:pPr eaLnBrk="1" hangingPunct="1">
              <a:spcBef>
                <a:spcPct val="0"/>
              </a:spcBef>
              <a:buClrTx/>
              <a:buSzTx/>
              <a:buFontTx/>
              <a:buNone/>
            </a:pPr>
            <a:r>
              <a:rPr lang="es-ES" altLang="es-MX" sz="1800" dirty="0"/>
              <a:t>c) Existen direcciones equivalentes que dependen de la elección del sistema coordenado. Se llaman direcciones de forma y se denotan por &lt; &gt;</a:t>
            </a:r>
          </a:p>
        </p:txBody>
      </p:sp>
      <p:sp>
        <p:nvSpPr>
          <p:cNvPr id="44035" name="Text Box 5"/>
          <p:cNvSpPr txBox="1">
            <a:spLocks noChangeArrowheads="1"/>
          </p:cNvSpPr>
          <p:nvPr/>
        </p:nvSpPr>
        <p:spPr bwMode="auto">
          <a:xfrm>
            <a:off x="3359151" y="2411413"/>
            <a:ext cx="2449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50000"/>
              </a:spcBef>
              <a:buClrTx/>
              <a:buSzTx/>
              <a:buFontTx/>
              <a:buNone/>
            </a:pPr>
            <a:endParaRPr lang="es-MX" altLang="es-MX" sz="1800">
              <a:latin typeface="Tahoma" panose="020B0604030504040204" pitchFamily="34" charset="0"/>
              <a:sym typeface="Symbol" panose="05050102010706020507" pitchFamily="18" charset="2"/>
            </a:endParaRPr>
          </a:p>
        </p:txBody>
      </p:sp>
      <p:pic>
        <p:nvPicPr>
          <p:cNvPr id="86022" name="Picture 6" descr="a9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2266057"/>
            <a:ext cx="9217024" cy="68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animEffect transition="in" filter="diamond(in)">
                                      <p:cBhvr>
                                        <p:cTn id="7" dur="2000"/>
                                        <p:tgtEl>
                                          <p:spTgt spid="86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5"/>
          <p:cNvGraphicFramePr>
            <a:graphicFrameLocks noChangeAspect="1"/>
          </p:cNvGraphicFramePr>
          <p:nvPr>
            <p:extLst>
              <p:ext uri="{D42A27DB-BD31-4B8C-83A1-F6EECF244321}">
                <p14:modId xmlns:p14="http://schemas.microsoft.com/office/powerpoint/2010/main" val="119069589"/>
              </p:ext>
            </p:extLst>
          </p:nvPr>
        </p:nvGraphicFramePr>
        <p:xfrm>
          <a:off x="1789113" y="323529"/>
          <a:ext cx="8755062" cy="10026972"/>
        </p:xfrm>
        <a:graphic>
          <a:graphicData uri="http://schemas.openxmlformats.org/presentationml/2006/ole">
            <mc:AlternateContent xmlns:mc="http://schemas.openxmlformats.org/markup-compatibility/2006">
              <mc:Choice xmlns:v="urn:schemas-microsoft-com:vml" Requires="v">
                <p:oleObj spid="_x0000_s45127" name="Document" r:id="rId3" imgW="7398626" imgH="8112028" progId="Word.Document.8">
                  <p:embed/>
                </p:oleObj>
              </mc:Choice>
              <mc:Fallback>
                <p:oleObj name="Document" r:id="rId3" imgW="7398626" imgH="8112028" progId="Word.Document.8">
                  <p:embed/>
                  <p:pic>
                    <p:nvPicPr>
                      <p:cNvPr id="0" name="Object 5"/>
                      <p:cNvPicPr>
                        <a:picLocks noChangeAspect="1" noChangeArrowheads="1"/>
                      </p:cNvPicPr>
                      <p:nvPr/>
                    </p:nvPicPr>
                    <p:blipFill>
                      <a:blip r:embed="rId4"/>
                      <a:srcRect/>
                      <a:stretch>
                        <a:fillRect/>
                      </a:stretch>
                    </p:blipFill>
                    <p:spPr bwMode="auto">
                      <a:xfrm>
                        <a:off x="1789113" y="323529"/>
                        <a:ext cx="8755062" cy="10026972"/>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ej_miller_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183470" y="179512"/>
            <a:ext cx="7057369" cy="871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69899" y="1420283"/>
            <a:ext cx="9730292" cy="1729317"/>
          </a:xfrm>
          <a:prstGeom prst="rect">
            <a:avLst/>
          </a:prstGeom>
        </p:spPr>
      </p:pic>
      <p:sp>
        <p:nvSpPr>
          <p:cNvPr id="5" name="CuadroTexto 4"/>
          <p:cNvSpPr txBox="1"/>
          <p:nvPr/>
        </p:nvSpPr>
        <p:spPr>
          <a:xfrm>
            <a:off x="491067" y="711201"/>
            <a:ext cx="4176143" cy="779765"/>
          </a:xfrm>
          <a:prstGeom prst="rect">
            <a:avLst/>
          </a:prstGeom>
          <a:noFill/>
        </p:spPr>
        <p:txBody>
          <a:bodyPr wrap="none" rtlCol="0">
            <a:spAutoFit/>
          </a:bodyPr>
          <a:lstStyle/>
          <a:p>
            <a:r>
              <a:rPr lang="es-MX" sz="2667" dirty="0"/>
              <a:t>No viene mal una definición:</a:t>
            </a:r>
          </a:p>
          <a:p>
            <a:endParaRPr lang="es-ES" dirty="0"/>
          </a:p>
        </p:txBody>
      </p:sp>
      <p:pic>
        <p:nvPicPr>
          <p:cNvPr id="6" name="Imagen 5"/>
          <p:cNvPicPr>
            <a:picLocks noChangeAspect="1"/>
          </p:cNvPicPr>
          <p:nvPr/>
        </p:nvPicPr>
        <p:blipFill>
          <a:blip r:embed="rId3"/>
          <a:stretch>
            <a:fillRect/>
          </a:stretch>
        </p:blipFill>
        <p:spPr>
          <a:xfrm>
            <a:off x="491066" y="3591983"/>
            <a:ext cx="9709124" cy="957237"/>
          </a:xfrm>
          <a:prstGeom prst="rect">
            <a:avLst/>
          </a:prstGeom>
        </p:spPr>
      </p:pic>
      <p:pic>
        <p:nvPicPr>
          <p:cNvPr id="7" name="Imagen 6"/>
          <p:cNvPicPr>
            <a:picLocks noChangeAspect="1"/>
          </p:cNvPicPr>
          <p:nvPr/>
        </p:nvPicPr>
        <p:blipFill>
          <a:blip r:embed="rId4"/>
          <a:stretch>
            <a:fillRect/>
          </a:stretch>
        </p:blipFill>
        <p:spPr>
          <a:xfrm>
            <a:off x="491065" y="4991603"/>
            <a:ext cx="9709124" cy="989319"/>
          </a:xfrm>
          <a:prstGeom prst="rect">
            <a:avLst/>
          </a:prstGeom>
        </p:spPr>
      </p:pic>
      <p:pic>
        <p:nvPicPr>
          <p:cNvPr id="8" name="Imagen 7"/>
          <p:cNvPicPr>
            <a:picLocks noChangeAspect="1"/>
          </p:cNvPicPr>
          <p:nvPr/>
        </p:nvPicPr>
        <p:blipFill>
          <a:blip r:embed="rId5"/>
          <a:stretch>
            <a:fillRect/>
          </a:stretch>
        </p:blipFill>
        <p:spPr>
          <a:xfrm>
            <a:off x="491064" y="6423305"/>
            <a:ext cx="9712168" cy="1033209"/>
          </a:xfrm>
          <a:prstGeom prst="rect">
            <a:avLst/>
          </a:prstGeom>
        </p:spPr>
      </p:pic>
      <p:sp>
        <p:nvSpPr>
          <p:cNvPr id="9" name="CuadroTexto 8"/>
          <p:cNvSpPr txBox="1"/>
          <p:nvPr/>
        </p:nvSpPr>
        <p:spPr>
          <a:xfrm>
            <a:off x="1625598" y="7822925"/>
            <a:ext cx="8018542" cy="584775"/>
          </a:xfrm>
          <a:prstGeom prst="rect">
            <a:avLst/>
          </a:prstGeom>
          <a:noFill/>
        </p:spPr>
        <p:txBody>
          <a:bodyPr wrap="none" rtlCol="0">
            <a:spAutoFit/>
          </a:bodyPr>
          <a:lstStyle/>
          <a:p>
            <a:r>
              <a:rPr lang="es-MX" sz="3200" dirty="0"/>
              <a:t>Pero,  y los polímeros? y los metales vidriados?</a:t>
            </a:r>
            <a:endParaRPr lang="es-ES" sz="3200" dirty="0"/>
          </a:p>
        </p:txBody>
      </p:sp>
    </p:spTree>
    <p:extLst>
      <p:ext uri="{BB962C8B-B14F-4D97-AF65-F5344CB8AC3E}">
        <p14:creationId xmlns:p14="http://schemas.microsoft.com/office/powerpoint/2010/main" val="12584050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623392" y="323528"/>
            <a:ext cx="4176464" cy="659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4943872" y="300953"/>
            <a:ext cx="4752528" cy="499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4943872" y="5297984"/>
            <a:ext cx="4032448" cy="37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7824192" y="149170"/>
            <a:ext cx="4176464" cy="5784753"/>
          </a:xfrm>
        </p:spPr>
        <p:txBody>
          <a:bodyPr/>
          <a:lstStyle/>
          <a:p>
            <a:pPr marL="457200" indent="-457200">
              <a:buFont typeface="+mj-lt"/>
              <a:buAutoNum type="arabicPeriod"/>
              <a:defRPr/>
            </a:pPr>
            <a:r>
              <a:rPr lang="es-MX" sz="2000" dirty="0">
                <a:solidFill>
                  <a:schemeClr val="tx2">
                    <a:lumMod val="90000"/>
                  </a:schemeClr>
                </a:solidFill>
                <a:effectLst/>
              </a:rPr>
              <a:t>Para una mejor apreciación, el origen se desplaza hacia 0’.</a:t>
            </a:r>
          </a:p>
          <a:p>
            <a:pPr marL="457200" indent="-457200">
              <a:buFont typeface="+mj-lt"/>
              <a:buAutoNum type="arabicPeriod"/>
              <a:defRPr/>
            </a:pPr>
            <a:endParaRPr lang="es-MX" sz="1000" dirty="0">
              <a:solidFill>
                <a:schemeClr val="tx2">
                  <a:lumMod val="90000"/>
                </a:schemeClr>
              </a:solidFill>
              <a:effectLst/>
            </a:endParaRPr>
          </a:p>
          <a:p>
            <a:pPr marL="457200" indent="-457200">
              <a:buFont typeface="+mj-lt"/>
              <a:buAutoNum type="arabicPeriod"/>
              <a:defRPr/>
            </a:pPr>
            <a:r>
              <a:rPr lang="es-MX" sz="2000" dirty="0">
                <a:solidFill>
                  <a:schemeClr val="tx2">
                    <a:lumMod val="90000"/>
                  </a:schemeClr>
                </a:solidFill>
                <a:effectLst/>
              </a:rPr>
              <a:t>El plano es paralelo al eje </a:t>
            </a:r>
            <a:r>
              <a:rPr lang="es-MX" sz="2000" i="1" dirty="0" smtClean="0">
                <a:solidFill>
                  <a:schemeClr val="tx2">
                    <a:lumMod val="90000"/>
                  </a:schemeClr>
                </a:solidFill>
                <a:effectLst/>
              </a:rPr>
              <a:t>X`, </a:t>
            </a:r>
            <a:r>
              <a:rPr lang="es-MX" sz="2000" dirty="0" smtClean="0">
                <a:solidFill>
                  <a:schemeClr val="tx2">
                    <a:lumMod val="90000"/>
                  </a:schemeClr>
                </a:solidFill>
                <a:effectLst/>
              </a:rPr>
              <a:t>por </a:t>
            </a:r>
            <a:r>
              <a:rPr lang="es-MX" sz="2000" dirty="0">
                <a:solidFill>
                  <a:schemeClr val="tx2">
                    <a:lumMod val="90000"/>
                  </a:schemeClr>
                </a:solidFill>
                <a:effectLst/>
              </a:rPr>
              <a:t>lo que la intersección puede tomarse como </a:t>
            </a:r>
            <a:r>
              <a:rPr lang="tr-TR" sz="2000" dirty="0" smtClean="0">
                <a:solidFill>
                  <a:schemeClr val="tx2">
                    <a:lumMod val="90000"/>
                  </a:schemeClr>
                </a:solidFill>
                <a:effectLst/>
              </a:rPr>
              <a:t>∞</a:t>
            </a:r>
            <a:r>
              <a:rPr lang="es-MX" sz="2000" dirty="0" smtClean="0">
                <a:solidFill>
                  <a:schemeClr val="tx2">
                    <a:lumMod val="90000"/>
                  </a:schemeClr>
                </a:solidFill>
                <a:effectLst/>
              </a:rPr>
              <a:t> </a:t>
            </a:r>
            <a:r>
              <a:rPr lang="tr-TR" sz="2000" dirty="0" smtClean="0">
                <a:solidFill>
                  <a:schemeClr val="tx2">
                    <a:lumMod val="90000"/>
                  </a:schemeClr>
                </a:solidFill>
                <a:effectLst/>
              </a:rPr>
              <a:t>a</a:t>
            </a:r>
            <a:r>
              <a:rPr lang="tr-TR" sz="2000" dirty="0">
                <a:solidFill>
                  <a:schemeClr val="tx2">
                    <a:lumMod val="90000"/>
                  </a:schemeClr>
                </a:solidFill>
                <a:effectLst/>
              </a:rPr>
              <a:t>. </a:t>
            </a:r>
            <a:endParaRPr lang="es-MX" sz="2000" dirty="0">
              <a:solidFill>
                <a:schemeClr val="tx2">
                  <a:lumMod val="90000"/>
                </a:schemeClr>
              </a:solidFill>
              <a:effectLst/>
            </a:endParaRPr>
          </a:p>
          <a:p>
            <a:pPr marL="457200" indent="-457200">
              <a:buFont typeface="+mj-lt"/>
              <a:buAutoNum type="arabicPeriod"/>
              <a:defRPr/>
            </a:pPr>
            <a:endParaRPr lang="es-MX" sz="1000" dirty="0">
              <a:solidFill>
                <a:schemeClr val="tx2">
                  <a:lumMod val="90000"/>
                </a:schemeClr>
              </a:solidFill>
              <a:effectLst/>
            </a:endParaRPr>
          </a:p>
          <a:p>
            <a:pPr marL="457200" indent="-457200">
              <a:buFont typeface="+mj-lt"/>
              <a:buAutoNum type="arabicPeriod"/>
              <a:defRPr/>
            </a:pPr>
            <a:r>
              <a:rPr lang="es-MX" sz="2000" dirty="0">
                <a:solidFill>
                  <a:schemeClr val="tx2">
                    <a:lumMod val="90000"/>
                  </a:schemeClr>
                </a:solidFill>
                <a:effectLst/>
              </a:rPr>
              <a:t>La intersección Y’ y Z’ son en –b y c/2.</a:t>
            </a:r>
          </a:p>
          <a:p>
            <a:pPr marL="457200" indent="-457200">
              <a:buFont typeface="+mj-lt"/>
              <a:buAutoNum type="arabicPeriod"/>
              <a:defRPr/>
            </a:pPr>
            <a:endParaRPr lang="es-MX" sz="1000" dirty="0">
              <a:solidFill>
                <a:schemeClr val="tx2">
                  <a:lumMod val="90000"/>
                </a:schemeClr>
              </a:solidFill>
              <a:effectLst/>
            </a:endParaRPr>
          </a:p>
          <a:p>
            <a:pPr marL="457200" indent="-457200">
              <a:buFont typeface="+mj-lt"/>
              <a:buAutoNum type="arabicPeriod"/>
              <a:defRPr/>
            </a:pPr>
            <a:r>
              <a:rPr lang="es-MX" sz="2000" dirty="0">
                <a:solidFill>
                  <a:schemeClr val="tx2">
                    <a:lumMod val="90000"/>
                  </a:schemeClr>
                </a:solidFill>
                <a:effectLst/>
              </a:rPr>
              <a:t>Los recíprocos de </a:t>
            </a:r>
            <a:r>
              <a:rPr lang="tr-TR" sz="2000" dirty="0">
                <a:solidFill>
                  <a:schemeClr val="tx2">
                    <a:lumMod val="90000"/>
                  </a:schemeClr>
                </a:solidFill>
                <a:effectLst/>
              </a:rPr>
              <a:t>∞</a:t>
            </a:r>
            <a:r>
              <a:rPr lang="es-MX" sz="2000" dirty="0">
                <a:solidFill>
                  <a:schemeClr val="tx2">
                    <a:lumMod val="90000"/>
                  </a:schemeClr>
                </a:solidFill>
                <a:effectLst/>
              </a:rPr>
              <a:t>, -1 y ½, son 0,-1 y 2</a:t>
            </a:r>
          </a:p>
          <a:p>
            <a:pPr marL="457200" indent="-457200">
              <a:buFont typeface="+mj-lt"/>
              <a:buAutoNum type="arabicPeriod"/>
              <a:defRPr/>
            </a:pPr>
            <a:endParaRPr lang="es-MX" sz="1000" dirty="0">
              <a:solidFill>
                <a:schemeClr val="tx2">
                  <a:lumMod val="90000"/>
                </a:schemeClr>
              </a:solidFill>
              <a:effectLst/>
            </a:endParaRPr>
          </a:p>
          <a:p>
            <a:pPr marL="457200" indent="-457200">
              <a:buFont typeface="+mj-lt"/>
              <a:buAutoNum type="arabicPeriod"/>
              <a:defRPr/>
            </a:pPr>
            <a:r>
              <a:rPr lang="es-MX" sz="2000" dirty="0">
                <a:solidFill>
                  <a:schemeClr val="tx2">
                    <a:lumMod val="90000"/>
                  </a:schemeClr>
                </a:solidFill>
                <a:effectLst/>
              </a:rPr>
              <a:t>El plano cristalográfico es (012)</a:t>
            </a:r>
          </a:p>
        </p:txBody>
      </p:sp>
      <p:grpSp>
        <p:nvGrpSpPr>
          <p:cNvPr id="2" name="Grupo 1"/>
          <p:cNvGrpSpPr/>
          <p:nvPr/>
        </p:nvGrpSpPr>
        <p:grpSpPr>
          <a:xfrm>
            <a:off x="263352" y="179512"/>
            <a:ext cx="7272808" cy="6984776"/>
            <a:chOff x="3359150" y="395289"/>
            <a:chExt cx="3024188" cy="4105275"/>
          </a:xfrm>
        </p:grpSpPr>
        <p:pic>
          <p:nvPicPr>
            <p:cNvPr id="48131" name="Picture 3" descr="15 Ekim 2006 Pazar (2)"/>
            <p:cNvPicPr>
              <a:picLocks noChangeAspect="1" noChangeArrowheads="1"/>
            </p:cNvPicPr>
            <p:nvPr/>
          </p:nvPicPr>
          <p:blipFill>
            <a:blip r:embed="rId2">
              <a:extLst>
                <a:ext uri="{28A0092B-C50C-407E-A947-70E740481C1C}">
                  <a14:useLocalDpi xmlns:a14="http://schemas.microsoft.com/office/drawing/2010/main" val="0"/>
                </a:ext>
              </a:extLst>
            </a:blip>
            <a:srcRect l="45876"/>
            <a:stretch>
              <a:fillRect/>
            </a:stretch>
          </p:blipFill>
          <p:spPr bwMode="auto">
            <a:xfrm>
              <a:off x="3359150" y="395289"/>
              <a:ext cx="302418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Freeform 4"/>
            <p:cNvSpPr>
              <a:spLocks/>
            </p:cNvSpPr>
            <p:nvPr/>
          </p:nvSpPr>
          <p:spPr bwMode="auto">
            <a:xfrm>
              <a:off x="3719514" y="2124076"/>
              <a:ext cx="1296987" cy="1655763"/>
            </a:xfrm>
            <a:custGeom>
              <a:avLst/>
              <a:gdLst>
                <a:gd name="T0" fmla="*/ 0 w 1315"/>
                <a:gd name="T1" fmla="*/ 2147483646 h 953"/>
                <a:gd name="T2" fmla="*/ 2147483646 w 1315"/>
                <a:gd name="T3" fmla="*/ 2147483646 h 953"/>
                <a:gd name="T4" fmla="*/ 2147483646 w 1315"/>
                <a:gd name="T5" fmla="*/ 0 h 953"/>
                <a:gd name="T6" fmla="*/ 2147483646 w 1315"/>
                <a:gd name="T7" fmla="*/ 2147483646 h 953"/>
                <a:gd name="T8" fmla="*/ 0 w 1315"/>
                <a:gd name="T9" fmla="*/ 2147483646 h 953"/>
                <a:gd name="T10" fmla="*/ 0 60000 65536"/>
                <a:gd name="T11" fmla="*/ 0 60000 65536"/>
                <a:gd name="T12" fmla="*/ 0 60000 65536"/>
                <a:gd name="T13" fmla="*/ 0 60000 65536"/>
                <a:gd name="T14" fmla="*/ 0 60000 65536"/>
                <a:gd name="T15" fmla="*/ 0 w 1315"/>
                <a:gd name="T16" fmla="*/ 0 h 953"/>
                <a:gd name="T17" fmla="*/ 1315 w 1315"/>
                <a:gd name="T18" fmla="*/ 953 h 953"/>
              </a:gdLst>
              <a:ahLst/>
              <a:cxnLst>
                <a:cxn ang="T10">
                  <a:pos x="T0" y="T1"/>
                </a:cxn>
                <a:cxn ang="T11">
                  <a:pos x="T2" y="T3"/>
                </a:cxn>
                <a:cxn ang="T12">
                  <a:pos x="T4" y="T5"/>
                </a:cxn>
                <a:cxn ang="T13">
                  <a:pos x="T6" y="T7"/>
                </a:cxn>
                <a:cxn ang="T14">
                  <a:pos x="T8" y="T9"/>
                </a:cxn>
              </a:cxnLst>
              <a:rect l="T15" t="T16" r="T17" b="T18"/>
              <a:pathLst>
                <a:path w="1315" h="953">
                  <a:moveTo>
                    <a:pt x="0" y="953"/>
                  </a:moveTo>
                  <a:lnTo>
                    <a:pt x="272" y="431"/>
                  </a:lnTo>
                  <a:lnTo>
                    <a:pt x="1315" y="0"/>
                  </a:lnTo>
                  <a:lnTo>
                    <a:pt x="998" y="545"/>
                  </a:lnTo>
                  <a:lnTo>
                    <a:pt x="0" y="953"/>
                  </a:lnTo>
                  <a:close/>
                </a:path>
              </a:pathLst>
            </a:custGeom>
            <a:solidFill>
              <a:srgbClr val="7030A0">
                <a:alpha val="54901"/>
              </a:srgbClr>
            </a:solidFill>
            <a:ln w="9525" cap="flat" cmpd="sng">
              <a:solidFill>
                <a:schemeClr val="bg1"/>
              </a:solidFill>
              <a:prstDash val="solid"/>
              <a:round/>
              <a:headEnd/>
              <a:tailEnd/>
            </a:ln>
          </p:spPr>
          <p:txBody>
            <a:bodyPr wrap="none" anchor="ctr"/>
            <a:lstStyle/>
            <a:p>
              <a:endParaRPr lang="es-ES"/>
            </a:p>
          </p:txBody>
        </p:sp>
      </p:grpSp>
      <p:sp>
        <p:nvSpPr>
          <p:cNvPr id="55302" name="Line 6"/>
          <p:cNvSpPr>
            <a:spLocks noChangeShapeType="1"/>
          </p:cNvSpPr>
          <p:nvPr/>
        </p:nvSpPr>
        <p:spPr bwMode="auto">
          <a:xfrm>
            <a:off x="6816726" y="7524750"/>
            <a:ext cx="136525" cy="0"/>
          </a:xfrm>
          <a:prstGeom prst="line">
            <a:avLst/>
          </a:prstGeom>
          <a:noFill/>
          <a:ln w="28575">
            <a:solidFill>
              <a:schemeClr val="tx2">
                <a:lumMod val="90000"/>
              </a:schemeClr>
            </a:solidFill>
            <a:round/>
            <a:headEnd/>
            <a:tailEnd/>
          </a:ln>
        </p:spPr>
        <p:txBody>
          <a:bodyPr wrap="none" anchor="ctr"/>
          <a:lstStyle/>
          <a:p>
            <a:pPr eaLnBrk="1" hangingPunct="1">
              <a:defRPr/>
            </a:pPr>
            <a:endParaRPr lang="es-MX"/>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dissolve">
                                      <p:cBhvr>
                                        <p:cTn id="7" dur="500"/>
                                        <p:tgtEl>
                                          <p:spTgt spid="552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298">
                                            <p:txEl>
                                              <p:pRg st="2" end="2"/>
                                            </p:txEl>
                                          </p:spTgt>
                                        </p:tgtEl>
                                        <p:attrNameLst>
                                          <p:attrName>style.visibility</p:attrName>
                                        </p:attrNameLst>
                                      </p:cBhvr>
                                      <p:to>
                                        <p:strVal val="visible"/>
                                      </p:to>
                                    </p:set>
                                    <p:animEffect transition="in" filter="dissolve">
                                      <p:cBhvr>
                                        <p:cTn id="12" dur="500"/>
                                        <p:tgtEl>
                                          <p:spTgt spid="5529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298">
                                            <p:txEl>
                                              <p:pRg st="4" end="4"/>
                                            </p:txEl>
                                          </p:spTgt>
                                        </p:tgtEl>
                                        <p:attrNameLst>
                                          <p:attrName>style.visibility</p:attrName>
                                        </p:attrNameLst>
                                      </p:cBhvr>
                                      <p:to>
                                        <p:strVal val="visible"/>
                                      </p:to>
                                    </p:set>
                                    <p:animEffect transition="in" filter="dissolve">
                                      <p:cBhvr>
                                        <p:cTn id="17" dur="500"/>
                                        <p:tgtEl>
                                          <p:spTgt spid="55298">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5298">
                                            <p:txEl>
                                              <p:pRg st="6" end="6"/>
                                            </p:txEl>
                                          </p:spTgt>
                                        </p:tgtEl>
                                        <p:attrNameLst>
                                          <p:attrName>style.visibility</p:attrName>
                                        </p:attrNameLst>
                                      </p:cBhvr>
                                      <p:to>
                                        <p:strVal val="visible"/>
                                      </p:to>
                                    </p:set>
                                    <p:animEffect transition="in" filter="dissolve">
                                      <p:cBhvr>
                                        <p:cTn id="22" dur="500"/>
                                        <p:tgtEl>
                                          <p:spTgt spid="55298">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5298">
                                            <p:txEl>
                                              <p:pRg st="8" end="8"/>
                                            </p:txEl>
                                          </p:spTgt>
                                        </p:tgtEl>
                                        <p:attrNameLst>
                                          <p:attrName>style.visibility</p:attrName>
                                        </p:attrNameLst>
                                      </p:cBhvr>
                                      <p:to>
                                        <p:strVal val="visible"/>
                                      </p:to>
                                    </p:set>
                                    <p:animEffect transition="in" filter="dissolve">
                                      <p:cBhvr>
                                        <p:cTn id="27" dur="500"/>
                                        <p:tgtEl>
                                          <p:spTgt spid="5529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323528"/>
            <a:ext cx="4250754" cy="425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4 CuadroTexto"/>
          <p:cNvSpPr txBox="1">
            <a:spLocks noChangeArrowheads="1"/>
          </p:cNvSpPr>
          <p:nvPr/>
        </p:nvSpPr>
        <p:spPr bwMode="auto">
          <a:xfrm>
            <a:off x="6238876" y="785814"/>
            <a:ext cx="3071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2000">
                <a:latin typeface="Times New Roman" panose="02020603050405020304" pitchFamily="18" charset="0"/>
              </a:rPr>
              <a:t>Cuales son los índices de Miller de este plano?</a:t>
            </a:r>
          </a:p>
        </p:txBody>
      </p:sp>
      <p:pic>
        <p:nvPicPr>
          <p:cNvPr id="6" name="Picture 5" descr="a9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4860032"/>
            <a:ext cx="9987194"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6672064" y="2267744"/>
            <a:ext cx="2837636" cy="369332"/>
          </a:xfrm>
          <a:prstGeom prst="rect">
            <a:avLst/>
          </a:prstGeom>
          <a:noFill/>
        </p:spPr>
        <p:txBody>
          <a:bodyPr wrap="none" rtlCol="0">
            <a:spAutoFit/>
          </a:bodyPr>
          <a:lstStyle/>
          <a:p>
            <a:r>
              <a:rPr lang="en-US" dirty="0" smtClean="0"/>
              <a:t>Cortes en x=2, y=4/3, c=1/2 </a:t>
            </a:r>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526" y="323850"/>
            <a:ext cx="5996626"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486" y="4842675"/>
            <a:ext cx="6122706" cy="42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135560" y="539552"/>
            <a:ext cx="7848872" cy="7967197"/>
          </a:xfrm>
          <a:prstGeom prst="rect">
            <a:avLst/>
          </a:prstGeom>
        </p:spPr>
      </p:pic>
    </p:spTree>
    <p:extLst>
      <p:ext uri="{BB962C8B-B14F-4D97-AF65-F5344CB8AC3E}">
        <p14:creationId xmlns:p14="http://schemas.microsoft.com/office/powerpoint/2010/main" val="28777238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99456" y="395536"/>
            <a:ext cx="8424936" cy="8321564"/>
          </a:xfrm>
          <a:prstGeom prst="rect">
            <a:avLst/>
          </a:prstGeom>
        </p:spPr>
      </p:pic>
    </p:spTree>
    <p:extLst>
      <p:ext uri="{BB962C8B-B14F-4D97-AF65-F5344CB8AC3E}">
        <p14:creationId xmlns:p14="http://schemas.microsoft.com/office/powerpoint/2010/main" val="10063558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95400" y="827584"/>
            <a:ext cx="10682288" cy="7560840"/>
          </a:xfrm>
          <a:prstGeom prst="rect">
            <a:avLst/>
          </a:prstGeom>
        </p:spPr>
      </p:pic>
    </p:spTree>
    <p:extLst>
      <p:ext uri="{BB962C8B-B14F-4D97-AF65-F5344CB8AC3E}">
        <p14:creationId xmlns:p14="http://schemas.microsoft.com/office/powerpoint/2010/main" val="1920011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43472" y="395536"/>
            <a:ext cx="8856984" cy="8310069"/>
          </a:xfrm>
          <a:prstGeom prst="rect">
            <a:avLst/>
          </a:prstGeom>
        </p:spPr>
      </p:pic>
    </p:spTree>
    <p:extLst>
      <p:ext uri="{BB962C8B-B14F-4D97-AF65-F5344CB8AC3E}">
        <p14:creationId xmlns:p14="http://schemas.microsoft.com/office/powerpoint/2010/main" val="37250886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35360" y="323528"/>
            <a:ext cx="10112573" cy="5904656"/>
          </a:xfrm>
          <a:prstGeom prst="rect">
            <a:avLst/>
          </a:prstGeom>
        </p:spPr>
      </p:pic>
    </p:spTree>
    <p:extLst>
      <p:ext uri="{BB962C8B-B14F-4D97-AF65-F5344CB8AC3E}">
        <p14:creationId xmlns:p14="http://schemas.microsoft.com/office/powerpoint/2010/main" val="16801698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35360" y="1547664"/>
            <a:ext cx="11356690" cy="5832648"/>
          </a:xfrm>
          <a:prstGeom prst="rect">
            <a:avLst/>
          </a:prstGeom>
        </p:spPr>
      </p:pic>
    </p:spTree>
    <p:extLst>
      <p:ext uri="{BB962C8B-B14F-4D97-AF65-F5344CB8AC3E}">
        <p14:creationId xmlns:p14="http://schemas.microsoft.com/office/powerpoint/2010/main" val="3172035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91067" y="440267"/>
            <a:ext cx="11413067" cy="2144177"/>
          </a:xfrm>
          <a:prstGeom prst="rect">
            <a:avLst/>
          </a:prstGeom>
          <a:noFill/>
        </p:spPr>
        <p:txBody>
          <a:bodyPr wrap="square" rtlCol="0">
            <a:spAutoFit/>
          </a:bodyPr>
          <a:lstStyle/>
          <a:p>
            <a:pPr>
              <a:lnSpc>
                <a:spcPts val="2000"/>
              </a:lnSpc>
            </a:pPr>
            <a:r>
              <a:rPr lang="es-MX" sz="2400" dirty="0" smtClean="0"/>
              <a:t>Los óxidos (cationes) que forman los vidrios se consideran:</a:t>
            </a:r>
          </a:p>
          <a:p>
            <a:pPr>
              <a:lnSpc>
                <a:spcPts val="2000"/>
              </a:lnSpc>
            </a:pPr>
            <a:endParaRPr lang="es-MX" sz="2400" dirty="0" smtClean="0"/>
          </a:p>
          <a:p>
            <a:pPr marL="457189" indent="-457189">
              <a:lnSpc>
                <a:spcPts val="2000"/>
              </a:lnSpc>
              <a:buAutoNum type="arabicPeriod"/>
            </a:pPr>
            <a:r>
              <a:rPr lang="es-MX" sz="2400" dirty="0" smtClean="0"/>
              <a:t>Formadores de cadenas. Son los cationes que forman los poliedros de coordinación en el vidrio (como Si)</a:t>
            </a:r>
          </a:p>
          <a:p>
            <a:pPr marL="457189" indent="-457189">
              <a:lnSpc>
                <a:spcPts val="2000"/>
              </a:lnSpc>
              <a:buAutoNum type="arabicPeriod"/>
            </a:pPr>
            <a:endParaRPr lang="es-MX" sz="2400" dirty="0" smtClean="0"/>
          </a:p>
          <a:p>
            <a:pPr marL="457189" indent="-457189">
              <a:lnSpc>
                <a:spcPts val="2000"/>
              </a:lnSpc>
              <a:buAutoNum type="arabicPeriod"/>
            </a:pPr>
            <a:r>
              <a:rPr lang="es-MX" sz="2400" dirty="0" smtClean="0"/>
              <a:t>Modificadores de cadenas y que no participan directamente el la red (como </a:t>
            </a:r>
            <a:r>
              <a:rPr lang="es-MX" sz="2400" dirty="0" err="1" smtClean="0"/>
              <a:t>Na</a:t>
            </a:r>
            <a:r>
              <a:rPr lang="es-MX" sz="2400" dirty="0" smtClean="0"/>
              <a:t>)</a:t>
            </a:r>
          </a:p>
          <a:p>
            <a:pPr marL="457189" indent="-457189">
              <a:lnSpc>
                <a:spcPts val="2000"/>
              </a:lnSpc>
              <a:buAutoNum type="arabicPeriod"/>
            </a:pPr>
            <a:endParaRPr lang="es-MX" sz="2400" dirty="0" smtClean="0"/>
          </a:p>
          <a:p>
            <a:pPr marL="457189" indent="-457189">
              <a:lnSpc>
                <a:spcPts val="2000"/>
              </a:lnSpc>
              <a:buAutoNum type="arabicPeriod"/>
            </a:pPr>
            <a:r>
              <a:rPr lang="es-MX" sz="2400" dirty="0" smtClean="0"/>
              <a:t>Cationes intermediarios que juegan un papel dual (Al)</a:t>
            </a:r>
            <a:endParaRPr lang="es-ES" sz="2400" dirty="0"/>
          </a:p>
        </p:txBody>
      </p:sp>
      <p:pic>
        <p:nvPicPr>
          <p:cNvPr id="4" name="Imagen 3"/>
          <p:cNvPicPr>
            <a:picLocks noChangeAspect="1"/>
          </p:cNvPicPr>
          <p:nvPr/>
        </p:nvPicPr>
        <p:blipFill>
          <a:blip r:embed="rId2"/>
          <a:stretch>
            <a:fillRect/>
          </a:stretch>
        </p:blipFill>
        <p:spPr>
          <a:xfrm>
            <a:off x="1732779" y="2787650"/>
            <a:ext cx="7788418" cy="6248846"/>
          </a:xfrm>
          <a:prstGeom prst="rect">
            <a:avLst/>
          </a:prstGeom>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40594927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7367" y="539552"/>
            <a:ext cx="11377669" cy="5400600"/>
          </a:xfrm>
          <a:prstGeom prst="rect">
            <a:avLst/>
          </a:prstGeom>
        </p:spPr>
      </p:pic>
    </p:spTree>
    <p:extLst>
      <p:ext uri="{BB962C8B-B14F-4D97-AF65-F5344CB8AC3E}">
        <p14:creationId xmlns:p14="http://schemas.microsoft.com/office/powerpoint/2010/main" val="42413286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7368" y="1907704"/>
            <a:ext cx="11403926" cy="5544616"/>
          </a:xfrm>
          <a:prstGeom prst="rect">
            <a:avLst/>
          </a:prstGeom>
        </p:spPr>
      </p:pic>
    </p:spTree>
    <p:extLst>
      <p:ext uri="{BB962C8B-B14F-4D97-AF65-F5344CB8AC3E}">
        <p14:creationId xmlns:p14="http://schemas.microsoft.com/office/powerpoint/2010/main" val="33866449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51384" y="1979712"/>
            <a:ext cx="11125820" cy="5184576"/>
          </a:xfrm>
          <a:prstGeom prst="rect">
            <a:avLst/>
          </a:prstGeom>
        </p:spPr>
      </p:pic>
    </p:spTree>
    <p:extLst>
      <p:ext uri="{BB962C8B-B14F-4D97-AF65-F5344CB8AC3E}">
        <p14:creationId xmlns:p14="http://schemas.microsoft.com/office/powerpoint/2010/main" val="5661212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7397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9i"/>
          <p:cNvPicPr>
            <a:picLocks noChangeAspect="1" noChangeArrowheads="1"/>
          </p:cNvPicPr>
          <p:nvPr/>
        </p:nvPicPr>
        <p:blipFill>
          <a:blip r:embed="rId2">
            <a:extLst>
              <a:ext uri="{28A0092B-C50C-407E-A947-70E740481C1C}">
                <a14:useLocalDpi xmlns:a14="http://schemas.microsoft.com/office/drawing/2010/main" val="0"/>
              </a:ext>
            </a:extLst>
          </a:blip>
          <a:srcRect l="1073" t="5222" r="2505"/>
          <a:stretch>
            <a:fillRect/>
          </a:stretch>
        </p:blipFill>
        <p:spPr bwMode="auto">
          <a:xfrm>
            <a:off x="695400" y="323528"/>
            <a:ext cx="10720490"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a9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032" y="4694518"/>
            <a:ext cx="4834613" cy="43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5"/>
          <p:cNvSpPr txBox="1">
            <a:spLocks noChangeArrowheads="1"/>
          </p:cNvSpPr>
          <p:nvPr/>
        </p:nvSpPr>
        <p:spPr bwMode="auto">
          <a:xfrm>
            <a:off x="6346825" y="5537200"/>
            <a:ext cx="28448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1800"/>
              <a:t>El símbolo {   } se utiliza para indicar un conjunto de planos que son equivalentes, por ejemplo, el conjunto (100), (010) y (001) son equivalentes para un  cristal cúbico y pueden ser representados por la notación {100}.</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4" y="1619250"/>
            <a:ext cx="3652837" cy="4465638"/>
          </a:xfrm>
          <a:prstGeom prst="rect">
            <a:avLst/>
          </a:prstGeom>
          <a:solidFill>
            <a:srgbClr val="99CC00">
              <a:alpha val="52940"/>
            </a:srgbClr>
          </a:solidFill>
          <a:ln w="57150">
            <a:solidFill>
              <a:srgbClr val="0000FF"/>
            </a:solidFill>
            <a:miter lim="800000"/>
            <a:headEnd/>
            <a:tailEnd/>
          </a:ln>
        </p:spPr>
      </p:pic>
      <p:sp>
        <p:nvSpPr>
          <p:cNvPr id="52227" name="Text Box 5"/>
          <p:cNvSpPr txBox="1">
            <a:spLocks noChangeArrowheads="1"/>
          </p:cNvSpPr>
          <p:nvPr/>
        </p:nvSpPr>
        <p:spPr bwMode="auto">
          <a:xfrm>
            <a:off x="3124200" y="487363"/>
            <a:ext cx="3346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2400">
                <a:solidFill>
                  <a:srgbClr val="FFFF00"/>
                </a:solidFill>
                <a:latin typeface="Times New Roman" panose="02020603050405020304" pitchFamily="18" charset="0"/>
              </a:rPr>
              <a:t>Índices de Miller_Bravais</a:t>
            </a:r>
          </a:p>
        </p:txBody>
      </p:sp>
      <p:sp>
        <p:nvSpPr>
          <p:cNvPr id="52228" name="Text Box 6"/>
          <p:cNvSpPr txBox="1">
            <a:spLocks noChangeArrowheads="1"/>
          </p:cNvSpPr>
          <p:nvPr/>
        </p:nvSpPr>
        <p:spPr bwMode="auto">
          <a:xfrm>
            <a:off x="3359150" y="1092201"/>
            <a:ext cx="5526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2000">
                <a:solidFill>
                  <a:srgbClr val="CCFF33"/>
                </a:solidFill>
                <a:latin typeface="Times New Roman" panose="02020603050405020304" pitchFamily="18" charset="0"/>
              </a:rPr>
              <a:t>h+k= -i y pasamos de una notación (hkl) a una (hkil)</a:t>
            </a:r>
          </a:p>
        </p:txBody>
      </p:sp>
      <p:sp>
        <p:nvSpPr>
          <p:cNvPr id="52229" name="Text Box 7"/>
          <p:cNvSpPr txBox="1">
            <a:spLocks noChangeArrowheads="1"/>
          </p:cNvSpPr>
          <p:nvPr/>
        </p:nvSpPr>
        <p:spPr bwMode="auto">
          <a:xfrm>
            <a:off x="3124201" y="6442076"/>
            <a:ext cx="5973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2000">
                <a:solidFill>
                  <a:schemeClr val="tx2"/>
                </a:solidFill>
                <a:latin typeface="Times New Roman" panose="02020603050405020304" pitchFamily="18" charset="0"/>
              </a:rPr>
              <a:t>Cuáles son los índices de Miller para los planos A y B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971551"/>
            <a:ext cx="4529138"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7"/>
          <p:cNvSpPr txBox="1">
            <a:spLocks noChangeArrowheads="1"/>
          </p:cNvSpPr>
          <p:nvPr/>
        </p:nvSpPr>
        <p:spPr bwMode="auto">
          <a:xfrm>
            <a:off x="3556000" y="465139"/>
            <a:ext cx="4097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2000">
                <a:solidFill>
                  <a:srgbClr val="FFFF00"/>
                </a:solidFill>
                <a:latin typeface="Times New Roman" panose="02020603050405020304" pitchFamily="18" charset="0"/>
              </a:rPr>
              <a:t>Direcciones de la celda Miller-Bravais</a:t>
            </a:r>
          </a:p>
        </p:txBody>
      </p:sp>
      <p:graphicFrame>
        <p:nvGraphicFramePr>
          <p:cNvPr id="53252" name="Object 9"/>
          <p:cNvGraphicFramePr>
            <a:graphicFrameLocks noChangeAspect="1"/>
          </p:cNvGraphicFramePr>
          <p:nvPr/>
        </p:nvGraphicFramePr>
        <p:xfrm>
          <a:off x="3503614" y="4572000"/>
          <a:ext cx="1697037" cy="2592388"/>
        </p:xfrm>
        <a:graphic>
          <a:graphicData uri="http://schemas.openxmlformats.org/presentationml/2006/ole">
            <mc:AlternateContent xmlns:mc="http://schemas.openxmlformats.org/markup-compatibility/2006">
              <mc:Choice xmlns:v="urn:schemas-microsoft-com:vml" Requires="v">
                <p:oleObj spid="_x0000_s53324" name="Equation" r:id="rId4" imgW="885817" imgH="1371695" progId="Equation.DSMT4">
                  <p:embed/>
                </p:oleObj>
              </mc:Choice>
              <mc:Fallback>
                <p:oleObj name="Equation" r:id="rId4" imgW="885817" imgH="1371695"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14" y="4572000"/>
                        <a:ext cx="1697037"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3" name="Text Box 10"/>
          <p:cNvSpPr txBox="1">
            <a:spLocks noChangeArrowheads="1"/>
          </p:cNvSpPr>
          <p:nvPr/>
        </p:nvSpPr>
        <p:spPr bwMode="auto">
          <a:xfrm>
            <a:off x="2855913" y="7235826"/>
            <a:ext cx="70727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2000" dirty="0">
                <a:solidFill>
                  <a:srgbClr val="FFFF00"/>
                </a:solidFill>
                <a:latin typeface="Times New Roman" panose="02020603050405020304" pitchFamily="18" charset="0"/>
              </a:rPr>
              <a:t>Donde las h, k y l primas son los índices en el sistemas de tres ejes </a:t>
            </a:r>
          </a:p>
        </p:txBody>
      </p:sp>
      <p:sp>
        <p:nvSpPr>
          <p:cNvPr id="53254" name="Text Box 11"/>
          <p:cNvSpPr txBox="1">
            <a:spLocks noChangeArrowheads="1"/>
          </p:cNvSpPr>
          <p:nvPr/>
        </p:nvSpPr>
        <p:spPr bwMode="auto">
          <a:xfrm>
            <a:off x="2908300" y="7618413"/>
            <a:ext cx="63563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s-ES" altLang="es-MX" sz="2000" dirty="0">
                <a:latin typeface="Times New Roman" panose="02020603050405020304" pitchFamily="18" charset="0"/>
              </a:rPr>
              <a:t>En la figura de la lamina anterior , ¿Cuáles son las direcciones de C y D?   Hágalo en sistema de tres ejes y convierta a cuatro ejes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cantilado">
  <a:themeElements>
    <a:clrScheme name="Acantilado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Acantilado">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cantilado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Acantilado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Acantilado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Acantilado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Acantilado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Acantilado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Acantilado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Cliff</Template>
  <TotalTime>20205</TotalTime>
  <Words>1884</Words>
  <Application>Microsoft Office PowerPoint</Application>
  <PresentationFormat>Personalizado</PresentationFormat>
  <Paragraphs>208</Paragraphs>
  <Slides>96</Slides>
  <Notes>4</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2</vt:i4>
      </vt:variant>
      <vt:variant>
        <vt:lpstr>Títulos de diapositiva</vt:lpstr>
      </vt:variant>
      <vt:variant>
        <vt:i4>96</vt:i4>
      </vt:variant>
    </vt:vector>
  </HeadingPairs>
  <TitlesOfParts>
    <vt:vector size="108" baseType="lpstr">
      <vt:lpstr>Arial</vt:lpstr>
      <vt:lpstr>Book Antiqua</vt:lpstr>
      <vt:lpstr>Bookman Old Style</vt:lpstr>
      <vt:lpstr>Courier New</vt:lpstr>
      <vt:lpstr>Symbol</vt:lpstr>
      <vt:lpstr>Tahoma</vt:lpstr>
      <vt:lpstr>Times New Roman</vt:lpstr>
      <vt:lpstr>Verdana</vt:lpstr>
      <vt:lpstr>Wingdings</vt:lpstr>
      <vt:lpstr>Acantilado</vt:lpstr>
      <vt:lpstr>Document</vt:lpstr>
      <vt:lpstr>Equation</vt:lpstr>
      <vt:lpstr>Química del Estado Sólido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Sobre las direcciones cristalográficas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FQ</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Química del Estado Sólido</dc:title>
  <dc:creator>gt</dc:creator>
  <cp:lastModifiedBy>Gustavo Tavizon</cp:lastModifiedBy>
  <cp:revision>173</cp:revision>
  <dcterms:created xsi:type="dcterms:W3CDTF">2004-02-12T11:40:21Z</dcterms:created>
  <dcterms:modified xsi:type="dcterms:W3CDTF">2020-10-28T20:37:35Z</dcterms:modified>
</cp:coreProperties>
</file>