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321" r:id="rId2"/>
    <p:sldId id="357" r:id="rId3"/>
    <p:sldId id="323" r:id="rId4"/>
    <p:sldId id="358" r:id="rId5"/>
    <p:sldId id="324" r:id="rId6"/>
    <p:sldId id="325" r:id="rId7"/>
    <p:sldId id="363" r:id="rId8"/>
    <p:sldId id="359" r:id="rId9"/>
    <p:sldId id="322" r:id="rId10"/>
    <p:sldId id="283" r:id="rId11"/>
    <p:sldId id="364" r:id="rId12"/>
    <p:sldId id="326" r:id="rId13"/>
    <p:sldId id="365" r:id="rId14"/>
    <p:sldId id="328" r:id="rId15"/>
    <p:sldId id="329" r:id="rId16"/>
    <p:sldId id="366" r:id="rId17"/>
    <p:sldId id="330" r:id="rId18"/>
    <p:sldId id="361" r:id="rId19"/>
    <p:sldId id="331" r:id="rId20"/>
    <p:sldId id="337" r:id="rId21"/>
    <p:sldId id="338" r:id="rId22"/>
    <p:sldId id="334" r:id="rId23"/>
    <p:sldId id="332" r:id="rId24"/>
    <p:sldId id="362" r:id="rId25"/>
    <p:sldId id="339" r:id="rId26"/>
    <p:sldId id="333" r:id="rId27"/>
    <p:sldId id="340" r:id="rId28"/>
    <p:sldId id="341" r:id="rId29"/>
    <p:sldId id="336" r:id="rId30"/>
    <p:sldId id="342" r:id="rId31"/>
    <p:sldId id="343" r:id="rId32"/>
    <p:sldId id="370" r:id="rId33"/>
    <p:sldId id="367" r:id="rId34"/>
    <p:sldId id="368" r:id="rId35"/>
    <p:sldId id="369" r:id="rId36"/>
    <p:sldId id="344" r:id="rId37"/>
    <p:sldId id="347" r:id="rId38"/>
    <p:sldId id="282" r:id="rId39"/>
    <p:sldId id="360" r:id="rId40"/>
    <p:sldId id="350" r:id="rId41"/>
    <p:sldId id="352" r:id="rId42"/>
    <p:sldId id="353" r:id="rId43"/>
    <p:sldId id="354" r:id="rId44"/>
    <p:sldId id="355" r:id="rId45"/>
    <p:sldId id="356" r:id="rId46"/>
  </p:sldIdLst>
  <p:sldSz cx="6858000" cy="9144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3" autoAdjust="0"/>
    <p:restoredTop sz="94660"/>
  </p:normalViewPr>
  <p:slideViewPr>
    <p:cSldViewPr>
      <p:cViewPr varScale="1">
        <p:scale>
          <a:sx n="52" d="100"/>
          <a:sy n="52" d="100"/>
        </p:scale>
        <p:origin x="234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Click to edit Master text styles</a:t>
            </a:r>
          </a:p>
          <a:p>
            <a:pPr lvl="1"/>
            <a:r>
              <a:rPr lang="es-ES" noProof="0" smtClean="0"/>
              <a:t>Second level</a:t>
            </a:r>
          </a:p>
          <a:p>
            <a:pPr lvl="2"/>
            <a:r>
              <a:rPr lang="es-ES" noProof="0" smtClean="0"/>
              <a:t>Third level</a:t>
            </a:r>
          </a:p>
          <a:p>
            <a:pPr lvl="3"/>
            <a:r>
              <a:rPr lang="es-ES" noProof="0" smtClean="0"/>
              <a:t>Fourth level</a:t>
            </a:r>
          </a:p>
          <a:p>
            <a:pPr lvl="4"/>
            <a:r>
              <a:rPr lang="es-ES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A7ED1FD-DA17-470D-BA3C-2EBA0D5C481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8002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52C531-ABC4-48AA-AD93-C05F8CB35AB0}" type="slidenum">
              <a:rPr lang="es-ES" altLang="es-ES">
                <a:latin typeface="Arial" panose="020B0604020202020204" pitchFamily="34" charset="0"/>
              </a:rPr>
              <a:pPr eaLnBrk="1" hangingPunct="1"/>
              <a:t>17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28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9599FE7-A3A1-45A3-9DF8-2E619965F18D}" type="slidenum">
              <a:rPr lang="es-ES" altLang="es-ES">
                <a:latin typeface="Arial" panose="020B0604020202020204" pitchFamily="34" charset="0"/>
              </a:rPr>
              <a:pPr eaLnBrk="1" hangingPunct="1"/>
              <a:t>30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E888143-24C5-4D91-8080-F65CF6A023B9}" type="slidenum">
              <a:rPr lang="es-ES" altLang="es-ES">
                <a:latin typeface="Arial" panose="020B0604020202020204" pitchFamily="34" charset="0"/>
              </a:rPr>
              <a:pPr eaLnBrk="1" hangingPunct="1"/>
              <a:t>31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0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18A8F23-1F52-42D2-82A1-CFEAA63FE9A5}" type="slidenum">
              <a:rPr lang="es-ES" altLang="es-ES">
                <a:latin typeface="Arial" panose="020B0604020202020204" pitchFamily="34" charset="0"/>
              </a:rPr>
              <a:pPr eaLnBrk="1" hangingPunct="1"/>
              <a:t>36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7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F35B105-E999-4B91-8F27-5AD72009273F}" type="slidenum">
              <a:rPr lang="es-ES" altLang="es-ES">
                <a:latin typeface="Arial" panose="020B0604020202020204" pitchFamily="34" charset="0"/>
              </a:rPr>
              <a:pPr eaLnBrk="1" hangingPunct="1"/>
              <a:t>19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52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DCDF4CA-3D52-4E6A-BDCE-05750D2012BC}" type="slidenum">
              <a:rPr lang="es-ES" altLang="es-ES">
                <a:latin typeface="Arial" panose="020B0604020202020204" pitchFamily="34" charset="0"/>
              </a:rPr>
              <a:pPr eaLnBrk="1" hangingPunct="1"/>
              <a:t>21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7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A388BEC-829E-41B5-B801-A1C240943584}" type="slidenum">
              <a:rPr lang="es-ES" altLang="es-ES">
                <a:latin typeface="Arial" panose="020B0604020202020204" pitchFamily="34" charset="0"/>
              </a:rPr>
              <a:pPr eaLnBrk="1" hangingPunct="1"/>
              <a:t>22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8DEEC78-3907-476C-9DFD-4896BA7B3171}" type="slidenum">
              <a:rPr lang="es-ES" altLang="es-ES">
                <a:latin typeface="Arial" panose="020B0604020202020204" pitchFamily="34" charset="0"/>
              </a:rPr>
              <a:pPr eaLnBrk="1" hangingPunct="1"/>
              <a:t>23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BA257D2-A54E-43D6-BA7F-EA27454DC67B}" type="slidenum">
              <a:rPr lang="es-ES" altLang="es-ES">
                <a:latin typeface="Arial" panose="020B0604020202020204" pitchFamily="34" charset="0"/>
              </a:rPr>
              <a:pPr eaLnBrk="1" hangingPunct="1"/>
              <a:t>25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9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96F6ECE-FD77-4133-8CF0-19F2D8D0F712}" type="slidenum">
              <a:rPr lang="es-ES" altLang="es-ES">
                <a:latin typeface="Arial" panose="020B0604020202020204" pitchFamily="34" charset="0"/>
              </a:rPr>
              <a:pPr eaLnBrk="1" hangingPunct="1"/>
              <a:t>26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8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EA7EC5E-34FA-462C-AD4E-B4C8714D16EA}" type="slidenum">
              <a:rPr lang="es-ES" altLang="es-ES">
                <a:latin typeface="Arial" panose="020B0604020202020204" pitchFamily="34" charset="0"/>
              </a:rPr>
              <a:pPr eaLnBrk="1" hangingPunct="1"/>
              <a:t>28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80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8BFCF90-7658-4974-8905-5CD90F41E64C}" type="slidenum">
              <a:rPr lang="es-ES" altLang="es-ES">
                <a:latin typeface="Arial" panose="020B0604020202020204" pitchFamily="34" charset="0"/>
              </a:rPr>
              <a:pPr eaLnBrk="1" hangingPunct="1"/>
              <a:t>29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2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536950" y="7126288"/>
            <a:ext cx="3321050" cy="2017712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1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5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7" y="3553"/>
              <a:ext cx="315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1" y="3709"/>
              <a:ext cx="212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5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89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2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1" y="3367"/>
              <a:ext cx="279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51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133600"/>
            <a:ext cx="5829300" cy="24384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49784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5BCCB-CE7B-4CA0-8299-453F2EC06E8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83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87CAA-C98B-4BE7-8C50-143BCD3BFF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618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369888"/>
            <a:ext cx="1543050" cy="78041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369888"/>
            <a:ext cx="4476750" cy="78041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20184-4B33-4B3E-A82C-A444B51C101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5620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42900" y="369888"/>
            <a:ext cx="6172200" cy="1520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3009900" cy="29432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3505200" y="2133600"/>
            <a:ext cx="3009900" cy="29432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342900" y="5229225"/>
            <a:ext cx="3009900" cy="29448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505200" y="5229225"/>
            <a:ext cx="3009900" cy="29448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0EDF0-FB98-4B61-9F72-D4389D244D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3372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42900" y="369888"/>
            <a:ext cx="6172200" cy="78041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A4421-1D4C-4A01-B535-181EB56F02C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742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17009-7C33-4FEE-8076-66A4F92C0D3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8789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9D842-EA93-4289-8988-594440BAFB3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1896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4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4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D44FE-5990-4122-909C-7109B814EFE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581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419B4-245F-48E5-B61C-7775A24DDF2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809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6AA9-AE1F-4353-AB9F-D78919D8037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5424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B541A-7690-4308-AAEB-A7F562DBB7B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613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57F86-7F74-4293-8E6E-B0F65D00E49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5150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4A61F-9DDD-462A-A88E-28959781D93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7510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536950" y="7126288"/>
            <a:ext cx="3321050" cy="2017712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4601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4596" y="3996"/>
              <a:ext cx="5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4917" y="3553"/>
              <a:ext cx="315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4521" y="3709"/>
              <a:ext cx="212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ltGray">
            <a:xfrm>
              <a:off x="4100" y="4020"/>
              <a:ext cx="165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ltGray">
            <a:xfrm>
              <a:off x="3476" y="4068"/>
              <a:ext cx="189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ltGray">
            <a:xfrm>
              <a:off x="3170" y="4188"/>
              <a:ext cx="232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ltGray">
            <a:xfrm>
              <a:off x="5481" y="3367"/>
              <a:ext cx="279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41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9888"/>
            <a:ext cx="61722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485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485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6BBB268D-EF28-4E45-BC69-D8D2DEF1386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36613" y="323850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Esferas empacadas  </a:t>
            </a:r>
            <a:r>
              <a:rPr lang="es-ES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vs</a:t>
            </a:r>
            <a:r>
              <a:rPr lang="es-ES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no empacadas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76250" y="4211638"/>
            <a:ext cx="5905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Empacamiento compacto de esferas rígidas</a:t>
            </a:r>
          </a:p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en un plano.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643438"/>
            <a:ext cx="23749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508625"/>
            <a:ext cx="33845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emp vs noemp"/>
          <p:cNvPicPr>
            <a:picLocks noChangeAspect="1" noChangeArrowheads="1"/>
          </p:cNvPicPr>
          <p:nvPr/>
        </p:nvPicPr>
        <p:blipFill>
          <a:blip r:embed="rId4">
            <a:lum bright="-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16013"/>
            <a:ext cx="5976938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ig1_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65" y="323528"/>
            <a:ext cx="6744399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fig1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" y="4067944"/>
            <a:ext cx="681355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ig1_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682"/>
            <a:ext cx="6848814" cy="44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88640" y="673224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Arreglo del tipo ABABAB de una estructura Hexagonal Compacta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68548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" y="1534240"/>
            <a:ext cx="45370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04813" y="755650"/>
            <a:ext cx="60690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Vista lateral de un apilamiento de 2 capas de esferas rígidas compactas en arreglo hexagonal en un plano.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8"/>
          <a:stretch/>
        </p:blipFill>
        <p:spPr bwMode="auto">
          <a:xfrm>
            <a:off x="188639" y="4138176"/>
            <a:ext cx="6319765" cy="482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2"/>
          <a:stretch/>
        </p:blipFill>
        <p:spPr bwMode="auto">
          <a:xfrm>
            <a:off x="188640" y="2483768"/>
            <a:ext cx="654842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6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4175" y="342900"/>
            <a:ext cx="6069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s-ES" altLang="es-ES">
                <a:latin typeface="Arial" panose="020B0604020202020204" pitchFamily="34" charset="0"/>
              </a:rPr>
              <a:t>Cuando una tercera capa de hexágonos se añade a las dos anteriores existen dos posibilidades de arreglo:</a:t>
            </a:r>
          </a:p>
          <a:p>
            <a:pPr algn="just" eaLnBrk="1" hangingPunct="1"/>
            <a:r>
              <a:rPr lang="es-ES" altLang="es-ES" b="1" i="1">
                <a:latin typeface="Arial" panose="020B0604020202020204" pitchFamily="34" charset="0"/>
              </a:rPr>
              <a:t>Si la primera capa es totalmente eclipsada por la tercera que se añade se dice que es un arreglo del tipo ABA  y es diferente en varios aspectos que aquel que resulta cuando…</a:t>
            </a:r>
            <a:endParaRPr lang="es-ES" altLang="es-ES" i="1">
              <a:latin typeface="Arial" panose="020B0604020202020204" pitchFamily="34" charset="0"/>
            </a:endParaRPr>
          </a:p>
          <a:p>
            <a:pPr algn="just" eaLnBrk="1" hangingPunct="1"/>
            <a:endParaRPr lang="es-ES" altLang="es-ES">
              <a:latin typeface="Arial" panose="020B0604020202020204" pitchFamily="34" charset="0"/>
            </a:endParaRPr>
          </a:p>
          <a:p>
            <a:pPr algn="just" eaLnBrk="1" hangingPunct="1"/>
            <a:r>
              <a:rPr lang="es-ES" altLang="es-ES" b="1" i="1">
                <a:latin typeface="Arial" panose="020B0604020202020204" pitchFamily="34" charset="0"/>
              </a:rPr>
              <a:t>La tercera capa cae en espacios en los que no se eclipsa a los de la primera, sino que están desplazados con respecto a ésta se dice que es un arreglo ABC ABC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7"/>
          <a:stretch>
            <a:fillRect/>
          </a:stretch>
        </p:blipFill>
        <p:spPr bwMode="auto">
          <a:xfrm>
            <a:off x="192088" y="4140200"/>
            <a:ext cx="64770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91"/>
          <a:stretch/>
        </p:blipFill>
        <p:spPr bwMode="auto">
          <a:xfrm>
            <a:off x="0" y="2123728"/>
            <a:ext cx="68298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2"/>
          <a:stretch/>
        </p:blipFill>
        <p:spPr bwMode="auto">
          <a:xfrm>
            <a:off x="-1" y="251520"/>
            <a:ext cx="690522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042988"/>
            <a:ext cx="6192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12875" y="468313"/>
            <a:ext cx="353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 sz="2400" b="1">
                <a:solidFill>
                  <a:schemeClr val="hlink"/>
                </a:solidFill>
                <a:latin typeface="Algerian" panose="04020705040A02060702" pitchFamily="82" charset="0"/>
              </a:rPr>
              <a:t>El empacamiento HCP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2738" y="4951413"/>
            <a:ext cx="61404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s-ES" altLang="es-ES">
                <a:latin typeface="Arial" panose="020B0604020202020204" pitchFamily="34" charset="0"/>
              </a:rPr>
              <a:t> 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</a:rPr>
              <a:t>Se representa por ABAB</a:t>
            </a:r>
          </a:p>
          <a:p>
            <a:pPr eaLnBrk="1" hangingPunct="1">
              <a:buFontTx/>
              <a:buChar char="•"/>
            </a:pP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</a:rPr>
              <a:t> La simetría completa del arreglo es hexagonal con </a:t>
            </a:r>
            <a:r>
              <a:rPr lang="es-ES" altLang="es-ES" i="1">
                <a:solidFill>
                  <a:srgbClr val="0000FF"/>
                </a:solidFill>
                <a:latin typeface="Arial" panose="020B0604020202020204" pitchFamily="34" charset="0"/>
              </a:rPr>
              <a:t>a=b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</a:rPr>
              <a:t> y 	</a:t>
            </a:r>
            <a:r>
              <a:rPr lang="es-ES" altLang="es-ES" i="1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</a:rPr>
              <a:t>= 1.63a </a:t>
            </a:r>
            <a:r>
              <a:rPr lang="el-GR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  <a:r>
              <a:rPr lang="es-ES" altLang="es-ES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=120</a:t>
            </a:r>
            <a:r>
              <a:rPr lang="es-ES" altLang="es-ES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es-ES" altLang="es-ES" baseline="30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2 átomos por unidad de celda, colocados en (0,0,0) 	y (2/3, 1/3, ½)</a:t>
            </a:r>
            <a:endParaRPr lang="el-GR" altLang="es-E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33563"/>
            <a:ext cx="65341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116013"/>
            <a:ext cx="62198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73100" y="322263"/>
            <a:ext cx="242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 sz="2000">
                <a:solidFill>
                  <a:schemeClr val="hlink"/>
                </a:solidFill>
                <a:latin typeface="Bauhaus 93" panose="04030905020B02020C02" pitchFamily="82" charset="0"/>
              </a:rPr>
              <a:t>Empacamiento HCP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219700"/>
            <a:ext cx="38163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07950"/>
            <a:ext cx="65532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427538"/>
            <a:ext cx="6538912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11188"/>
            <a:ext cx="58705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84175" y="6513513"/>
            <a:ext cx="5324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 sz="2000"/>
              <a:t>Se ven aquí los huecos tetraédricos y octaédricos?.</a:t>
            </a:r>
          </a:p>
          <a:p>
            <a:pPr eaLnBrk="1" hangingPunct="1"/>
            <a:r>
              <a:rPr lang="es-MX" altLang="es-ES" sz="2000"/>
              <a:t>		Cuéntelos</a:t>
            </a:r>
            <a:r>
              <a:rPr lang="es-MX" altLang="es-ES"/>
              <a:t> </a:t>
            </a:r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84213"/>
            <a:ext cx="58324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643438"/>
            <a:ext cx="575945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/>
          <a:stretch>
            <a:fillRect/>
          </a:stretch>
        </p:blipFill>
        <p:spPr bwMode="auto">
          <a:xfrm>
            <a:off x="-18964" y="539552"/>
            <a:ext cx="691429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76250" y="5148263"/>
            <a:ext cx="57816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</a:rPr>
              <a:t>El arreglo ABCABC da lugar a un empacamiento cúbico. La celda unitaria es cúbica de caras centradas con a=b=c</a:t>
            </a:r>
          </a:p>
          <a:p>
            <a:pPr eaLnBrk="1" hangingPunct="1"/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</a:rPr>
              <a:t>y con ángulos </a:t>
            </a:r>
            <a:r>
              <a:rPr lang="el-GR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</a:t>
            </a:r>
            <a:r>
              <a:rPr lang="es-ES" altLang="es-ES" sz="2400" baseline="300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altLang="es-ES" sz="240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Los cuatro átomos de la celda unitaria están en      </a:t>
            </a:r>
            <a:r>
              <a:rPr lang="es-ES" altLang="es-ES">
                <a:latin typeface="Arial" panose="020B0604020202020204" pitchFamily="34" charset="0"/>
              </a:rPr>
              <a:t>(0, 0, 0) (0, 1/2, 1/2) (1/2, 0, 1/2) (1/2, 1/2, 0) </a:t>
            </a:r>
          </a:p>
          <a:p>
            <a:pPr eaLnBrk="1" hangingPunct="1"/>
            <a:endParaRPr lang="es-ES" altLang="es-ES">
              <a:latin typeface="Arial" panose="020B0604020202020204" pitchFamily="34" charset="0"/>
            </a:endParaRPr>
          </a:p>
          <a:p>
            <a:pPr algn="ctr"/>
            <a:endParaRPr lang="el-GR" altLang="es-ES" sz="240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altLang="es-ES" sz="24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116013"/>
            <a:ext cx="6161088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5219700"/>
            <a:ext cx="47545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0075" y="390525"/>
            <a:ext cx="385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 sz="2000">
                <a:solidFill>
                  <a:srgbClr val="FF3300"/>
                </a:solidFill>
                <a:latin typeface="Arial" panose="020B0604020202020204" pitchFamily="34" charset="0"/>
              </a:rPr>
              <a:t>Empacamiento cúbico compacto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976438"/>
            <a:ext cx="65246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50825"/>
            <a:ext cx="5976938" cy="374332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3555" name="Picture 3" descr="Empacamiento en f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4" y="4860032"/>
            <a:ext cx="6722396" cy="2450158"/>
          </a:xfrm>
          <a:prstGeom prst="rect">
            <a:avLst/>
          </a:prstGeom>
          <a:solidFill>
            <a:srgbClr val="CCFFCC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116013"/>
            <a:ext cx="640873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06900"/>
            <a:ext cx="657225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84213"/>
            <a:ext cx="5815012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33375" y="6443663"/>
            <a:ext cx="624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 sz="2000">
                <a:solidFill>
                  <a:srgbClr val="CCCC00"/>
                </a:solidFill>
              </a:rPr>
              <a:t>Celda FCC donde su puede ver el empacamiento hexagonal</a:t>
            </a:r>
            <a:endParaRPr lang="es-ES" altLang="es-ES" sz="2000">
              <a:solidFill>
                <a:srgbClr val="CC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68313"/>
            <a:ext cx="5832475" cy="38306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/>
          <a:stretch>
            <a:fillRect/>
          </a:stretch>
        </p:blipFill>
        <p:spPr bwMode="auto">
          <a:xfrm>
            <a:off x="476250" y="395288"/>
            <a:ext cx="583247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57200" y="5240338"/>
            <a:ext cx="62118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solidFill>
                  <a:srgbClr val="0000FF"/>
                </a:solidFill>
                <a:latin typeface="Arial" panose="020B0604020202020204" pitchFamily="34" charset="0"/>
              </a:rPr>
              <a:t>En esta estructura, puede usted estimar el número de huecos tetraédricos que se forman por cada una de las esferas de la primera camada (las oscuras) ?, 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04813" y="6372225"/>
            <a:ext cx="5851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solidFill>
                  <a:srgbClr val="FF3300"/>
                </a:solidFill>
                <a:latin typeface="Arial" panose="020B0604020202020204" pitchFamily="34" charset="0"/>
              </a:rPr>
              <a:t>Y cuántos huecos octaédricos por cada esfera de la misma camada??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60350" y="7164388"/>
            <a:ext cx="6337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solidFill>
                  <a:schemeClr val="hlink"/>
                </a:solidFill>
                <a:latin typeface="Arial" panose="020B0604020202020204" pitchFamily="34" charset="0"/>
              </a:rPr>
              <a:t>Ya notó que alrededor de cada una de las esfera de las empacadas existen 8 huecos tetraédricos y 6 octaédricos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268538"/>
            <a:ext cx="4887912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0075" y="774700"/>
            <a:ext cx="56372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s-ES" altLang="es-ES" dirty="0">
                <a:latin typeface="Arial" panose="020B0604020202020204" pitchFamily="34" charset="0"/>
              </a:rPr>
              <a:t>Apilamiento de una camada de esferas empacadas sobre una </a:t>
            </a:r>
            <a:r>
              <a:rPr lang="es-ES" altLang="es-ES" dirty="0" smtClean="0">
                <a:latin typeface="Arial" panose="020B0604020202020204" pitchFamily="34" charset="0"/>
              </a:rPr>
              <a:t>primera. Observe </a:t>
            </a:r>
            <a:r>
              <a:rPr lang="es-ES" altLang="es-ES" dirty="0">
                <a:latin typeface="Arial" panose="020B0604020202020204" pitchFamily="34" charset="0"/>
              </a:rPr>
              <a:t>la presencia de los dos tipos de huecos tetraédricos y octaédricos.</a:t>
            </a:r>
          </a:p>
          <a:p>
            <a:pPr algn="just" eaLnBrk="1" hangingPunct="1"/>
            <a:r>
              <a:rPr lang="es-ES" altLang="es-ES" dirty="0">
                <a:latin typeface="Arial" panose="020B0604020202020204" pitchFamily="34" charset="0"/>
              </a:rPr>
              <a:t>Trate de contar cuantos se forman de cada tipo por cada N átomos en cada camada.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6372225"/>
            <a:ext cx="42481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827088"/>
            <a:ext cx="6043613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-1" r="51573" b="64602"/>
          <a:stretch/>
        </p:blipFill>
        <p:spPr bwMode="auto">
          <a:xfrm>
            <a:off x="260647" y="179512"/>
            <a:ext cx="628175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96752" y="6732240"/>
            <a:ext cx="4128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s-MX" altLang="es-ES" dirty="0">
                <a:solidFill>
                  <a:srgbClr val="FF0000"/>
                </a:solidFill>
              </a:rPr>
              <a:t>Huecos tetraédricos en </a:t>
            </a:r>
            <a:r>
              <a:rPr lang="es-MX" altLang="es-ES" dirty="0" smtClean="0">
                <a:solidFill>
                  <a:srgbClr val="FF0000"/>
                </a:solidFill>
              </a:rPr>
              <a:t>cúbica F </a:t>
            </a:r>
            <a:r>
              <a:rPr lang="es-MX" altLang="es-ES" dirty="0">
                <a:solidFill>
                  <a:srgbClr val="FF0000"/>
                </a:solidFill>
              </a:rPr>
              <a:t>(CCP)</a:t>
            </a:r>
          </a:p>
          <a:p>
            <a:pPr eaLnBrk="1" hangingPunct="1">
              <a:buFontTx/>
              <a:buAutoNum type="alphaLcParenR"/>
            </a:pPr>
            <a:endParaRPr lang="es-ES" altLang="es-ES" dirty="0">
              <a:solidFill>
                <a:srgbClr val="CC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4" y="405773"/>
            <a:ext cx="6639756" cy="568863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96752" y="7740352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Huecos octaédricos en cúbica F (CCP)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52" y="6670469"/>
            <a:ext cx="398713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0808" y="6300192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Huecos octaédricos en </a:t>
            </a:r>
            <a:r>
              <a:rPr lang="es-MX" dirty="0" smtClean="0"/>
              <a:t>HCP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41054" r="66667" b="-1"/>
          <a:stretch/>
        </p:blipFill>
        <p:spPr>
          <a:xfrm>
            <a:off x="692696" y="251520"/>
            <a:ext cx="513719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966" r="32897"/>
          <a:stretch/>
        </p:blipFill>
        <p:spPr>
          <a:xfrm>
            <a:off x="692696" y="323528"/>
            <a:ext cx="5881597" cy="62646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31822" y="4387334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Huecos tetraédricos en HCP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24" y="6763274"/>
            <a:ext cx="286536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978" t="39295"/>
          <a:stretch/>
        </p:blipFill>
        <p:spPr>
          <a:xfrm>
            <a:off x="404664" y="395536"/>
            <a:ext cx="6120680" cy="63617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24" y="7164288"/>
            <a:ext cx="286536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115888" y="539750"/>
            <a:ext cx="65976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ig1_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8" y="323850"/>
            <a:ext cx="5616575" cy="185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6" descr="fig1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484438"/>
            <a:ext cx="65246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fig1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5435600"/>
            <a:ext cx="5256212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fig1_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" y="539750"/>
            <a:ext cx="6264275" cy="265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6" descr="fig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419475"/>
            <a:ext cx="561657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925"/>
            <a:ext cx="6829425" cy="74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9"/>
          <a:stretch>
            <a:fillRect/>
          </a:stretch>
        </p:blipFill>
        <p:spPr bwMode="auto">
          <a:xfrm>
            <a:off x="115888" y="34925"/>
            <a:ext cx="6589712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9" b="52031"/>
          <a:stretch>
            <a:fillRect/>
          </a:stretch>
        </p:blipFill>
        <p:spPr bwMode="auto">
          <a:xfrm>
            <a:off x="168275" y="5724525"/>
            <a:ext cx="362108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8" t="46309"/>
          <a:stretch>
            <a:fillRect/>
          </a:stretch>
        </p:blipFill>
        <p:spPr bwMode="auto">
          <a:xfrm>
            <a:off x="3654425" y="5724525"/>
            <a:ext cx="3087688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9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47813"/>
            <a:ext cx="62642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a9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211638"/>
            <a:ext cx="48260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1_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1410" r="3261" b="5347"/>
          <a:stretch>
            <a:fillRect/>
          </a:stretch>
        </p:blipFill>
        <p:spPr>
          <a:xfrm>
            <a:off x="261938" y="450850"/>
            <a:ext cx="6335712" cy="2608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fig1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2724" r="2167" b="2637"/>
          <a:stretch>
            <a:fillRect/>
          </a:stretch>
        </p:blipFill>
        <p:spPr bwMode="auto">
          <a:xfrm>
            <a:off x="260350" y="3635375"/>
            <a:ext cx="6337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755650"/>
            <a:ext cx="407035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49275" y="250825"/>
            <a:ext cx="465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>
                <a:latin typeface="Arial" panose="020B0604020202020204" pitchFamily="34" charset="0"/>
              </a:rPr>
              <a:t>Localización de huecos octaédricos en CCP</a:t>
            </a:r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33375" y="323850"/>
            <a:ext cx="467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>
                <a:latin typeface="Arial" panose="020B0604020202020204" pitchFamily="34" charset="0"/>
              </a:rPr>
              <a:t>Localización de huecos tetraédricos en CCP</a:t>
            </a:r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755650"/>
            <a:ext cx="380523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2" b="10579"/>
          <a:stretch>
            <a:fillRect/>
          </a:stretch>
        </p:blipFill>
        <p:spPr bwMode="auto">
          <a:xfrm>
            <a:off x="1268413" y="1835150"/>
            <a:ext cx="44640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773238" y="755650"/>
            <a:ext cx="305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>
                <a:latin typeface="Arial" panose="020B0604020202020204" pitchFamily="34" charset="0"/>
              </a:rPr>
              <a:t>Huecos octaédricos en HCP</a:t>
            </a:r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92150" y="539750"/>
            <a:ext cx="467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s-ES">
                <a:latin typeface="Arial" panose="020B0604020202020204" pitchFamily="34" charset="0"/>
              </a:rPr>
              <a:t>Localización de huecos tetraédricos en HCP</a:t>
            </a:r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115616"/>
            <a:ext cx="56165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787900"/>
            <a:ext cx="51847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258888"/>
            <a:ext cx="48958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73100" y="487363"/>
            <a:ext cx="5635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Huecos tetraédricos generados por el apilamiento de un par de capas  de hexágonos de esferas rígidas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724525"/>
            <a:ext cx="554355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44538" y="4879975"/>
            <a:ext cx="5543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Huecos octaédricos generados por el apilamiento de</a:t>
            </a:r>
          </a:p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 un par de capas  de hexágonos de esferas rígidas </a:t>
            </a:r>
          </a:p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0"/>
          <a:stretch>
            <a:fillRect/>
          </a:stretch>
        </p:blipFill>
        <p:spPr bwMode="auto">
          <a:xfrm>
            <a:off x="785911" y="179512"/>
            <a:ext cx="5184576" cy="54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/>
          <a:stretch>
            <a:fillRect/>
          </a:stretch>
        </p:blipFill>
        <p:spPr bwMode="auto">
          <a:xfrm>
            <a:off x="55160" y="5796136"/>
            <a:ext cx="6646077" cy="28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/>
          <a:stretch>
            <a:fillRect/>
          </a:stretch>
        </p:blipFill>
        <p:spPr bwMode="auto">
          <a:xfrm>
            <a:off x="116632" y="1547664"/>
            <a:ext cx="664503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8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9"/>
          <a:stretch>
            <a:fillRect/>
          </a:stretch>
        </p:blipFill>
        <p:spPr bwMode="auto">
          <a:xfrm>
            <a:off x="365125" y="34925"/>
            <a:ext cx="623252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5" b="48016"/>
          <a:stretch>
            <a:fillRect/>
          </a:stretch>
        </p:blipFill>
        <p:spPr bwMode="auto">
          <a:xfrm>
            <a:off x="14288" y="5795963"/>
            <a:ext cx="3871912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4" t="46928"/>
          <a:stretch>
            <a:fillRect/>
          </a:stretch>
        </p:blipFill>
        <p:spPr bwMode="auto">
          <a:xfrm>
            <a:off x="3644900" y="5795963"/>
            <a:ext cx="3244850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755650"/>
            <a:ext cx="4857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ntilado">
  <a:themeElements>
    <a:clrScheme name="Acantilado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Acantilad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antilado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ntilado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23657</TotalTime>
  <Words>434</Words>
  <Application>Microsoft Office PowerPoint</Application>
  <PresentationFormat>Presentación en pantalla (4:3)</PresentationFormat>
  <Paragraphs>50</Paragraphs>
  <Slides>45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Algerian</vt:lpstr>
      <vt:lpstr>Arial</vt:lpstr>
      <vt:lpstr>Bauhaus 93</vt:lpstr>
      <vt:lpstr>Times New Roman</vt:lpstr>
      <vt:lpstr>Verdana</vt:lpstr>
      <vt:lpstr>Wingdings</vt:lpstr>
      <vt:lpstr>Acantilado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Química del Estado Sólido</dc:title>
  <dc:creator>gt</dc:creator>
  <cp:lastModifiedBy>Gustavo Tavizon</cp:lastModifiedBy>
  <cp:revision>111</cp:revision>
  <dcterms:created xsi:type="dcterms:W3CDTF">2004-02-12T11:40:21Z</dcterms:created>
  <dcterms:modified xsi:type="dcterms:W3CDTF">2020-10-18T06:41:08Z</dcterms:modified>
</cp:coreProperties>
</file>